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0.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2.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5.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6.xml" ContentType="application/vnd.openxmlformats-officedocument.theme+xml"/>
  <Override PartName="/ppt/tags/tag1.xml" ContentType="application/vnd.openxmlformats-officedocument.presentationml.tags+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1" r:id="rId5"/>
    <p:sldMasterId id="2147483663" r:id="rId6"/>
    <p:sldMasterId id="2147483680" r:id="rId7"/>
    <p:sldMasterId id="2147483693" r:id="rId8"/>
    <p:sldMasterId id="2147483726" r:id="rId9"/>
    <p:sldMasterId id="2147483744" r:id="rId10"/>
    <p:sldMasterId id="2147483763" r:id="rId11"/>
    <p:sldMasterId id="2147483786" r:id="rId12"/>
    <p:sldMasterId id="2147483820" r:id="rId13"/>
    <p:sldMasterId id="2147483852" r:id="rId14"/>
    <p:sldMasterId id="2147483886" r:id="rId15"/>
    <p:sldMasterId id="2147483921" r:id="rId16"/>
    <p:sldMasterId id="2147483957" r:id="rId17"/>
    <p:sldMasterId id="2147483993" r:id="rId18"/>
    <p:sldMasterId id="2147484030" r:id="rId19"/>
  </p:sldMasterIdLst>
  <p:notesMasterIdLst>
    <p:notesMasterId r:id="rId101"/>
  </p:notesMasterIdLst>
  <p:handoutMasterIdLst>
    <p:handoutMasterId r:id="rId102"/>
  </p:handoutMasterIdLst>
  <p:sldIdLst>
    <p:sldId id="539" r:id="rId20"/>
    <p:sldId id="544" r:id="rId21"/>
    <p:sldId id="260" r:id="rId22"/>
    <p:sldId id="541" r:id="rId23"/>
    <p:sldId id="545" r:id="rId24"/>
    <p:sldId id="543" r:id="rId25"/>
    <p:sldId id="547" r:id="rId26"/>
    <p:sldId id="548" r:id="rId27"/>
    <p:sldId id="550" r:id="rId28"/>
    <p:sldId id="549" r:id="rId29"/>
    <p:sldId id="551" r:id="rId30"/>
    <p:sldId id="552" r:id="rId31"/>
    <p:sldId id="553" r:id="rId32"/>
    <p:sldId id="555" r:id="rId33"/>
    <p:sldId id="556" r:id="rId34"/>
    <p:sldId id="2076136988" r:id="rId35"/>
    <p:sldId id="268" r:id="rId36"/>
    <p:sldId id="329" r:id="rId37"/>
    <p:sldId id="2076136984" r:id="rId38"/>
    <p:sldId id="2076137121" r:id="rId39"/>
    <p:sldId id="2076136999" r:id="rId40"/>
    <p:sldId id="2076137270" r:id="rId41"/>
    <p:sldId id="561" r:id="rId42"/>
    <p:sldId id="557" r:id="rId43"/>
    <p:sldId id="2047" r:id="rId44"/>
    <p:sldId id="2071" r:id="rId45"/>
    <p:sldId id="2076137188" r:id="rId46"/>
    <p:sldId id="2076137203" r:id="rId47"/>
    <p:sldId id="2076137194" r:id="rId48"/>
    <p:sldId id="2076137195" r:id="rId49"/>
    <p:sldId id="2076137175" r:id="rId50"/>
    <p:sldId id="2076137177" r:id="rId51"/>
    <p:sldId id="2076137166" r:id="rId52"/>
    <p:sldId id="2076137164" r:id="rId53"/>
    <p:sldId id="2076137185" r:id="rId54"/>
    <p:sldId id="2076137174" r:id="rId55"/>
    <p:sldId id="558" r:id="rId56"/>
    <p:sldId id="2076137255" r:id="rId57"/>
    <p:sldId id="2076136868" r:id="rId58"/>
    <p:sldId id="11023" r:id="rId59"/>
    <p:sldId id="10246" r:id="rId60"/>
    <p:sldId id="10144" r:id="rId61"/>
    <p:sldId id="10271" r:id="rId62"/>
    <p:sldId id="10251" r:id="rId63"/>
    <p:sldId id="10270" r:id="rId64"/>
    <p:sldId id="2049" r:id="rId65"/>
    <p:sldId id="2062" r:id="rId66"/>
    <p:sldId id="2076136478" r:id="rId67"/>
    <p:sldId id="2076136881" r:id="rId68"/>
    <p:sldId id="2076136909" r:id="rId69"/>
    <p:sldId id="2076136920" r:id="rId70"/>
    <p:sldId id="2076136877" r:id="rId71"/>
    <p:sldId id="8962" r:id="rId72"/>
    <p:sldId id="2076136864" r:id="rId73"/>
    <p:sldId id="562" r:id="rId74"/>
    <p:sldId id="10667" r:id="rId75"/>
    <p:sldId id="256" r:id="rId76"/>
    <p:sldId id="10692" r:id="rId77"/>
    <p:sldId id="10691" r:id="rId78"/>
    <p:sldId id="10693" r:id="rId79"/>
    <p:sldId id="563" r:id="rId80"/>
    <p:sldId id="2303" r:id="rId81"/>
    <p:sldId id="4383" r:id="rId82"/>
    <p:sldId id="2076137273" r:id="rId83"/>
    <p:sldId id="564" r:id="rId84"/>
    <p:sldId id="2076136258" r:id="rId85"/>
    <p:sldId id="10695" r:id="rId86"/>
    <p:sldId id="2076137269" r:id="rId87"/>
    <p:sldId id="10694" r:id="rId88"/>
    <p:sldId id="559" r:id="rId89"/>
    <p:sldId id="2076136498" r:id="rId90"/>
    <p:sldId id="2076136508" r:id="rId91"/>
    <p:sldId id="2076136506" r:id="rId92"/>
    <p:sldId id="2076136517" r:id="rId93"/>
    <p:sldId id="2076137272" r:id="rId94"/>
    <p:sldId id="2076137207" r:id="rId95"/>
    <p:sldId id="2076136471" r:id="rId96"/>
    <p:sldId id="560" r:id="rId97"/>
    <p:sldId id="554" r:id="rId98"/>
    <p:sldId id="546" r:id="rId99"/>
    <p:sldId id="507" r:id="rId10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modifyVerifier cryptProviderType="rsaAES" cryptAlgorithmClass="hash" cryptAlgorithmType="typeAny" cryptAlgorithmSid="14" spinCount="100000" saltData="x5ocpugku2c/NvsEAuuVCQ==" hashData="T4LSd4iKdZ2IocTWYeyF1O+kmJa7L9vil5c4hE9KQI4XXu575Uxq2Ix3EgSV+qyAjvwrw6nhh8dsmDrcc5vACw=="/>
  <p:extLst>
    <p:ext uri="{521415D9-36F7-43E2-AB2F-B90AF26B5E84}">
      <p14:sectionLst xmlns:p14="http://schemas.microsoft.com/office/powerpoint/2010/main">
        <p14:section name="Intro Slides" id="{A18F8619-B751-CE45-8B5F-95309162E277}">
          <p14:sldIdLst>
            <p14:sldId id="539"/>
            <p14:sldId id="544"/>
            <p14:sldId id="260"/>
            <p14:sldId id="541"/>
            <p14:sldId id="545"/>
            <p14:sldId id="543"/>
            <p14:sldId id="547"/>
          </p14:sldIdLst>
        </p14:section>
        <p14:section name="The Ignite Experience" id="{3E489422-EE99-4360-8394-E6A778C6E2F8}">
          <p14:sldIdLst>
            <p14:sldId id="548"/>
            <p14:sldId id="550"/>
            <p14:sldId id="549"/>
            <p14:sldId id="551"/>
            <p14:sldId id="552"/>
            <p14:sldId id="553"/>
          </p14:sldIdLst>
        </p14:section>
        <p14:section name="Ignite Renames" id="{C9FFFC22-513B-477B-9BD4-43A585FC6CF3}">
          <p14:sldIdLst>
            <p14:sldId id="555"/>
          </p14:sldIdLst>
        </p14:section>
        <p14:section name="Ignite Compute" id="{D9F91B65-3ED9-4DE4-94FF-6DF9BDBFC3E6}">
          <p14:sldIdLst>
            <p14:sldId id="556"/>
            <p14:sldId id="2076136988"/>
            <p14:sldId id="268"/>
            <p14:sldId id="329"/>
            <p14:sldId id="2076136984"/>
            <p14:sldId id="2076137121"/>
            <p14:sldId id="2076136999"/>
            <p14:sldId id="2076137270"/>
            <p14:sldId id="561"/>
          </p14:sldIdLst>
        </p14:section>
        <p14:section name="Ignite Networking" id="{47250D83-030D-4F94-92CA-E14740EDA48F}">
          <p14:sldIdLst>
            <p14:sldId id="557"/>
            <p14:sldId id="2047"/>
            <p14:sldId id="2071"/>
            <p14:sldId id="2076137188"/>
            <p14:sldId id="2076137203"/>
            <p14:sldId id="2076137194"/>
            <p14:sldId id="2076137195"/>
            <p14:sldId id="2076137175"/>
            <p14:sldId id="2076137177"/>
            <p14:sldId id="2076137166"/>
            <p14:sldId id="2076137164"/>
            <p14:sldId id="2076137185"/>
            <p14:sldId id="2076137174"/>
          </p14:sldIdLst>
        </p14:section>
        <p14:section name="Ignite Governance &amp; Security" id="{BCD67403-04F3-4E8E-9970-EEE8B9CC24F5}">
          <p14:sldIdLst>
            <p14:sldId id="558"/>
            <p14:sldId id="2076137255"/>
            <p14:sldId id="2076136868"/>
            <p14:sldId id="11023"/>
            <p14:sldId id="10246"/>
            <p14:sldId id="10144"/>
            <p14:sldId id="10271"/>
            <p14:sldId id="10251"/>
            <p14:sldId id="10270"/>
            <p14:sldId id="2049"/>
            <p14:sldId id="2062"/>
            <p14:sldId id="2076136478"/>
            <p14:sldId id="2076136881"/>
            <p14:sldId id="2076136909"/>
            <p14:sldId id="2076136920"/>
            <p14:sldId id="2076136877"/>
            <p14:sldId id="8962"/>
            <p14:sldId id="2076136864"/>
          </p14:sldIdLst>
        </p14:section>
        <p14:section name="Ignite Deployment" id="{119A617D-457D-457A-9F7C-D3A5E321B554}">
          <p14:sldIdLst>
            <p14:sldId id="562"/>
            <p14:sldId id="10667"/>
            <p14:sldId id="256"/>
            <p14:sldId id="10692"/>
            <p14:sldId id="10691"/>
            <p14:sldId id="10693"/>
          </p14:sldIdLst>
        </p14:section>
        <p14:section name="Ignite Apps" id="{4AD2D554-E75F-4723-A64F-B204EFB577C1}">
          <p14:sldIdLst>
            <p14:sldId id="563"/>
            <p14:sldId id="2303"/>
            <p14:sldId id="4383"/>
            <p14:sldId id="2076137273"/>
          </p14:sldIdLst>
        </p14:section>
        <p14:section name="Ignite Data" id="{A6C0D966-32AD-4914-A172-8F3D151D2FFF}">
          <p14:sldIdLst>
            <p14:sldId id="564"/>
            <p14:sldId id="2076136258"/>
            <p14:sldId id="10695"/>
            <p14:sldId id="2076137269"/>
            <p14:sldId id="10694"/>
          </p14:sldIdLst>
        </p14:section>
        <p14:section name="Ignite Identity" id="{29F3A50C-9A90-4116-847A-D69293868882}">
          <p14:sldIdLst>
            <p14:sldId id="559"/>
            <p14:sldId id="2076136498"/>
            <p14:sldId id="2076136508"/>
            <p14:sldId id="2076136506"/>
            <p14:sldId id="2076136517"/>
            <p14:sldId id="2076137272"/>
            <p14:sldId id="2076137207"/>
            <p14:sldId id="2076136471"/>
          </p14:sldIdLst>
        </p14:section>
        <p14:section name="Ending Slides" id="{92D37B1C-9F72-4F14-AB4F-1770BB2573A8}">
          <p14:sldIdLst>
            <p14:sldId id="560"/>
            <p14:sldId id="554"/>
            <p14:sldId id="546"/>
            <p14:sldId id="507"/>
          </p14:sldIdLst>
        </p14:section>
      </p14:sectionLst>
    </p:ext>
    <p:ext uri="{EFAFB233-063F-42B5-8137-9DF3F51BA10A}">
      <p15:sldGuideLst xmlns:p15="http://schemas.microsoft.com/office/powerpoint/2012/main">
        <p15:guide id="1" orient="horz" pos="1076">
          <p15:clr>
            <a:srgbClr val="A4A3A4"/>
          </p15:clr>
        </p15:guide>
        <p15:guide id="2" pos="401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 Lawton" initials="CL" lastIdx="9" clrIdx="0">
    <p:extLst>
      <p:ext uri="{19B8F6BF-5375-455C-9EA6-DF929625EA0E}">
        <p15:presenceInfo xmlns:p15="http://schemas.microsoft.com/office/powerpoint/2012/main" userId="1a6e9ec0320fd6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93B8"/>
    <a:srgbClr val="475053"/>
    <a:srgbClr val="4B5050"/>
    <a:srgbClr val="CA2B33"/>
    <a:srgbClr val="5E6061"/>
    <a:srgbClr val="B93A3A"/>
    <a:srgbClr val="989898"/>
    <a:srgbClr val="DC002A"/>
    <a:srgbClr val="DC012A"/>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8" autoAdjust="0"/>
    <p:restoredTop sz="84671" autoAdjust="0"/>
  </p:normalViewPr>
  <p:slideViewPr>
    <p:cSldViewPr snapToGrid="0">
      <p:cViewPr varScale="1">
        <p:scale>
          <a:sx n="147" d="100"/>
          <a:sy n="147" d="100"/>
        </p:scale>
        <p:origin x="355" y="110"/>
      </p:cViewPr>
      <p:guideLst>
        <p:guide orient="horz" pos="1076"/>
        <p:guide pos="401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84" Type="http://schemas.openxmlformats.org/officeDocument/2006/relationships/slide" Target="slides/slide65.xml"/><Relationship Id="rId89" Type="http://schemas.openxmlformats.org/officeDocument/2006/relationships/slide" Target="slides/slide70.xml"/><Relationship Id="rId16" Type="http://schemas.openxmlformats.org/officeDocument/2006/relationships/slideMaster" Target="slideMasters/slideMaster13.xml"/><Relationship Id="rId107" Type="http://schemas.openxmlformats.org/officeDocument/2006/relationships/tableStyles" Target="tableStyles.xml"/><Relationship Id="rId11" Type="http://schemas.openxmlformats.org/officeDocument/2006/relationships/slideMaster" Target="slideMasters/slideMaster8.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slide" Target="slides/slide60.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71.xml"/><Relationship Id="rId95" Type="http://schemas.openxmlformats.org/officeDocument/2006/relationships/slide" Target="slides/slide76.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80" Type="http://schemas.openxmlformats.org/officeDocument/2006/relationships/slide" Target="slides/slide61.xml"/><Relationship Id="rId85" Type="http://schemas.openxmlformats.org/officeDocument/2006/relationships/slide" Target="slides/slide66.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commentAuthors" Target="commentAuthors.xml"/><Relationship Id="rId108" Type="http://schemas.microsoft.com/office/2016/11/relationships/changesInfo" Target="changesInfos/changesInfo1.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slide" Target="slides/slide64.xml"/><Relationship Id="rId88" Type="http://schemas.openxmlformats.org/officeDocument/2006/relationships/slide" Target="slides/slide69.xml"/><Relationship Id="rId91" Type="http://schemas.openxmlformats.org/officeDocument/2006/relationships/slide" Target="slides/slide72.xml"/><Relationship Id="rId96" Type="http://schemas.openxmlformats.org/officeDocument/2006/relationships/slide" Target="slides/slide7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slide" Target="slides/slide67.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customXml" Target="../customXml/item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61" Type="http://schemas.openxmlformats.org/officeDocument/2006/relationships/slide" Target="slides/slide42.xml"/><Relationship Id="rId82" Type="http://schemas.openxmlformats.org/officeDocument/2006/relationships/slide" Target="slides/slide63.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3" Type="http://schemas.openxmlformats.org/officeDocument/2006/relationships/customXml" Target="../customXml/item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Tracey" userId="98dee47e-7932-4ede-ad91-867e883fbe46" providerId="ADAL" clId="{AFDAC35C-2ECF-45F9-BD00-E94D9A9B0D43}"/>
    <pc:docChg chg="custSel modSld">
      <pc:chgData name="Jack Tracey" userId="98dee47e-7932-4ede-ad91-867e883fbe46" providerId="ADAL" clId="{AFDAC35C-2ECF-45F9-BD00-E94D9A9B0D43}" dt="2019-11-28T12:38:12.902" v="0" actId="27636"/>
      <pc:docMkLst>
        <pc:docMk/>
      </pc:docMkLst>
      <pc:sldChg chg="modSp">
        <pc:chgData name="Jack Tracey" userId="98dee47e-7932-4ede-ad91-867e883fbe46" providerId="ADAL" clId="{AFDAC35C-2ECF-45F9-BD00-E94D9A9B0D43}" dt="2019-11-28T12:38:12.902" v="0" actId="27636"/>
        <pc:sldMkLst>
          <pc:docMk/>
          <pc:sldMk cId="1826063434" sldId="260"/>
        </pc:sldMkLst>
        <pc:spChg chg="mod">
          <ac:chgData name="Jack Tracey" userId="98dee47e-7932-4ede-ad91-867e883fbe46" providerId="ADAL" clId="{AFDAC35C-2ECF-45F9-BD00-E94D9A9B0D43}" dt="2019-11-28T12:38:12.902" v="0" actId="27636"/>
          <ac:spMkLst>
            <pc:docMk/>
            <pc:sldMk cId="1826063434" sldId="260"/>
            <ac:spMk id="3" creationId="{FB77A8A2-BD64-4C21-977E-EAC2AC092B8D}"/>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EC2FD2-F6C5-DC45-9810-D79E400F0530}" type="datetimeFigureOut">
              <a:rPr lang="en-GB" smtClean="0"/>
              <a:t>28/11/2019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800893-4D49-A64D-9A55-4C9C545E8555}" type="slidenum">
              <a:rPr lang="en-GB" smtClean="0"/>
              <a:t>‹#›</a:t>
            </a:fld>
            <a:endParaRPr lang="en-GB"/>
          </a:p>
        </p:txBody>
      </p:sp>
    </p:spTree>
    <p:extLst>
      <p:ext uri="{BB962C8B-B14F-4D97-AF65-F5344CB8AC3E}">
        <p14:creationId xmlns:p14="http://schemas.microsoft.com/office/powerpoint/2010/main" val="510083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1143000" y="685800"/>
            <a:ext cx="4572000" cy="3429000"/>
          </a:xfrm>
          <a:prstGeom prst="rect">
            <a:avLst/>
          </a:prstGeom>
        </p:spPr>
        <p:txBody>
          <a:bodyPr/>
          <a:lstStyle/>
          <a:p>
            <a:endParaRPr/>
          </a:p>
        </p:txBody>
      </p:sp>
      <p:sp>
        <p:nvSpPr>
          <p:cNvPr id="43" name="Shape 4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60846047"/>
      </p:ext>
    </p:extLst>
  </p:cSld>
  <p:clrMap bg1="lt1" tx1="dk1" bg2="lt2" tx2="dk2" accent1="accent1" accent2="accent2" accent3="accent3" accent4="accent4" accent5="accent5" accent6="accent6" hlink="hlink" folHlink="folHlink"/>
  <p:notesStyle>
    <a:lvl1pPr latinLnBrk="0">
      <a:defRPr>
        <a:latin typeface="+mj-lt"/>
        <a:ea typeface="+mj-ea"/>
        <a:cs typeface="+mj-cs"/>
        <a:sym typeface="Helvetica Neue"/>
      </a:defRPr>
    </a:lvl1pPr>
    <a:lvl2pPr indent="228600" latinLnBrk="0">
      <a:defRPr>
        <a:latin typeface="+mj-lt"/>
        <a:ea typeface="+mj-ea"/>
        <a:cs typeface="+mj-cs"/>
        <a:sym typeface="Helvetica Neue"/>
      </a:defRPr>
    </a:lvl2pPr>
    <a:lvl3pPr indent="457200" latinLnBrk="0">
      <a:defRPr>
        <a:latin typeface="+mj-lt"/>
        <a:ea typeface="+mj-ea"/>
        <a:cs typeface="+mj-cs"/>
        <a:sym typeface="Helvetica Neue"/>
      </a:defRPr>
    </a:lvl3pPr>
    <a:lvl4pPr indent="685800" latinLnBrk="0">
      <a:defRPr>
        <a:latin typeface="+mj-lt"/>
        <a:ea typeface="+mj-ea"/>
        <a:cs typeface="+mj-cs"/>
        <a:sym typeface="Helvetica Neue"/>
      </a:defRPr>
    </a:lvl4pPr>
    <a:lvl5pPr indent="914400" latinLnBrk="0">
      <a:defRPr>
        <a:latin typeface="+mj-lt"/>
        <a:ea typeface="+mj-ea"/>
        <a:cs typeface="+mj-cs"/>
        <a:sym typeface="Helvetica Neue"/>
      </a:defRPr>
    </a:lvl5pPr>
    <a:lvl6pPr indent="1143000" latinLnBrk="0">
      <a:defRPr>
        <a:latin typeface="+mj-lt"/>
        <a:ea typeface="+mj-ea"/>
        <a:cs typeface="+mj-cs"/>
        <a:sym typeface="Helvetica Neue"/>
      </a:defRPr>
    </a:lvl6pPr>
    <a:lvl7pPr indent="1371600" latinLnBrk="0">
      <a:defRPr>
        <a:latin typeface="+mj-lt"/>
        <a:ea typeface="+mj-ea"/>
        <a:cs typeface="+mj-cs"/>
        <a:sym typeface="Helvetica Neue"/>
      </a:defRPr>
    </a:lvl7pPr>
    <a:lvl8pPr indent="1600200" latinLnBrk="0">
      <a:defRPr>
        <a:latin typeface="+mj-lt"/>
        <a:ea typeface="+mj-ea"/>
        <a:cs typeface="+mj-cs"/>
        <a:sym typeface="Helvetica Neue"/>
      </a:defRPr>
    </a:lvl8pPr>
    <a:lvl9pPr indent="1828800" latinLnBrk="0">
      <a:defRPr>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064113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74073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260967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234838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409791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510466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91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A8DCD31-A102-4A4B-80E9-BBB2ACF08708}"/>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08149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47EEE7C-260D-40ED-8D10-D79C0E175DEA}"/>
              </a:ext>
            </a:extLst>
          </p:cNvPr>
          <p:cNvSpPr>
            <a:spLocks noGrp="1"/>
          </p:cNvSpPr>
          <p:nvPr>
            <p:ph type="body" idx="1"/>
          </p:nvPr>
        </p:nvSpPr>
        <p:spPr/>
        <p:txBody>
          <a:bodyPr/>
          <a:lstStyle/>
          <a:p>
            <a:r>
              <a:rPr lang="en-GB" b="1" dirty="0"/>
              <a:t>NDv2</a:t>
            </a:r>
          </a:p>
          <a:p>
            <a:pPr marL="285750" indent="-285750">
              <a:buFont typeface="Arial" panose="020B0604020202020204" pitchFamily="34" charset="0"/>
              <a:buChar char="•"/>
            </a:pPr>
            <a:r>
              <a:rPr lang="en-GB" b="0" dirty="0"/>
              <a:t>Designed for AI, ML &amp; HPC</a:t>
            </a:r>
          </a:p>
          <a:p>
            <a:pPr marL="285750" indent="-285750">
              <a:buFont typeface="Arial" panose="020B0604020202020204" pitchFamily="34" charset="0"/>
              <a:buChar char="•"/>
            </a:pPr>
            <a:r>
              <a:rPr lang="en-GB" b="0" dirty="0"/>
              <a:t>Uses 8 NVIDIA Tesla V100 NBLINK Interconnected GPUs</a:t>
            </a:r>
          </a:p>
          <a:p>
            <a:pPr marL="285750" indent="-285750">
              <a:buFont typeface="Arial" panose="020B0604020202020204" pitchFamily="34" charset="0"/>
              <a:buChar char="•"/>
            </a:pPr>
            <a:endParaRPr lang="en-GB" b="0" dirty="0"/>
          </a:p>
          <a:p>
            <a:r>
              <a:rPr lang="en-GB" b="1" dirty="0"/>
              <a:t>NVv4</a:t>
            </a:r>
          </a:p>
          <a:p>
            <a:pPr marL="285750" indent="-285750">
              <a:buFont typeface="Arial" panose="020B0604020202020204" pitchFamily="34" charset="0"/>
              <a:buChar char="•"/>
            </a:pPr>
            <a:r>
              <a:rPr lang="en-GB" b="0" dirty="0"/>
              <a:t>Designed for CAD, Gaming &amp; Simulation models</a:t>
            </a:r>
          </a:p>
          <a:p>
            <a:pPr marL="285750" indent="-285750">
              <a:buFont typeface="Arial" panose="020B0604020202020204" pitchFamily="34" charset="0"/>
              <a:buChar char="•"/>
            </a:pPr>
            <a:r>
              <a:rPr lang="en-GB" b="0" dirty="0"/>
              <a:t>Flexible GPU selection built on </a:t>
            </a:r>
            <a:r>
              <a:rPr lang="en-GB" b="0" i="0" dirty="0">
                <a:effectLst/>
                <a:latin typeface="+mj-lt"/>
                <a:ea typeface="+mj-ea"/>
                <a:cs typeface="+mj-cs"/>
                <a:sym typeface="Helvetica Neue"/>
              </a:rPr>
              <a:t>AMD </a:t>
            </a:r>
            <a:r>
              <a:rPr lang="en-GB" b="0" i="0" dirty="0" err="1">
                <a:effectLst/>
                <a:latin typeface="+mj-lt"/>
                <a:ea typeface="+mj-ea"/>
                <a:cs typeface="+mj-cs"/>
                <a:sym typeface="Helvetica Neue"/>
              </a:rPr>
              <a:t>MxGPUs</a:t>
            </a:r>
            <a:r>
              <a:rPr lang="en-GB" b="0" i="0" dirty="0">
                <a:effectLst/>
                <a:latin typeface="+mj-lt"/>
                <a:ea typeface="+mj-ea"/>
                <a:cs typeface="+mj-cs"/>
                <a:sym typeface="Helvetica Neue"/>
              </a:rPr>
              <a:t> &amp; SR-IOV</a:t>
            </a:r>
            <a:br>
              <a:rPr lang="en-GB" b="0" dirty="0"/>
            </a:br>
            <a:r>
              <a:rPr lang="en-GB" b="0" dirty="0"/>
              <a:t>- Can select the whole GPU down to 1/8</a:t>
            </a:r>
            <a:r>
              <a:rPr lang="en-GB" b="0" baseline="30000" dirty="0"/>
              <a:t>th</a:t>
            </a:r>
            <a:r>
              <a:rPr lang="en-GB" b="0" dirty="0"/>
              <a:t> of a GPU</a:t>
            </a:r>
          </a:p>
          <a:p>
            <a:pPr marL="0" indent="0">
              <a:buFont typeface="Arial" panose="020B0604020202020204" pitchFamily="34" charset="0"/>
              <a:buNone/>
            </a:pPr>
            <a:endParaRPr lang="en-GB" b="0" dirty="0"/>
          </a:p>
        </p:txBody>
      </p:sp>
    </p:spTree>
    <p:extLst>
      <p:ext uri="{BB962C8B-B14F-4D97-AF65-F5344CB8AC3E}">
        <p14:creationId xmlns:p14="http://schemas.microsoft.com/office/powerpoint/2010/main" val="249863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6E3C283-C35A-4AE2-B9F7-5B22F343D1B1}"/>
              </a:ext>
            </a:extLst>
          </p:cNvPr>
          <p:cNvSpPr>
            <a:spLocks noGrp="1"/>
          </p:cNvSpPr>
          <p:nvPr>
            <p:ph type="body" idx="1"/>
          </p:nvPr>
        </p:nvSpPr>
        <p:spPr/>
        <p:txBody>
          <a:bodyPr/>
          <a:lstStyle/>
          <a:p>
            <a:pPr marL="285750" indent="-285750">
              <a:buFont typeface="Arial" panose="020B0604020202020204" pitchFamily="34" charset="0"/>
              <a:buChar char="•"/>
            </a:pPr>
            <a:r>
              <a:rPr lang="en-GB" dirty="0"/>
              <a:t>No Disk Encryption available yet</a:t>
            </a:r>
          </a:p>
          <a:p>
            <a:pPr marL="285750" indent="-285750">
              <a:buFont typeface="Arial" panose="020B0604020202020204" pitchFamily="34" charset="0"/>
              <a:buChar char="•"/>
            </a:pPr>
            <a:r>
              <a:rPr lang="en-GB" dirty="0"/>
              <a:t>Only supports premium storage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548625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306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2127311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799B6-61CB-4632-A5C2-C9270CC27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289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799B6-61CB-4632-A5C2-C9270CC27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43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960645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582710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New SKU that gives you access to only 1 or 2 nearby Azure region to the ExpressRoute Peering Location</a:t>
            </a:r>
          </a:p>
          <a:p>
            <a:endParaRPr lang="en-US" dirty="0"/>
          </a:p>
          <a:p>
            <a:r>
              <a:rPr lang="en-US" dirty="0"/>
              <a:t>It includes data transfer fees in the price of the circuit, as ingress is already free and with local egress is free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993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IEEE Standard</a:t>
            </a:r>
          </a:p>
          <a:p>
            <a:pPr marL="285750" indent="-285750">
              <a:buFont typeface="Arial" panose="020B0604020202020204" pitchFamily="34" charset="0"/>
              <a:buChar char="•"/>
            </a:pPr>
            <a:r>
              <a:rPr lang="en-US" dirty="0"/>
              <a:t>Encrypts data at Layer 2 of the OSI model (Data)</a:t>
            </a:r>
          </a:p>
          <a:p>
            <a:pPr marL="285750" indent="-285750">
              <a:buFont typeface="Arial" panose="020B0604020202020204" pitchFamily="34" charset="0"/>
              <a:buChar char="•"/>
            </a:pPr>
            <a:r>
              <a:rPr lang="en-US" dirty="0"/>
              <a:t>Supports AES128 &amp; AES256 Cipher Suites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11/28/2019 12:36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29683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65E0112-DCC9-4194-9363-1AA1B5107A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5948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6483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0358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4A7B7B7-C694-4FC8-B0BD-20DAA0A272F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5933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01077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669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688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2716FA5-613E-4908-A460-3971E06D01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6176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6206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90588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FA7E8A-1447-428F-9562-B600E6AC7B0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4765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418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28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418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458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760498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582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409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9267825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0662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72401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6067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93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4027053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App Service allows you to quickly build, deploy, and scale enterprise-grade web, mobile, and API apps running on any platform. Azure App Service allows you to meet rigorous performance, scalability, security and compliance requirements while using a fully-managed platform on Window or Linux.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Deployment Center makes it easier to setup deployments by providing a guided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new networking features enable apps to access resources securely in a VNET environment. </a:t>
            </a:r>
          </a:p>
          <a:p>
            <a:endParaRPr lang="en-US" dirty="0"/>
          </a:p>
          <a:p>
            <a:r>
              <a:rPr lang="en-US" dirty="0"/>
              <a:t>Managed Service Identity (MSI), already available for Windows, is now enabling App Service on Linux to setup an identity that can be used to securely and easily access other Azure resources without the need to manage credentials on your own.</a:t>
            </a:r>
          </a:p>
          <a:p>
            <a:endParaRPr lang="en-US" dirty="0"/>
          </a:p>
          <a:p>
            <a:r>
              <a:rPr lang="en-US" dirty="0"/>
              <a:t>And with multi-container support for Linux, you are able to deploy web apps composed of multiple Docker container to App Service on Linux. With this approach, you no longer have to handle capacity provisioning, load balancing, etc. as that’s taken care of by App Service.  We expect this feature to land in H2 2019</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030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03830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421982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7578372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geo-replication is an Azure SQL Database feature that now allows you to create asynchronously replicated secondaries for any Hyperscale database in a different region. Up to four secondaries are supported.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Active geo-replication is designed as a business continuity solution that allows the application to perform quick disaster recovery of an individual database in case of a regional disaster or a large-scale outage. If geo-replication is enabled, the failover to any secondary database in a different Azure region can be initiated programmatically or using Azure Portal. In addition to being failover targets,  the secondary database can be used to load-balance read-only workloads and provide access to data in multiple regions.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Both primary and secondary Hyperscale databases can be independently configured with up to 4 compute replicas to meet the high availability and read-scale requirements.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47A0C-D7F4-457D-AD4F-E65F52A210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959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3669615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080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235890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2325916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45236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960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99205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831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213850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9B1ACC2-73AE-485F-B6EF-11DAE34E3EC8}"/>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3782483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4838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99600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187852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34443163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0372634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01336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24982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619206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a:defRPr sz="1200" b="1">
                <a:latin typeface="+mn-lt"/>
                <a:ea typeface="+mn-ea"/>
                <a:cs typeface="+mn-cs"/>
                <a:sym typeface="Helvetica"/>
              </a:defRPr>
            </a:pPr>
            <a:endParaRPr sz="1100"/>
          </a:p>
        </p:txBody>
      </p:sp>
    </p:spTree>
    <p:extLst>
      <p:ext uri="{BB962C8B-B14F-4D97-AF65-F5344CB8AC3E}">
        <p14:creationId xmlns:p14="http://schemas.microsoft.com/office/powerpoint/2010/main" val="1842665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emf"/><Relationship Id="rId1" Type="http://schemas.openxmlformats.org/officeDocument/2006/relationships/slideMaster" Target="../slideMasters/slideMaster15.xml"/><Relationship Id="rId4" Type="http://schemas.openxmlformats.org/officeDocument/2006/relationships/image" Target="../media/image36.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5.xml"/><Relationship Id="rId4" Type="http://schemas.openxmlformats.org/officeDocument/2006/relationships/image" Target="../media/image39.jp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5.xml"/><Relationship Id="rId4" Type="http://schemas.openxmlformats.org/officeDocument/2006/relationships/image" Target="../media/image39.jp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5.xml"/><Relationship Id="rId4" Type="http://schemas.openxmlformats.org/officeDocument/2006/relationships/image" Target="../media/image39.jpg"/></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1.emf"/><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9.emf"/><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5.jpe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6.jp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7.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9.emf"/><Relationship Id="rId4" Type="http://schemas.openxmlformats.org/officeDocument/2006/relationships/oleObject" Target="../embeddings/oleObject1.bin"/></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6_Cover">
    <p:spTree>
      <p:nvGrpSpPr>
        <p:cNvPr id="1" name=""/>
        <p:cNvGrpSpPr/>
        <p:nvPr/>
      </p:nvGrpSpPr>
      <p:grpSpPr>
        <a:xfrm>
          <a:off x="0" y="0"/>
          <a:ext cx="0" cy="0"/>
          <a:chOff x="0" y="0"/>
          <a:chExt cx="0" cy="0"/>
        </a:xfrm>
      </p:grpSpPr>
      <p:pic>
        <p:nvPicPr>
          <p:cNvPr id="12" name="shutterstock_191666906.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277514" y="340651"/>
            <a:ext cx="8574485" cy="4061766"/>
          </a:xfrm>
          <a:prstGeom prst="rect">
            <a:avLst/>
          </a:prstGeom>
          <a:ln w="12700">
            <a:miter lim="400000"/>
          </a:ln>
        </p:spPr>
      </p:pic>
      <p:sp>
        <p:nvSpPr>
          <p:cNvPr id="13" name="Shape 13"/>
          <p:cNvSpPr/>
          <p:nvPr/>
        </p:nvSpPr>
        <p:spPr>
          <a:xfrm>
            <a:off x="280987" y="1119187"/>
            <a:ext cx="2517776" cy="2508251"/>
          </a:xfrm>
          <a:prstGeom prst="rect">
            <a:avLst/>
          </a:prstGeom>
          <a:solidFill>
            <a:srgbClr val="DB022A"/>
          </a:solidFill>
          <a:ln w="12700">
            <a:miter lim="400000"/>
          </a:ln>
        </p:spPr>
        <p:txBody>
          <a:bodyPr lIns="45719" rIns="45719" anchor="ctr"/>
          <a:lstStyle/>
          <a:p>
            <a:pPr algn="ctr">
              <a:defRPr sz="1800">
                <a:solidFill>
                  <a:srgbClr val="74C6C8"/>
                </a:solidFill>
                <a:latin typeface="Calibri"/>
                <a:ea typeface="Calibri"/>
                <a:cs typeface="Calibri"/>
                <a:sym typeface="Calibri"/>
              </a:defRPr>
            </a:pPr>
            <a:endParaRPr/>
          </a:p>
        </p:txBody>
      </p:sp>
      <p:pic>
        <p:nvPicPr>
          <p:cNvPr id="14" name="image00.png"/>
          <p:cNvPicPr>
            <a:picLocks noChangeAspect="1"/>
          </p:cNvPicPr>
          <p:nvPr userDrawn="1"/>
        </p:nvPicPr>
        <p:blipFill>
          <a:blip r:embed="rId3"/>
          <a:stretch>
            <a:fillRect/>
          </a:stretch>
        </p:blipFill>
        <p:spPr>
          <a:xfrm>
            <a:off x="8035180" y="4550747"/>
            <a:ext cx="831008" cy="378440"/>
          </a:xfrm>
          <a:prstGeom prst="rect">
            <a:avLst/>
          </a:prstGeom>
          <a:ln w="12700">
            <a:miter lim="400000"/>
          </a:ln>
        </p:spPr>
      </p:pic>
      <p:sp>
        <p:nvSpPr>
          <p:cNvPr id="15" name="Shape 15"/>
          <p:cNvSpPr>
            <a:spLocks noGrp="1"/>
          </p:cNvSpPr>
          <p:nvPr>
            <p:ph type="title"/>
          </p:nvPr>
        </p:nvSpPr>
        <p:spPr>
          <a:xfrm>
            <a:off x="526658" y="1323769"/>
            <a:ext cx="1958645" cy="1100916"/>
          </a:xfrm>
          <a:prstGeom prst="rect">
            <a:avLst/>
          </a:prstGeom>
        </p:spPr>
        <p:txBody>
          <a:bodyPr/>
          <a:lstStyle>
            <a:lvl1pPr>
              <a:lnSpc>
                <a:spcPct val="144444"/>
              </a:lnSpc>
              <a:defRPr sz="1800">
                <a:solidFill>
                  <a:srgbClr val="FFFFFF"/>
                </a:solidFill>
              </a:defRPr>
            </a:lvl1pPr>
          </a:lstStyle>
          <a:p>
            <a:r>
              <a:t>Title Text</a:t>
            </a:r>
          </a:p>
        </p:txBody>
      </p:sp>
      <p:sp>
        <p:nvSpPr>
          <p:cNvPr id="16" name="Shape 16"/>
          <p:cNvSpPr>
            <a:spLocks noGrp="1"/>
          </p:cNvSpPr>
          <p:nvPr>
            <p:ph type="body" sz="quarter" idx="1"/>
          </p:nvPr>
        </p:nvSpPr>
        <p:spPr>
          <a:xfrm>
            <a:off x="519112" y="3175593"/>
            <a:ext cx="1966191" cy="318927"/>
          </a:xfrm>
          <a:prstGeom prst="rect">
            <a:avLst/>
          </a:prstGeom>
        </p:spPr>
        <p:txBody>
          <a:bodyPr/>
          <a:lstStyle>
            <a:lvl1pPr>
              <a:spcBef>
                <a:spcPts val="0"/>
              </a:spcBef>
              <a:defRPr sz="1000">
                <a:solidFill>
                  <a:srgbClr val="FFFFFF"/>
                </a:solidFill>
              </a:defRPr>
            </a:lvl1pPr>
            <a:lvl2pPr marL="0" indent="457200">
              <a:spcBef>
                <a:spcPts val="0"/>
              </a:spcBef>
              <a:buSzTx/>
              <a:buNone/>
              <a:defRPr sz="1000">
                <a:solidFill>
                  <a:srgbClr val="FFFFFF"/>
                </a:solidFill>
              </a:defRPr>
            </a:lvl2pPr>
            <a:lvl3pPr marL="0" indent="914400">
              <a:spcBef>
                <a:spcPts val="0"/>
              </a:spcBef>
              <a:buSzTx/>
              <a:buNone/>
              <a:defRPr sz="1000">
                <a:solidFill>
                  <a:srgbClr val="FFFFFF"/>
                </a:solidFill>
              </a:defRPr>
            </a:lvl3pPr>
            <a:lvl4pPr marL="0" indent="1371600">
              <a:spcBef>
                <a:spcPts val="0"/>
              </a:spcBef>
              <a:buSzTx/>
              <a:buNone/>
              <a:defRPr sz="1000">
                <a:solidFill>
                  <a:srgbClr val="FFFFFF"/>
                </a:solidFill>
              </a:defRPr>
            </a:lvl4pPr>
            <a:lvl5pPr marL="0" indent="1828800">
              <a:spcBef>
                <a:spcPts val="0"/>
              </a:spcBef>
              <a:buSzTx/>
              <a:buNone/>
              <a:defRPr sz="1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1243221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5_Cover">
    <p:spTree>
      <p:nvGrpSpPr>
        <p:cNvPr id="1" name=""/>
        <p:cNvGrpSpPr/>
        <p:nvPr/>
      </p:nvGrpSpPr>
      <p:grpSpPr>
        <a:xfrm>
          <a:off x="0" y="0"/>
          <a:ext cx="0" cy="0"/>
          <a:chOff x="0" y="0"/>
          <a:chExt cx="0" cy="0"/>
        </a:xfrm>
      </p:grpSpPr>
      <p:pic>
        <p:nvPicPr>
          <p:cNvPr id="12" name="shutterstock_19166690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77514" y="340651"/>
            <a:ext cx="8574485" cy="4061766"/>
          </a:xfrm>
          <a:prstGeom prst="rect">
            <a:avLst/>
          </a:prstGeom>
          <a:ln w="12700">
            <a:miter lim="400000"/>
          </a:ln>
        </p:spPr>
      </p:pic>
      <p:sp>
        <p:nvSpPr>
          <p:cNvPr id="13" name="Shape 13"/>
          <p:cNvSpPr/>
          <p:nvPr/>
        </p:nvSpPr>
        <p:spPr>
          <a:xfrm>
            <a:off x="280987" y="1119187"/>
            <a:ext cx="2517776" cy="2508251"/>
          </a:xfrm>
          <a:prstGeom prst="rect">
            <a:avLst/>
          </a:prstGeom>
          <a:solidFill>
            <a:srgbClr val="DB022A"/>
          </a:solidFill>
          <a:ln w="12700">
            <a:miter lim="400000"/>
          </a:ln>
        </p:spPr>
        <p:txBody>
          <a:bodyPr lIns="45719" rIns="45719" anchor="ctr"/>
          <a:lstStyle/>
          <a:p>
            <a:pPr algn="ctr" defTabSz="457200" hangingPunct="1">
              <a:defRPr sz="1800">
                <a:solidFill>
                  <a:srgbClr val="74C6C8"/>
                </a:solidFill>
                <a:latin typeface="Calibri"/>
                <a:ea typeface="Calibri"/>
                <a:cs typeface="Calibri"/>
                <a:sym typeface="Calibri"/>
              </a:defRPr>
            </a:pPr>
            <a:endParaRPr sz="1800" kern="1200">
              <a:solidFill>
                <a:srgbClr val="74C6C8"/>
              </a:solidFill>
              <a:latin typeface="Calibri"/>
              <a:ea typeface="Calibri"/>
              <a:cs typeface="Calibri"/>
              <a:sym typeface="Calibri"/>
            </a:endParaRPr>
          </a:p>
        </p:txBody>
      </p:sp>
      <p:pic>
        <p:nvPicPr>
          <p:cNvPr id="14" name="image00.png"/>
          <p:cNvPicPr>
            <a:picLocks noChangeAspect="1"/>
          </p:cNvPicPr>
          <p:nvPr/>
        </p:nvPicPr>
        <p:blipFill>
          <a:blip r:embed="rId3"/>
          <a:stretch>
            <a:fillRect/>
          </a:stretch>
        </p:blipFill>
        <p:spPr>
          <a:xfrm>
            <a:off x="8035180" y="4550747"/>
            <a:ext cx="831008" cy="378440"/>
          </a:xfrm>
          <a:prstGeom prst="rect">
            <a:avLst/>
          </a:prstGeom>
          <a:ln w="12700">
            <a:miter lim="400000"/>
          </a:ln>
        </p:spPr>
      </p:pic>
      <p:sp>
        <p:nvSpPr>
          <p:cNvPr id="15" name="Shape 15"/>
          <p:cNvSpPr>
            <a:spLocks noGrp="1"/>
          </p:cNvSpPr>
          <p:nvPr>
            <p:ph type="title"/>
          </p:nvPr>
        </p:nvSpPr>
        <p:spPr>
          <a:xfrm>
            <a:off x="526658" y="1323769"/>
            <a:ext cx="1958645" cy="1100916"/>
          </a:xfrm>
          <a:prstGeom prst="rect">
            <a:avLst/>
          </a:prstGeom>
        </p:spPr>
        <p:txBody>
          <a:bodyPr/>
          <a:lstStyle>
            <a:lvl1pPr>
              <a:lnSpc>
                <a:spcPct val="144444"/>
              </a:lnSpc>
              <a:defRPr sz="1800">
                <a:solidFill>
                  <a:srgbClr val="FFFFFF"/>
                </a:solidFill>
              </a:defRPr>
            </a:lvl1pPr>
          </a:lstStyle>
          <a:p>
            <a:r>
              <a:t>Title Text</a:t>
            </a:r>
          </a:p>
        </p:txBody>
      </p:sp>
      <p:sp>
        <p:nvSpPr>
          <p:cNvPr id="16" name="Shape 16"/>
          <p:cNvSpPr>
            <a:spLocks noGrp="1"/>
          </p:cNvSpPr>
          <p:nvPr>
            <p:ph type="body" sz="quarter" idx="1"/>
          </p:nvPr>
        </p:nvSpPr>
        <p:spPr>
          <a:xfrm>
            <a:off x="519112" y="3175593"/>
            <a:ext cx="1966191" cy="318927"/>
          </a:xfrm>
          <a:prstGeom prst="rect">
            <a:avLst/>
          </a:prstGeom>
        </p:spPr>
        <p:txBody>
          <a:bodyPr/>
          <a:lstStyle>
            <a:lvl1pPr>
              <a:spcBef>
                <a:spcPts val="0"/>
              </a:spcBef>
              <a:defRPr sz="1000">
                <a:solidFill>
                  <a:srgbClr val="FFFFFF"/>
                </a:solidFill>
              </a:defRPr>
            </a:lvl1pPr>
            <a:lvl2pPr marL="0" indent="457200">
              <a:spcBef>
                <a:spcPts val="0"/>
              </a:spcBef>
              <a:buSzTx/>
              <a:buNone/>
              <a:defRPr sz="1000">
                <a:solidFill>
                  <a:srgbClr val="FFFFFF"/>
                </a:solidFill>
              </a:defRPr>
            </a:lvl2pPr>
            <a:lvl3pPr marL="0" indent="914400">
              <a:spcBef>
                <a:spcPts val="0"/>
              </a:spcBef>
              <a:buSzTx/>
              <a:buNone/>
              <a:defRPr sz="1000">
                <a:solidFill>
                  <a:srgbClr val="FFFFFF"/>
                </a:solidFill>
              </a:defRPr>
            </a:lvl3pPr>
            <a:lvl4pPr marL="0" indent="1371600">
              <a:spcBef>
                <a:spcPts val="0"/>
              </a:spcBef>
              <a:buSzTx/>
              <a:buNone/>
              <a:defRPr sz="1000">
                <a:solidFill>
                  <a:srgbClr val="FFFFFF"/>
                </a:solidFill>
              </a:defRPr>
            </a:lvl4pPr>
            <a:lvl5pPr marL="0" indent="1828800">
              <a:spcBef>
                <a:spcPts val="0"/>
              </a:spcBef>
              <a:buSzTx/>
              <a:buNone/>
              <a:defRPr sz="1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 name="Shape 17"/>
          <p:cNvSpPr>
            <a:spLocks noGrp="1"/>
          </p:cNvSpPr>
          <p:nvPr>
            <p:ph type="sldNum" sz="quarter" idx="2"/>
          </p:nvPr>
        </p:nvSpPr>
        <p:spPr>
          <a:xfrm>
            <a:off x="4419600" y="4608064"/>
            <a:ext cx="2133600" cy="318397"/>
          </a:xfrm>
          <a:prstGeom prst="rect">
            <a:avLst/>
          </a:prstGeom>
        </p:spPr>
        <p:txBody>
          <a:bodyPr lIns="91424" tIns="91424" rIns="91424" bIns="91424"/>
          <a:lstStyle>
            <a:lvl1pPr algn="r">
              <a:defRPr sz="1000" b="0">
                <a:solidFill>
                  <a:schemeClr val="accent2">
                    <a:lumOff val="21764"/>
                  </a:schemeClr>
                </a:solidFill>
                <a:latin typeface="Arial"/>
                <a:ea typeface="Arial"/>
                <a:cs typeface="Arial"/>
                <a:sym typeface="Arial"/>
              </a:defRPr>
            </a:lvl1pPr>
          </a:lstStyle>
          <a:p>
            <a:fld id="{86CB4B4D-7CA3-9044-876B-883B54F8677D}" type="slidenum">
              <a:rPr>
                <a:solidFill>
                  <a:srgbClr val="009483">
                    <a:lumOff val="21764"/>
                  </a:srgbClr>
                </a:solidFill>
              </a:rPr>
              <a:pPr/>
              <a:t>‹#›</a:t>
            </a:fld>
            <a:endParaRPr>
              <a:solidFill>
                <a:srgbClr val="009483">
                  <a:lumOff val="21764"/>
                </a:srgbClr>
              </a:solidFill>
            </a:endParaRPr>
          </a:p>
        </p:txBody>
      </p:sp>
    </p:spTree>
    <p:extLst>
      <p:ext uri="{BB962C8B-B14F-4D97-AF65-F5344CB8AC3E}">
        <p14:creationId xmlns:p14="http://schemas.microsoft.com/office/powerpoint/2010/main" val="377088444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274320" y="1147682"/>
            <a:ext cx="4036423" cy="1556330"/>
          </a:xfrm>
        </p:spPr>
        <p:txBody>
          <a:bodyPr anchor="b" anchorCtr="0">
            <a:noAutofit/>
          </a:bodyPr>
          <a:lstStyle>
            <a:lvl1pPr marL="0" indent="0" algn="l">
              <a:buNone/>
              <a:defRPr sz="4500" b="1" i="0" spc="0">
                <a:solidFill>
                  <a:schemeClr val="tx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274320" y="2769325"/>
            <a:ext cx="4036423" cy="1352006"/>
          </a:xfrm>
        </p:spPr>
        <p:txBody>
          <a:bodyPr>
            <a:noAutofit/>
          </a:bodyPr>
          <a:lstStyle>
            <a:lvl1pPr marL="0" indent="0" algn="l">
              <a:buNone/>
              <a:defRPr sz="3000" b="1" i="0" spc="0">
                <a:solidFill>
                  <a:schemeClr val="tx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7939822" y="4759890"/>
            <a:ext cx="1133420" cy="374407"/>
          </a:xfrm>
          <a:prstGeom prst="rect">
            <a:avLst/>
          </a:prstGeom>
        </p:spPr>
      </p:pic>
    </p:spTree>
    <p:extLst>
      <p:ext uri="{BB962C8B-B14F-4D97-AF65-F5344CB8AC3E}">
        <p14:creationId xmlns:p14="http://schemas.microsoft.com/office/powerpoint/2010/main" val="15460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492990"/>
            <a:ext cx="8543108" cy="312473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title goes here</a:t>
            </a:r>
          </a:p>
        </p:txBody>
      </p:sp>
      <p:pic>
        <p:nvPicPr>
          <p:cNvPr id="6" name="Picture 5">
            <a:extLst>
              <a:ext uri="{FF2B5EF4-FFF2-40B4-BE49-F238E27FC236}">
                <a16:creationId xmlns:a16="http://schemas.microsoft.com/office/drawing/2014/main" id="{71F5E11E-936B-43E2-904B-13325C5A45D7}"/>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307102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36443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304364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274321" y="306977"/>
            <a:ext cx="2455817" cy="947058"/>
          </a:xfrm>
        </p:spPr>
        <p:txBody>
          <a:bodyPr>
            <a:noAutofit/>
          </a:bodyPr>
          <a:lstStyle>
            <a:lvl1pPr marL="0" indent="0" algn="l">
              <a:buNone/>
              <a:defRPr sz="30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3422469" y="642474"/>
            <a:ext cx="5388428" cy="3975247"/>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3422469" y="306977"/>
            <a:ext cx="538842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title goes here</a:t>
            </a:r>
          </a:p>
        </p:txBody>
      </p:sp>
      <p:pic>
        <p:nvPicPr>
          <p:cNvPr id="9" name="Picture 8">
            <a:extLst>
              <a:ext uri="{FF2B5EF4-FFF2-40B4-BE49-F238E27FC236}">
                <a16:creationId xmlns:a16="http://schemas.microsoft.com/office/drawing/2014/main" id="{4DD92294-9D94-4CF1-8CA6-23B2C39612D3}"/>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41532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7"/>
            <a:ext cx="3553097" cy="868681"/>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659527"/>
            <a:ext cx="3553097" cy="2971256"/>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324030"/>
            <a:ext cx="3553097"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4004073" y="307182"/>
            <a:ext cx="4858940" cy="4323160"/>
          </a:xfrm>
          <a:solidFill>
            <a:schemeClr val="accent1"/>
          </a:solidFill>
        </p:spPr>
        <p:txBody>
          <a:bodyPr anchor="ctr" anchorCtr="0">
            <a:normAutofit/>
          </a:bodyPr>
          <a:lstStyle>
            <a:lvl1pPr marL="0" indent="0" algn="ctr">
              <a:buNone/>
              <a:defRPr sz="900">
                <a:solidFill>
                  <a:schemeClr val="bg1"/>
                </a:solidFill>
              </a:defRPr>
            </a:lvl1pPr>
          </a:lstStyle>
          <a:p>
            <a:r>
              <a:rPr lang="en-US"/>
              <a:t>Place image / graph here</a:t>
            </a:r>
          </a:p>
        </p:txBody>
      </p:sp>
      <p:pic>
        <p:nvPicPr>
          <p:cNvPr id="11" name="Picture 10">
            <a:extLst>
              <a:ext uri="{FF2B5EF4-FFF2-40B4-BE49-F238E27FC236}">
                <a16:creationId xmlns:a16="http://schemas.microsoft.com/office/drawing/2014/main" id="{C9A6B4B9-7B54-42B8-805E-2F2BB17DC1FE}"/>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224830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274320" y="306977"/>
            <a:ext cx="4036423" cy="489858"/>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274320" y="907869"/>
            <a:ext cx="4036423" cy="3997235"/>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5295333" y="306977"/>
            <a:ext cx="3285002" cy="4323160"/>
          </a:xfrm>
          <a:noFill/>
        </p:spPr>
        <p:txBody>
          <a:bodyPr anchor="ctr" anchorCtr="0">
            <a:normAutofit/>
          </a:bodyPr>
          <a:lstStyle>
            <a:lvl1pPr marL="0" indent="0" algn="ctr">
              <a:buNone/>
              <a:defRPr sz="900">
                <a:solidFill>
                  <a:schemeClr val="accent4"/>
                </a:solidFill>
              </a:defRPr>
            </a:lvl1pPr>
          </a:lstStyle>
          <a:p>
            <a:r>
              <a:rPr lang="en-US"/>
              <a:t>Place logos / image / graph here</a:t>
            </a:r>
          </a:p>
        </p:txBody>
      </p:sp>
      <p:pic>
        <p:nvPicPr>
          <p:cNvPr id="8" name="Picture 7">
            <a:extLst>
              <a:ext uri="{FF2B5EF4-FFF2-40B4-BE49-F238E27FC236}">
                <a16:creationId xmlns:a16="http://schemas.microsoft.com/office/drawing/2014/main" id="{503EAEF5-206E-4C4D-ACDA-FCEE0AED271A}"/>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233112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5295333" y="306977"/>
            <a:ext cx="3285002" cy="4323160"/>
          </a:xfrm>
          <a:noFill/>
        </p:spPr>
        <p:txBody>
          <a:bodyPr anchor="ctr" anchorCtr="0">
            <a:normAutofit/>
          </a:bodyPr>
          <a:lstStyle>
            <a:lvl1pPr marL="0" indent="0" algn="ctr">
              <a:buNone/>
              <a:defRPr sz="9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274320" y="306977"/>
            <a:ext cx="4036423" cy="489858"/>
          </a:xfrm>
        </p:spPr>
        <p:txBody>
          <a:bodyPr>
            <a:noAutofit/>
          </a:bodyPr>
          <a:lstStyle>
            <a:lvl1pPr marL="0" indent="0" algn="l">
              <a:buNone/>
              <a:defRPr sz="30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274320" y="907869"/>
            <a:ext cx="4036423" cy="3997235"/>
          </a:xfrm>
        </p:spPr>
        <p:txBody>
          <a:bodyPr>
            <a:normAutofit/>
          </a:bodyPr>
          <a:lstStyle>
            <a:lvl1pPr marL="0" indent="0">
              <a:buNone/>
              <a:defRPr sz="12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pic>
        <p:nvPicPr>
          <p:cNvPr id="9" name="Picture 8">
            <a:extLst>
              <a:ext uri="{FF2B5EF4-FFF2-40B4-BE49-F238E27FC236}">
                <a16:creationId xmlns:a16="http://schemas.microsoft.com/office/drawing/2014/main" id="{B29DED95-E122-4C82-B197-340D3CB9E326}"/>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92340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304364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274321" y="2153521"/>
            <a:ext cx="2488474" cy="491708"/>
          </a:xfrm>
        </p:spPr>
        <p:txBody>
          <a:bodyPr>
            <a:noAutofit/>
          </a:bodyPr>
          <a:lstStyle>
            <a:lvl1pPr marL="0" indent="0" algn="l">
              <a:buNone/>
              <a:defRPr sz="30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274321" y="2656660"/>
            <a:ext cx="2488474" cy="306975"/>
          </a:xfrm>
        </p:spPr>
        <p:txBody>
          <a:bodyPr>
            <a:noAutofit/>
          </a:bodyPr>
          <a:lstStyle>
            <a:lvl1pPr marL="0" indent="0" algn="l">
              <a:buNone/>
              <a:defRPr sz="15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Demo title goes here</a:t>
            </a:r>
          </a:p>
        </p:txBody>
      </p:sp>
      <p:pic>
        <p:nvPicPr>
          <p:cNvPr id="6" name="Picture 5">
            <a:extLst>
              <a:ext uri="{FF2B5EF4-FFF2-40B4-BE49-F238E27FC236}">
                <a16:creationId xmlns:a16="http://schemas.microsoft.com/office/drawing/2014/main" id="{1BC4278C-60E3-4183-A19F-48B388C8AA01}"/>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174931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304364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274321" y="2343504"/>
            <a:ext cx="2488474" cy="456493"/>
          </a:xfrm>
        </p:spPr>
        <p:txBody>
          <a:bodyPr>
            <a:noAutofit/>
          </a:bodyPr>
          <a:lstStyle>
            <a:lvl1pPr marL="0" indent="0" algn="l">
              <a:buNone/>
              <a:defRPr sz="30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Q&amp;A</a:t>
            </a:r>
          </a:p>
        </p:txBody>
      </p:sp>
      <p:pic>
        <p:nvPicPr>
          <p:cNvPr id="5" name="Picture 4">
            <a:extLst>
              <a:ext uri="{FF2B5EF4-FFF2-40B4-BE49-F238E27FC236}">
                <a16:creationId xmlns:a16="http://schemas.microsoft.com/office/drawing/2014/main" id="{6C8337F8-5165-4CBA-9852-1A623166B5AC}"/>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153158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492990"/>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274321" y="2296356"/>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274321" y="1960859"/>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274321" y="3109398"/>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274321" y="2773901"/>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274321" y="3912763"/>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274321" y="3577266"/>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Resource four</a:t>
            </a:r>
          </a:p>
        </p:txBody>
      </p:sp>
      <p:pic>
        <p:nvPicPr>
          <p:cNvPr id="17" name="Picture 16">
            <a:extLst>
              <a:ext uri="{FF2B5EF4-FFF2-40B4-BE49-F238E27FC236}">
                <a16:creationId xmlns:a16="http://schemas.microsoft.com/office/drawing/2014/main" id="{22311F50-10F2-4482-9D9B-0DEAE9C5BFC4}"/>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133920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654050" y="945357"/>
            <a:ext cx="8032750" cy="3649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p:cNvSpPr>
            <a:spLocks noGrp="1"/>
          </p:cNvSpPr>
          <p:nvPr>
            <p:ph type="sldNum" sz="quarter" idx="4"/>
          </p:nvPr>
        </p:nvSpPr>
        <p:spPr>
          <a:xfrm>
            <a:off x="8808244" y="4856219"/>
            <a:ext cx="335756" cy="273844"/>
          </a:xfrm>
          <a:prstGeom prst="rect">
            <a:avLst/>
          </a:prstGeom>
        </p:spPr>
        <p:txBody>
          <a:bodyPr vert="horz" lIns="91440" tIns="45720" rIns="91440" bIns="45720" rtlCol="0" anchor="ctr"/>
          <a:lstStyle>
            <a:lvl1pPr algn="l">
              <a:defRPr sz="700">
                <a:solidFill>
                  <a:schemeClr val="bg1">
                    <a:lumMod val="65000"/>
                  </a:schemeClr>
                </a:solidFill>
                <a:latin typeface="+mn-lt"/>
                <a:cs typeface="Verdana"/>
              </a:defRPr>
            </a:lvl1p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9449970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177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156251"/>
            <a:ext cx="2387728" cy="415499"/>
          </a:xfrm>
        </p:spPr>
        <p:txBody>
          <a:bodyPr anchor="b"/>
          <a:lstStyle>
            <a:lvl1pPr>
              <a:defRPr>
                <a:solidFill>
                  <a:srgbClr val="50E6FF"/>
                </a:solidFill>
              </a:defRPr>
            </a:lvl1pPr>
          </a:lstStyle>
          <a:p>
            <a:r>
              <a:rPr lang="en-US"/>
              <a:t>Title</a:t>
            </a:r>
          </a:p>
        </p:txBody>
      </p:sp>
      <p:sp>
        <p:nvSpPr>
          <p:cNvPr id="4" name="Text Placeholder 3">
            <a:extLst>
              <a:ext uri="{FF2B5EF4-FFF2-40B4-BE49-F238E27FC236}">
                <a16:creationId xmlns:a16="http://schemas.microsoft.com/office/drawing/2014/main" id="{C3183DC7-374D-4F1F-BB29-DD9BD506BE27}"/>
              </a:ext>
            </a:extLst>
          </p:cNvPr>
          <p:cNvSpPr>
            <a:spLocks noGrp="1"/>
          </p:cNvSpPr>
          <p:nvPr>
            <p:ph type="body" sz="quarter" idx="10"/>
          </p:nvPr>
        </p:nvSpPr>
        <p:spPr>
          <a:xfrm>
            <a:off x="438150" y="2818210"/>
            <a:ext cx="2390775" cy="1329595"/>
          </a:xfrm>
        </p:spPr>
        <p:txBody>
          <a:bodyPr/>
          <a:lstStyle>
            <a:lvl1pPr marL="0" indent="0">
              <a:buNone/>
              <a:defRPr lang="en-US" sz="1800" b="1" kern="1200" spc="0" baseline="0" dirty="0" smtClean="0">
                <a:solidFill>
                  <a:schemeClr val="bg1"/>
                </a:solidFill>
                <a:latin typeface="+mn-lt"/>
                <a:ea typeface="+mn-ea"/>
                <a:cs typeface="Segoe UI Semilight" panose="020B0402040204020203" pitchFamily="34" charset="0"/>
              </a:defRPr>
            </a:lvl1pPr>
            <a:lvl2pPr marL="0" indent="0">
              <a:buNone/>
              <a:defRPr sz="1350">
                <a:solidFill>
                  <a:schemeClr val="bg1"/>
                </a:solidFill>
              </a:defRPr>
            </a:lvl2pPr>
            <a:lvl3pPr marL="0" indent="0">
              <a:buNone/>
              <a:defRPr sz="1050">
                <a:solidFill>
                  <a:schemeClr val="bg1"/>
                </a:solidFill>
              </a:defRPr>
            </a:lvl3pPr>
            <a:lvl4pPr marL="0" indent="0">
              <a:buNone/>
              <a:defRPr sz="900">
                <a:solidFill>
                  <a:schemeClr val="bg1"/>
                </a:solidFill>
              </a:defRPr>
            </a:lvl4pPr>
            <a:lvl5pPr marL="0" indent="0">
              <a:buNone/>
              <a:defRPr sz="9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432358"/>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ext Layout (variant) 1-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2610"/>
            <a:ext cx="8479852" cy="307777"/>
          </a:xfrm>
        </p:spPr>
        <p:txBody>
          <a:bodyPr wrap="square" lIns="0" tIns="0" rIns="0" bIns="0">
            <a:spAutoFit/>
          </a:bodyPr>
          <a:lstStyle>
            <a:lvl1pPr>
              <a:lnSpc>
                <a:spcPts val="2352"/>
              </a:lnSpc>
              <a:defRPr sz="2059">
                <a:solidFill>
                  <a:schemeClr val="tx1"/>
                </a:solidFill>
              </a:defRPr>
            </a:lvl1pPr>
          </a:lstStyle>
          <a:p>
            <a:r>
              <a:rPr lang="en-US"/>
              <a:t>Heading Segoe UI </a:t>
            </a:r>
            <a:r>
              <a:rPr lang="en-US" err="1"/>
              <a:t>Semibold</a:t>
            </a:r>
            <a:r>
              <a:rPr lang="en-US"/>
              <a:t> 28/32</a:t>
            </a:r>
          </a:p>
        </p:txBody>
      </p:sp>
      <p:sp>
        <p:nvSpPr>
          <p:cNvPr id="6" name="Content Placeholder 5">
            <a:extLst>
              <a:ext uri="{FF2B5EF4-FFF2-40B4-BE49-F238E27FC236}">
                <a16:creationId xmlns:a16="http://schemas.microsoft.com/office/drawing/2014/main" id="{43A5F90E-1FC9-4C72-B34B-F8B1E4E8F8DD}"/>
              </a:ext>
            </a:extLst>
          </p:cNvPr>
          <p:cNvSpPr>
            <a:spLocks noGrp="1"/>
          </p:cNvSpPr>
          <p:nvPr>
            <p:ph sz="quarter" idx="13"/>
          </p:nvPr>
        </p:nvSpPr>
        <p:spPr>
          <a:xfrm>
            <a:off x="342901" y="1770461"/>
            <a:ext cx="4144566" cy="3030140"/>
          </a:xfrm>
        </p:spPr>
        <p:txBody>
          <a:bodyPr>
            <a:noAutofit/>
          </a:bodyPr>
          <a:lstStyle>
            <a:lvl1pPr>
              <a:lnSpc>
                <a:spcPct val="100000"/>
              </a:lnSpc>
              <a:spcBef>
                <a:spcPts val="900"/>
              </a:spcBef>
              <a:spcAft>
                <a:spcPts val="450"/>
              </a:spcAft>
              <a:defRPr sz="1500"/>
            </a:lvl1pPr>
            <a:lvl2pPr>
              <a:lnSpc>
                <a:spcPct val="100000"/>
              </a:lnSpc>
              <a:spcBef>
                <a:spcPts val="450"/>
              </a:spcBef>
              <a:spcAft>
                <a:spcPts val="450"/>
              </a:spcAft>
              <a:defRPr sz="1500"/>
            </a:lvl2pPr>
            <a:lvl3pPr>
              <a:lnSpc>
                <a:spcPct val="100000"/>
              </a:lnSpc>
              <a:spcBef>
                <a:spcPts val="450"/>
              </a:spcBef>
              <a:spcAft>
                <a:spcPts val="0"/>
              </a:spcAft>
              <a:defRPr sz="1050"/>
            </a:lvl3pPr>
            <a:lvl4pPr>
              <a:lnSpc>
                <a:spcPct val="100000"/>
              </a:lnSpc>
              <a:spcBef>
                <a:spcPts val="450"/>
              </a:spcBef>
              <a:defRPr sz="1050"/>
            </a:lvl4pPr>
            <a:lvl5pPr>
              <a:lnSpc>
                <a:spcPct val="100000"/>
              </a:lnSpc>
              <a:spcBef>
                <a:spcPts val="450"/>
              </a:spcBef>
              <a:defRPr sz="7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5">
            <a:extLst>
              <a:ext uri="{FF2B5EF4-FFF2-40B4-BE49-F238E27FC236}">
                <a16:creationId xmlns:a16="http://schemas.microsoft.com/office/drawing/2014/main" id="{95DD8DB2-573C-4C83-AB25-03FCB8ACFB9B}"/>
              </a:ext>
            </a:extLst>
          </p:cNvPr>
          <p:cNvSpPr>
            <a:spLocks noGrp="1"/>
          </p:cNvSpPr>
          <p:nvPr>
            <p:ph sz="quarter" idx="14"/>
          </p:nvPr>
        </p:nvSpPr>
        <p:spPr>
          <a:xfrm>
            <a:off x="342901" y="767674"/>
            <a:ext cx="5752321" cy="192384"/>
          </a:xfrm>
        </p:spPr>
        <p:txBody>
          <a:bodyPr tIns="0" rIns="0" bIns="0" anchor="t" anchorCtr="0">
            <a:noAutofit/>
          </a:bodyPr>
          <a:lstStyle>
            <a:lvl1pPr>
              <a:lnSpc>
                <a:spcPct val="100000"/>
              </a:lnSpc>
              <a:spcBef>
                <a:spcPts val="900"/>
              </a:spcBef>
              <a:spcAft>
                <a:spcPts val="450"/>
              </a:spcAft>
              <a:defRPr sz="1471">
                <a:solidFill>
                  <a:schemeClr val="accent4"/>
                </a:solidFill>
              </a:defRPr>
            </a:lvl1pPr>
            <a:lvl2pPr>
              <a:lnSpc>
                <a:spcPct val="100000"/>
              </a:lnSpc>
              <a:spcBef>
                <a:spcPts val="450"/>
              </a:spcBef>
              <a:spcAft>
                <a:spcPts val="450"/>
              </a:spcAft>
              <a:defRPr sz="1500"/>
            </a:lvl2pPr>
            <a:lvl3pPr>
              <a:lnSpc>
                <a:spcPct val="100000"/>
              </a:lnSpc>
              <a:spcBef>
                <a:spcPts val="450"/>
              </a:spcBef>
              <a:spcAft>
                <a:spcPts val="0"/>
              </a:spcAft>
              <a:defRPr sz="1050"/>
            </a:lvl3pPr>
            <a:lvl4pPr>
              <a:lnSpc>
                <a:spcPct val="100000"/>
              </a:lnSpc>
              <a:spcBef>
                <a:spcPts val="450"/>
              </a:spcBef>
              <a:defRPr sz="1050"/>
            </a:lvl4pPr>
            <a:lvl5pPr>
              <a:lnSpc>
                <a:spcPct val="100000"/>
              </a:lnSpc>
              <a:spcBef>
                <a:spcPts val="450"/>
              </a:spcBef>
              <a:defRPr sz="7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318837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6048"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171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2609"/>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512961"/>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525216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0770586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2175657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84157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20952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308670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997072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75967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728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720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544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9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3337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0852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7013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0286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70992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334" y="4696064"/>
            <a:ext cx="720865" cy="3317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33824" t="2340"/>
          <a:stretch/>
        </p:blipFill>
        <p:spPr>
          <a:xfrm flipH="1">
            <a:off x="8506132" y="-9525"/>
            <a:ext cx="637868" cy="1368876"/>
          </a:xfrm>
          <a:prstGeom prst="rect">
            <a:avLst/>
          </a:prstGeom>
        </p:spPr>
      </p:pic>
      <p:cxnSp>
        <p:nvCxnSpPr>
          <p:cNvPr id="6" name="Straight Connector 5"/>
          <p:cNvCxnSpPr/>
          <p:nvPr userDrawn="1"/>
        </p:nvCxnSpPr>
        <p:spPr>
          <a:xfrm flipH="1">
            <a:off x="853049" y="5002666"/>
            <a:ext cx="7066933"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l="19151" t="20677" r="12668" b="16420"/>
          <a:stretch/>
        </p:blipFill>
        <p:spPr>
          <a:xfrm rot="5400000">
            <a:off x="-515530" y="726702"/>
            <a:ext cx="1751804" cy="513026"/>
          </a:xfrm>
          <a:prstGeom prst="rect">
            <a:avLst/>
          </a:prstGeom>
        </p:spPr>
      </p:pic>
      <p:cxnSp>
        <p:nvCxnSpPr>
          <p:cNvPr id="9" name="Straight Connector 8"/>
          <p:cNvCxnSpPr>
            <a:endCxn id="12" idx="0"/>
          </p:cNvCxnSpPr>
          <p:nvPr userDrawn="1"/>
        </p:nvCxnSpPr>
        <p:spPr>
          <a:xfrm>
            <a:off x="532853" y="698409"/>
            <a:ext cx="7815159" cy="5482"/>
          </a:xfrm>
          <a:prstGeom prst="line">
            <a:avLst/>
          </a:prstGeom>
          <a:ln w="19050" cap="rnd">
            <a:solidFill>
              <a:schemeClr val="bg1">
                <a:lumMod val="65000"/>
              </a:schemeClr>
            </a:solidFill>
            <a:prstDash val="sysDot"/>
            <a:tailEnd type="none" w="sm" len="sm"/>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7967607" y="4893113"/>
            <a:ext cx="1003801" cy="200055"/>
          </a:xfrm>
          <a:prstGeom prst="rect">
            <a:avLst/>
          </a:prstGeom>
        </p:spPr>
        <p:txBody>
          <a:bodyPr wrap="none">
            <a:spAutoFit/>
          </a:bodyPr>
          <a:lstStyle/>
          <a:p>
            <a:pPr defTabSz="457200" hangingPunct="1"/>
            <a:r>
              <a:rPr lang="pl-PL" sz="700" kern="1200">
                <a:solidFill>
                  <a:prstClr val="white">
                    <a:lumMod val="65000"/>
                  </a:prstClr>
                </a:solidFill>
                <a:ea typeface="+mn-ea"/>
                <a:cs typeface="Verdana"/>
              </a:rPr>
              <a:t>© CDW LLC 201</a:t>
            </a:r>
            <a:r>
              <a:rPr lang="en-US" sz="700" kern="1200">
                <a:solidFill>
                  <a:prstClr val="white">
                    <a:lumMod val="65000"/>
                  </a:prstClr>
                </a:solidFill>
                <a:ea typeface="+mn-ea"/>
                <a:cs typeface="Verdana"/>
              </a:rPr>
              <a:t>5  | </a:t>
            </a:r>
            <a:endParaRPr lang="en-US" sz="1800" kern="1200">
              <a:solidFill>
                <a:srgbClr val="4D4D4F"/>
              </a:solidFill>
              <a:ea typeface="+mn-ea"/>
              <a:cs typeface="+mn-cs"/>
            </a:endParaRPr>
          </a:p>
        </p:txBody>
      </p:sp>
      <p:sp>
        <p:nvSpPr>
          <p:cNvPr id="11" name="Freeform 10"/>
          <p:cNvSpPr/>
          <p:nvPr userDrawn="1"/>
        </p:nvSpPr>
        <p:spPr>
          <a:xfrm>
            <a:off x="-2856" y="315765"/>
            <a:ext cx="499960" cy="2795828"/>
          </a:xfrm>
          <a:custGeom>
            <a:avLst/>
            <a:gdLst>
              <a:gd name="connsiteX0" fmla="*/ 480225 w 480225"/>
              <a:gd name="connsiteY0" fmla="*/ 0 h 2723465"/>
              <a:gd name="connsiteX1" fmla="*/ 480225 w 480225"/>
              <a:gd name="connsiteY1" fmla="*/ 1480144 h 2723465"/>
              <a:gd name="connsiteX2" fmla="*/ 0 w 480225"/>
              <a:gd name="connsiteY2" fmla="*/ 2723465 h 2723465"/>
              <a:gd name="connsiteX0" fmla="*/ 499960 w 499960"/>
              <a:gd name="connsiteY0" fmla="*/ 0 h 2795828"/>
              <a:gd name="connsiteX1" fmla="*/ 499960 w 499960"/>
              <a:gd name="connsiteY1" fmla="*/ 1480144 h 2795828"/>
              <a:gd name="connsiteX2" fmla="*/ 0 w 499960"/>
              <a:gd name="connsiteY2" fmla="*/ 2795828 h 2795828"/>
              <a:gd name="connsiteX0" fmla="*/ 499960 w 499960"/>
              <a:gd name="connsiteY0" fmla="*/ 0 h 2795828"/>
              <a:gd name="connsiteX1" fmla="*/ 499960 w 499960"/>
              <a:gd name="connsiteY1" fmla="*/ 1480144 h 2795828"/>
              <a:gd name="connsiteX2" fmla="*/ 0 w 499960"/>
              <a:gd name="connsiteY2"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Lst>
            <a:ahLst/>
            <a:cxnLst>
              <a:cxn ang="0">
                <a:pos x="connsiteX0" y="connsiteY0"/>
              </a:cxn>
              <a:cxn ang="0">
                <a:pos x="connsiteX1" y="connsiteY1"/>
              </a:cxn>
            </a:cxnLst>
            <a:rect l="l" t="t" r="r" b="b"/>
            <a:pathLst>
              <a:path w="499960" h="2795828">
                <a:moveTo>
                  <a:pt x="499960" y="0"/>
                </a:moveTo>
                <a:cubicBezTo>
                  <a:pt x="484610" y="1609520"/>
                  <a:pt x="548201" y="1942826"/>
                  <a:pt x="0" y="2795828"/>
                </a:cubicBezTo>
              </a:path>
            </a:pathLst>
          </a:custGeom>
          <a:ln w="1905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hangingPunct="1"/>
            <a:endParaRPr lang="en-US" sz="1800" kern="1200">
              <a:solidFill>
                <a:srgbClr val="4D4D4F"/>
              </a:solidFill>
            </a:endParaRPr>
          </a:p>
        </p:txBody>
      </p:sp>
      <p:sp>
        <p:nvSpPr>
          <p:cNvPr id="12" name="Freeform 11"/>
          <p:cNvSpPr/>
          <p:nvPr userDrawn="1"/>
        </p:nvSpPr>
        <p:spPr>
          <a:xfrm>
            <a:off x="8348012" y="309187"/>
            <a:ext cx="236823" cy="394704"/>
          </a:xfrm>
          <a:custGeom>
            <a:avLst/>
            <a:gdLst>
              <a:gd name="connsiteX0" fmla="*/ 0 w 282871"/>
              <a:gd name="connsiteY0" fmla="*/ 434176 h 434176"/>
              <a:gd name="connsiteX1" fmla="*/ 0 w 282871"/>
              <a:gd name="connsiteY1" fmla="*/ 0 h 434176"/>
              <a:gd name="connsiteX2" fmla="*/ 282871 w 282871"/>
              <a:gd name="connsiteY2" fmla="*/ 0 h 434176"/>
            </a:gdLst>
            <a:ahLst/>
            <a:cxnLst>
              <a:cxn ang="0">
                <a:pos x="connsiteX0" y="connsiteY0"/>
              </a:cxn>
              <a:cxn ang="0">
                <a:pos x="connsiteX1" y="connsiteY1"/>
              </a:cxn>
              <a:cxn ang="0">
                <a:pos x="connsiteX2" y="connsiteY2"/>
              </a:cxn>
            </a:cxnLst>
            <a:rect l="l" t="t" r="r" b="b"/>
            <a:pathLst>
              <a:path w="282871" h="434176">
                <a:moveTo>
                  <a:pt x="0" y="434176"/>
                </a:moveTo>
                <a:lnTo>
                  <a:pt x="0" y="0"/>
                </a:lnTo>
                <a:lnTo>
                  <a:pt x="282871" y="0"/>
                </a:lnTo>
              </a:path>
            </a:pathLst>
          </a:custGeom>
          <a:ln w="19050" cap="rnd">
            <a:solidFill>
              <a:schemeClr val="bg1">
                <a:lumMod val="65000"/>
              </a:schemeClr>
            </a:solidFill>
            <a:prstDash val="sysDot"/>
            <a:tailEnd type="oval"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hangingPunct="1"/>
            <a:endParaRPr lang="en-US" sz="1800" kern="1200">
              <a:solidFill>
                <a:srgbClr val="4D4D4F"/>
              </a:solidFill>
            </a:endParaRPr>
          </a:p>
        </p:txBody>
      </p:sp>
    </p:spTree>
    <p:extLst>
      <p:ext uri="{BB962C8B-B14F-4D97-AF65-F5344CB8AC3E}">
        <p14:creationId xmlns:p14="http://schemas.microsoft.com/office/powerpoint/2010/main" val="19524054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56542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40605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00470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22555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65284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6817496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7532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13457496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26193947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59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5_Cover">
    <p:spTree>
      <p:nvGrpSpPr>
        <p:cNvPr id="1" name=""/>
        <p:cNvGrpSpPr/>
        <p:nvPr/>
      </p:nvGrpSpPr>
      <p:grpSpPr>
        <a:xfrm>
          <a:off x="0" y="0"/>
          <a:ext cx="0" cy="0"/>
          <a:chOff x="0" y="0"/>
          <a:chExt cx="0" cy="0"/>
        </a:xfrm>
      </p:grpSpPr>
      <p:pic>
        <p:nvPicPr>
          <p:cNvPr id="12" name="shutterstock_191666906.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77514" y="340651"/>
            <a:ext cx="8574485" cy="4061766"/>
          </a:xfrm>
          <a:prstGeom prst="rect">
            <a:avLst/>
          </a:prstGeom>
          <a:ln w="12700">
            <a:miter lim="400000"/>
          </a:ln>
        </p:spPr>
      </p:pic>
      <p:sp>
        <p:nvSpPr>
          <p:cNvPr id="13" name="Shape 13"/>
          <p:cNvSpPr/>
          <p:nvPr/>
        </p:nvSpPr>
        <p:spPr>
          <a:xfrm>
            <a:off x="280987" y="1119187"/>
            <a:ext cx="2517776" cy="2508251"/>
          </a:xfrm>
          <a:prstGeom prst="rect">
            <a:avLst/>
          </a:prstGeom>
          <a:solidFill>
            <a:srgbClr val="DB022A"/>
          </a:solidFill>
          <a:ln w="12700">
            <a:miter lim="400000"/>
          </a:ln>
        </p:spPr>
        <p:txBody>
          <a:bodyPr lIns="45719" rIns="45719" anchor="ctr"/>
          <a:lstStyle/>
          <a:p>
            <a:pPr algn="ctr" defTabSz="457200" hangingPunct="1">
              <a:defRPr sz="1800">
                <a:solidFill>
                  <a:srgbClr val="74C6C8"/>
                </a:solidFill>
                <a:latin typeface="Calibri"/>
                <a:ea typeface="Calibri"/>
                <a:cs typeface="Calibri"/>
                <a:sym typeface="Calibri"/>
              </a:defRPr>
            </a:pPr>
            <a:endParaRPr sz="1800" kern="1200">
              <a:solidFill>
                <a:srgbClr val="74C6C8"/>
              </a:solidFill>
              <a:latin typeface="Calibri"/>
              <a:ea typeface="Calibri"/>
              <a:cs typeface="Calibri"/>
              <a:sym typeface="Calibri"/>
            </a:endParaRPr>
          </a:p>
        </p:txBody>
      </p:sp>
      <p:pic>
        <p:nvPicPr>
          <p:cNvPr id="14" name="image00.png"/>
          <p:cNvPicPr>
            <a:picLocks noChangeAspect="1"/>
          </p:cNvPicPr>
          <p:nvPr/>
        </p:nvPicPr>
        <p:blipFill>
          <a:blip r:embed="rId3"/>
          <a:stretch>
            <a:fillRect/>
          </a:stretch>
        </p:blipFill>
        <p:spPr>
          <a:xfrm>
            <a:off x="8035180" y="4550747"/>
            <a:ext cx="831008" cy="378440"/>
          </a:xfrm>
          <a:prstGeom prst="rect">
            <a:avLst/>
          </a:prstGeom>
          <a:ln w="12700">
            <a:miter lim="400000"/>
          </a:ln>
        </p:spPr>
      </p:pic>
      <p:sp>
        <p:nvSpPr>
          <p:cNvPr id="15" name="Shape 15"/>
          <p:cNvSpPr>
            <a:spLocks noGrp="1"/>
          </p:cNvSpPr>
          <p:nvPr>
            <p:ph type="title"/>
          </p:nvPr>
        </p:nvSpPr>
        <p:spPr>
          <a:xfrm>
            <a:off x="526658" y="1323769"/>
            <a:ext cx="1958645" cy="1100916"/>
          </a:xfrm>
          <a:prstGeom prst="rect">
            <a:avLst/>
          </a:prstGeom>
        </p:spPr>
        <p:txBody>
          <a:bodyPr/>
          <a:lstStyle>
            <a:lvl1pPr>
              <a:lnSpc>
                <a:spcPct val="144444"/>
              </a:lnSpc>
              <a:defRPr sz="1800">
                <a:solidFill>
                  <a:srgbClr val="FFFFFF"/>
                </a:solidFill>
              </a:defRPr>
            </a:lvl1pPr>
          </a:lstStyle>
          <a:p>
            <a:r>
              <a:t>Title Text</a:t>
            </a:r>
          </a:p>
        </p:txBody>
      </p:sp>
      <p:sp>
        <p:nvSpPr>
          <p:cNvPr id="16" name="Shape 16"/>
          <p:cNvSpPr>
            <a:spLocks noGrp="1"/>
          </p:cNvSpPr>
          <p:nvPr>
            <p:ph type="body" sz="quarter" idx="1"/>
          </p:nvPr>
        </p:nvSpPr>
        <p:spPr>
          <a:xfrm>
            <a:off x="519112" y="3175593"/>
            <a:ext cx="1966191" cy="318927"/>
          </a:xfrm>
          <a:prstGeom prst="rect">
            <a:avLst/>
          </a:prstGeom>
        </p:spPr>
        <p:txBody>
          <a:bodyPr/>
          <a:lstStyle>
            <a:lvl1pPr>
              <a:spcBef>
                <a:spcPts val="0"/>
              </a:spcBef>
              <a:defRPr sz="1000">
                <a:solidFill>
                  <a:srgbClr val="FFFFFF"/>
                </a:solidFill>
              </a:defRPr>
            </a:lvl1pPr>
            <a:lvl2pPr marL="0" indent="457200">
              <a:spcBef>
                <a:spcPts val="0"/>
              </a:spcBef>
              <a:buSzTx/>
              <a:buNone/>
              <a:defRPr sz="1000">
                <a:solidFill>
                  <a:srgbClr val="FFFFFF"/>
                </a:solidFill>
              </a:defRPr>
            </a:lvl2pPr>
            <a:lvl3pPr marL="0" indent="914400">
              <a:spcBef>
                <a:spcPts val="0"/>
              </a:spcBef>
              <a:buSzTx/>
              <a:buNone/>
              <a:defRPr sz="1000">
                <a:solidFill>
                  <a:srgbClr val="FFFFFF"/>
                </a:solidFill>
              </a:defRPr>
            </a:lvl3pPr>
            <a:lvl4pPr marL="0" indent="1371600">
              <a:spcBef>
                <a:spcPts val="0"/>
              </a:spcBef>
              <a:buSzTx/>
              <a:buNone/>
              <a:defRPr sz="1000">
                <a:solidFill>
                  <a:srgbClr val="FFFFFF"/>
                </a:solidFill>
              </a:defRPr>
            </a:lvl4pPr>
            <a:lvl5pPr marL="0" indent="1828800">
              <a:spcBef>
                <a:spcPts val="0"/>
              </a:spcBef>
              <a:buSzTx/>
              <a:buNone/>
              <a:defRPr sz="1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 name="Shape 17"/>
          <p:cNvSpPr>
            <a:spLocks noGrp="1"/>
          </p:cNvSpPr>
          <p:nvPr>
            <p:ph type="sldNum" sz="quarter" idx="2"/>
          </p:nvPr>
        </p:nvSpPr>
        <p:spPr>
          <a:xfrm>
            <a:off x="4419600" y="4608064"/>
            <a:ext cx="2133600" cy="318397"/>
          </a:xfrm>
          <a:prstGeom prst="rect">
            <a:avLst/>
          </a:prstGeom>
        </p:spPr>
        <p:txBody>
          <a:bodyPr lIns="91424" tIns="91424" rIns="91424" bIns="91424"/>
          <a:lstStyle>
            <a:lvl1pPr algn="r">
              <a:defRPr sz="1000" b="0">
                <a:solidFill>
                  <a:schemeClr val="accent2">
                    <a:lumOff val="21764"/>
                  </a:schemeClr>
                </a:solidFill>
                <a:latin typeface="Arial"/>
                <a:ea typeface="Arial"/>
                <a:cs typeface="Arial"/>
                <a:sym typeface="Arial"/>
              </a:defRPr>
            </a:lvl1pPr>
          </a:lstStyle>
          <a:p>
            <a:fld id="{86CB4B4D-7CA3-9044-876B-883B54F8677D}" type="slidenum">
              <a:rPr>
                <a:solidFill>
                  <a:srgbClr val="009483">
                    <a:lumOff val="21764"/>
                  </a:srgbClr>
                </a:solidFill>
              </a:rPr>
              <a:pPr/>
              <a:t>‹#›</a:t>
            </a:fld>
            <a:endParaRPr>
              <a:solidFill>
                <a:srgbClr val="009483">
                  <a:lumOff val="21764"/>
                </a:srgbClr>
              </a:solidFill>
            </a:endParaRPr>
          </a:p>
        </p:txBody>
      </p:sp>
    </p:spTree>
    <p:extLst>
      <p:ext uri="{BB962C8B-B14F-4D97-AF65-F5344CB8AC3E}">
        <p14:creationId xmlns:p14="http://schemas.microsoft.com/office/powerpoint/2010/main" val="6857752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3120390" cy="253916"/>
          </a:xfrm>
          <a:noFill/>
        </p:spPr>
        <p:txBody>
          <a:bodyPr wrap="square" lIns="0" tIns="0" rIns="0" bIns="0">
            <a:no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spTree>
    <p:extLst>
      <p:ext uri="{BB962C8B-B14F-4D97-AF65-F5344CB8AC3E}">
        <p14:creationId xmlns:p14="http://schemas.microsoft.com/office/powerpoint/2010/main" val="121701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238337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599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238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9676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81050620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396220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4B3B5-D09B-42B4-8D50-F114089EE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A97A6-7597-41FA-9951-799A02D69452}"/>
              </a:ext>
            </a:extLst>
          </p:cNvPr>
          <p:cNvSpPr>
            <a:spLocks noGrp="1"/>
          </p:cNvSpPr>
          <p:nvPr>
            <p:ph sz="half" idx="1"/>
          </p:nvPr>
        </p:nvSpPr>
        <p:spPr>
          <a:xfrm>
            <a:off x="628650" y="1369219"/>
            <a:ext cx="3886200"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C363C8-2B6C-45A9-837B-BC1C7E3175CC}"/>
              </a:ext>
            </a:extLst>
          </p:cNvPr>
          <p:cNvSpPr>
            <a:spLocks noGrp="1"/>
          </p:cNvSpPr>
          <p:nvPr>
            <p:ph sz="half" idx="2"/>
          </p:nvPr>
        </p:nvSpPr>
        <p:spPr>
          <a:xfrm>
            <a:off x="4629150" y="1369219"/>
            <a:ext cx="3886200"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CC1330-FADF-4AA3-8EAA-87A49944F954}"/>
              </a:ext>
            </a:extLst>
          </p:cNvPr>
          <p:cNvSpPr>
            <a:spLocks noGrp="1"/>
          </p:cNvSpPr>
          <p:nvPr>
            <p:ph type="dt" sz="half" idx="10"/>
          </p:nvPr>
        </p:nvSpPr>
        <p:spPr/>
        <p:txBody>
          <a:bodyPr/>
          <a:lstStyle/>
          <a:p>
            <a:fld id="{13D6D748-4358-48AD-A1DF-0B1F025E91CF}" type="datetimeFigureOut">
              <a:rPr lang="en-US" smtClean="0"/>
              <a:t>11/28/2019</a:t>
            </a:fld>
            <a:endParaRPr lang="en-US"/>
          </a:p>
        </p:txBody>
      </p:sp>
      <p:sp>
        <p:nvSpPr>
          <p:cNvPr id="6" name="Footer Placeholder 5">
            <a:extLst>
              <a:ext uri="{FF2B5EF4-FFF2-40B4-BE49-F238E27FC236}">
                <a16:creationId xmlns:a16="http://schemas.microsoft.com/office/drawing/2014/main" id="{D39C15FD-3BEA-49AE-BD37-A020985A7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D97A7-B412-45CB-86F4-611973F2423F}"/>
              </a:ext>
            </a:extLst>
          </p:cNvPr>
          <p:cNvSpPr>
            <a:spLocks noGrp="1"/>
          </p:cNvSpPr>
          <p:nvPr>
            <p:ph type="sldNum" sz="quarter" idx="12"/>
          </p:nvPr>
        </p:nvSpPr>
        <p:spPr/>
        <p:txBody>
          <a:bodyPr/>
          <a:lstStyle/>
          <a:p>
            <a:fld id="{39BED474-10F5-4763-ADAC-5FE9BA7A4229}" type="slidenum">
              <a:rPr lang="en-US" smtClean="0"/>
              <a:t>‹#›</a:t>
            </a:fld>
            <a:endParaRPr lang="en-US"/>
          </a:p>
        </p:txBody>
      </p:sp>
    </p:spTree>
    <p:extLst>
      <p:ext uri="{BB962C8B-B14F-4D97-AF65-F5344CB8AC3E}">
        <p14:creationId xmlns:p14="http://schemas.microsoft.com/office/powerpoint/2010/main" val="15584452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58BA-63A7-4F0E-9DB8-7DF5BE271B49}"/>
              </a:ext>
            </a:extLst>
          </p:cNvPr>
          <p:cNvSpPr>
            <a:spLocks noGrp="1"/>
          </p:cNvSpPr>
          <p:nvPr>
            <p:ph type="title"/>
          </p:nvPr>
        </p:nvSpPr>
        <p:spPr>
          <a:xfrm>
            <a:off x="629841" y="273844"/>
            <a:ext cx="7886700" cy="41549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74AB7F-E8B2-49D7-880E-F3F739960F6A}"/>
              </a:ext>
            </a:extLst>
          </p:cNvPr>
          <p:cNvSpPr>
            <a:spLocks noGrp="1"/>
          </p:cNvSpPr>
          <p:nvPr>
            <p:ph type="body" idx="1"/>
          </p:nvPr>
        </p:nvSpPr>
        <p:spPr>
          <a:xfrm>
            <a:off x="629842" y="1601807"/>
            <a:ext cx="3868340" cy="27699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046F644-1E1D-48BB-A00F-901A2127CB06}"/>
              </a:ext>
            </a:extLst>
          </p:cNvPr>
          <p:cNvSpPr>
            <a:spLocks noGrp="1"/>
          </p:cNvSpPr>
          <p:nvPr>
            <p:ph sz="half" idx="2"/>
          </p:nvPr>
        </p:nvSpPr>
        <p:spPr>
          <a:xfrm>
            <a:off x="629842" y="1878806"/>
            <a:ext cx="3868340"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BDAEFF-A2BC-4CCF-A4BD-E44D2884BE4B}"/>
              </a:ext>
            </a:extLst>
          </p:cNvPr>
          <p:cNvSpPr>
            <a:spLocks noGrp="1"/>
          </p:cNvSpPr>
          <p:nvPr>
            <p:ph type="body" sz="quarter" idx="3"/>
          </p:nvPr>
        </p:nvSpPr>
        <p:spPr>
          <a:xfrm>
            <a:off x="4629150" y="1601807"/>
            <a:ext cx="3887391" cy="27699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01179-DC50-42A0-B58C-C06732466260}"/>
              </a:ext>
            </a:extLst>
          </p:cNvPr>
          <p:cNvSpPr>
            <a:spLocks noGrp="1"/>
          </p:cNvSpPr>
          <p:nvPr>
            <p:ph sz="quarter" idx="4"/>
          </p:nvPr>
        </p:nvSpPr>
        <p:spPr>
          <a:xfrm>
            <a:off x="4629150" y="1878806"/>
            <a:ext cx="3887391"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517F38-89D2-4413-A245-F45E59296397}"/>
              </a:ext>
            </a:extLst>
          </p:cNvPr>
          <p:cNvSpPr>
            <a:spLocks noGrp="1"/>
          </p:cNvSpPr>
          <p:nvPr>
            <p:ph type="dt" sz="half" idx="10"/>
          </p:nvPr>
        </p:nvSpPr>
        <p:spPr/>
        <p:txBody>
          <a:bodyPr/>
          <a:lstStyle/>
          <a:p>
            <a:fld id="{13D6D748-4358-48AD-A1DF-0B1F025E91CF}" type="datetimeFigureOut">
              <a:rPr lang="en-US" smtClean="0"/>
              <a:t>11/28/2019</a:t>
            </a:fld>
            <a:endParaRPr lang="en-US"/>
          </a:p>
        </p:txBody>
      </p:sp>
      <p:sp>
        <p:nvSpPr>
          <p:cNvPr id="8" name="Footer Placeholder 7">
            <a:extLst>
              <a:ext uri="{FF2B5EF4-FFF2-40B4-BE49-F238E27FC236}">
                <a16:creationId xmlns:a16="http://schemas.microsoft.com/office/drawing/2014/main" id="{533FAF3D-6FD1-4D97-B1D0-F39DC0AE5C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089C37-7704-4344-8678-C4E65504478D}"/>
              </a:ext>
            </a:extLst>
          </p:cNvPr>
          <p:cNvSpPr>
            <a:spLocks noGrp="1"/>
          </p:cNvSpPr>
          <p:nvPr>
            <p:ph type="sldNum" sz="quarter" idx="12"/>
          </p:nvPr>
        </p:nvSpPr>
        <p:spPr/>
        <p:txBody>
          <a:bodyPr/>
          <a:lstStyle/>
          <a:p>
            <a:fld id="{39BED474-10F5-4763-ADAC-5FE9BA7A4229}" type="slidenum">
              <a:rPr lang="en-US" smtClean="0"/>
              <a:t>‹#›</a:t>
            </a:fld>
            <a:endParaRPr lang="en-US"/>
          </a:p>
        </p:txBody>
      </p:sp>
    </p:spTree>
    <p:extLst>
      <p:ext uri="{BB962C8B-B14F-4D97-AF65-F5344CB8AC3E}">
        <p14:creationId xmlns:p14="http://schemas.microsoft.com/office/powerpoint/2010/main" val="82995268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167366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E128-5E26-4F00-9250-C76EAD34657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4363F88-007E-4B51-83E2-ADA0C043269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285192C-C8C4-4C6A-889A-D9AED741E4A8}"/>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5" name="Footer Placeholder 4">
            <a:extLst>
              <a:ext uri="{FF2B5EF4-FFF2-40B4-BE49-F238E27FC236}">
                <a16:creationId xmlns:a16="http://schemas.microsoft.com/office/drawing/2014/main" id="{A9ECBFE6-4E0A-4379-9F06-7C2D31DB64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B1AD7-2E0D-4F38-BD4E-E8BD1D6C2850}"/>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3741115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3862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57040" y="0"/>
            <a:ext cx="6086960" cy="5143500"/>
          </a:xfrm>
          <a:prstGeom prst="rect">
            <a:avLst/>
          </a:prstGeom>
        </p:spPr>
      </p:pic>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16314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04855" y="-1"/>
            <a:ext cx="3239146" cy="5143501"/>
          </a:xfrm>
          <a:prstGeom prst="rect">
            <a:avLst/>
          </a:prstGeom>
        </p:spPr>
      </p:pic>
    </p:spTree>
    <p:extLst>
      <p:ext uri="{BB962C8B-B14F-4D97-AF65-F5344CB8AC3E}">
        <p14:creationId xmlns:p14="http://schemas.microsoft.com/office/powerpoint/2010/main" val="23158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56617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531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20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984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758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0234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703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8F2B-72EE-4524-A1E2-FEF003C5B8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89877E-3DB3-499F-8A4C-3F13BFE2A5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7581B-F822-49E4-9FE2-99B06493229B}"/>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5" name="Footer Placeholder 4">
            <a:extLst>
              <a:ext uri="{FF2B5EF4-FFF2-40B4-BE49-F238E27FC236}">
                <a16:creationId xmlns:a16="http://schemas.microsoft.com/office/drawing/2014/main" id="{D6AB8922-2444-4A1D-B39D-52DAC4536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77BB7-296F-4ADF-B4DA-A9F45B9FA4F7}"/>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418761018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3326801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504178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dirty="0"/>
              <a:t>Square photo layout with smaller text</a:t>
            </a:r>
          </a:p>
        </p:txBody>
      </p:sp>
    </p:spTree>
    <p:extLst>
      <p:ext uri="{BB962C8B-B14F-4D97-AF65-F5344CB8AC3E}">
        <p14:creationId xmlns:p14="http://schemas.microsoft.com/office/powerpoint/2010/main" val="3816964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28820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1034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23339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60961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8605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2017865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18171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F827-A6C9-4701-8D56-68DF1C9D19D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116ADC0-A358-421A-B49E-9E4FA61A350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D8C711-AED6-491D-B597-FE1CC5F43055}"/>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5" name="Footer Placeholder 4">
            <a:extLst>
              <a:ext uri="{FF2B5EF4-FFF2-40B4-BE49-F238E27FC236}">
                <a16:creationId xmlns:a16="http://schemas.microsoft.com/office/drawing/2014/main" id="{482BD137-E665-4B0F-8D3D-AC749F4F2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6E4A3-9E16-4E9F-9D16-A20DA948EF81}"/>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42354072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656913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6728031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42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94129" y="-8166"/>
            <a:ext cx="5749872" cy="5161051"/>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11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04855" y="-1"/>
            <a:ext cx="3239146" cy="5143501"/>
          </a:xfrm>
          <a:prstGeom prst="rect">
            <a:avLst/>
          </a:prstGeom>
        </p:spPr>
      </p:pic>
    </p:spTree>
    <p:extLst>
      <p:ext uri="{BB962C8B-B14F-4D97-AF65-F5344CB8AC3E}">
        <p14:creationId xmlns:p14="http://schemas.microsoft.com/office/powerpoint/2010/main" val="62029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455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691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650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33135847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09185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24BA-411A-4B3D-B8BE-B3CE4AD2C8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EC711B-C145-43E2-B30E-9B8B21C7844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72FAB7-4776-442C-8C2F-510D68BA6AC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2DE0B8-25A4-4238-B900-BEAED6CA0B4B}"/>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6" name="Footer Placeholder 5">
            <a:extLst>
              <a:ext uri="{FF2B5EF4-FFF2-40B4-BE49-F238E27FC236}">
                <a16:creationId xmlns:a16="http://schemas.microsoft.com/office/drawing/2014/main" id="{CCA9A153-3E3B-4583-B4D4-BE4DE9D258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57AB4-216F-4D75-A7CE-525D8E05ED1D}"/>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269914837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143275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21615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68665" y="0"/>
            <a:ext cx="607533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391151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925288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04180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1915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152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352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626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0041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6BF4E-A370-416A-925B-81A1ED0E2E2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4CAD23-7D6A-4812-8446-79D984DCB2F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A165330-9786-4A9F-B265-76F91CBACC8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9CF917-75D1-46C1-9626-891AF77BF11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89FEE-19FC-4062-9016-77C38D44793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4B7A1C-E737-4EE4-B9C1-CB5C203F2572}"/>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8" name="Footer Placeholder 7">
            <a:extLst>
              <a:ext uri="{FF2B5EF4-FFF2-40B4-BE49-F238E27FC236}">
                <a16:creationId xmlns:a16="http://schemas.microsoft.com/office/drawing/2014/main" id="{5D11AF99-6415-4026-B72D-1E77D6E64C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B20110-90E4-492E-BEF0-3B200DF29AB9}"/>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91156444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6193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37445003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83477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6633540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70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40089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54900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0439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98531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792577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Full Content">
    <p:spTree>
      <p:nvGrpSpPr>
        <p:cNvPr id="1" name=""/>
        <p:cNvGrpSpPr/>
        <p:nvPr/>
      </p:nvGrpSpPr>
      <p:grpSpPr>
        <a:xfrm>
          <a:off x="0" y="0"/>
          <a:ext cx="0" cy="0"/>
          <a:chOff x="0" y="0"/>
          <a:chExt cx="0" cy="0"/>
        </a:xfrm>
      </p:grpSpPr>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title"/>
          </p:nvPr>
        </p:nvSpPr>
        <p:spPr>
          <a:prstGeom prst="rect">
            <a:avLst/>
          </a:prstGeom>
        </p:spPr>
        <p:txBody>
          <a:bodyPr/>
          <a:lstStyle/>
          <a:p>
            <a:r>
              <a:t>Title Text</a:t>
            </a:r>
          </a:p>
        </p:txBody>
      </p:sp>
      <p:sp>
        <p:nvSpPr>
          <p:cNvPr id="26" name="Shape 26"/>
          <p:cNvSpPr>
            <a:spLocks noGrp="1"/>
          </p:cNvSpPr>
          <p:nvPr>
            <p:ph type="body" sz="quarter" idx="13"/>
          </p:nvPr>
        </p:nvSpPr>
        <p:spPr>
          <a:xfrm>
            <a:off x="715789" y="4781789"/>
            <a:ext cx="1688777" cy="188914"/>
          </a:xfrm>
          <a:prstGeom prst="rect">
            <a:avLst/>
          </a:prstGeom>
        </p:spPr>
        <p:txBody>
          <a:bodyPr/>
          <a:lstStyle/>
          <a:p>
            <a:pPr defTabSz="365760">
              <a:spcBef>
                <a:spcPts val="0"/>
              </a:spcBef>
              <a:defRPr sz="240"/>
            </a:pPr>
            <a:endParaRPr/>
          </a:p>
        </p:txBody>
      </p:sp>
      <p:sp>
        <p:nvSpPr>
          <p:cNvPr id="27" name="Shape 27"/>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9781-10E2-4824-AF94-3C8EE7B99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E3933F-F5E4-4B52-BBA7-2EF01A19FB54}"/>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4" name="Footer Placeholder 3">
            <a:extLst>
              <a:ext uri="{FF2B5EF4-FFF2-40B4-BE49-F238E27FC236}">
                <a16:creationId xmlns:a16="http://schemas.microsoft.com/office/drawing/2014/main" id="{1C571EF7-D2AA-4875-BB69-9EDDEDDFC7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ABB63E-BA26-4E62-8AE5-80C371139FF2}"/>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412903072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14730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949998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1444574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566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12763" y="-8165"/>
            <a:ext cx="5840874" cy="5161050"/>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8568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spTree>
    <p:extLst>
      <p:ext uri="{BB962C8B-B14F-4D97-AF65-F5344CB8AC3E}">
        <p14:creationId xmlns:p14="http://schemas.microsoft.com/office/powerpoint/2010/main" val="3783573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141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565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01355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165128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9CC62F-9FB4-459B-B7EF-058A0D88CE74}"/>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3" name="Footer Placeholder 2">
            <a:extLst>
              <a:ext uri="{FF2B5EF4-FFF2-40B4-BE49-F238E27FC236}">
                <a16:creationId xmlns:a16="http://schemas.microsoft.com/office/drawing/2014/main" id="{D88A558A-4108-4D29-8C19-1A467393CA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9B1665-580E-4DAD-A3B8-074B98E0226B}"/>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167539080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49556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4524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3397869" cy="415499"/>
          </a:xfrm>
        </p:spPr>
        <p:txBody>
          <a:bodyPr/>
          <a:lstStyle/>
          <a:p>
            <a:r>
              <a:rPr lang="en-US" dirty="0"/>
              <a:t>Click to edit Master</a:t>
            </a:r>
          </a:p>
        </p:txBody>
      </p:sp>
      <p:sp>
        <p:nvSpPr>
          <p:cNvPr id="4" name="Text Placeholder 3"/>
          <p:cNvSpPr>
            <a:spLocks noGrp="1"/>
          </p:cNvSpPr>
          <p:nvPr>
            <p:ph type="body" sz="quarter" idx="10"/>
          </p:nvPr>
        </p:nvSpPr>
        <p:spPr>
          <a:xfrm>
            <a:off x="438150" y="1423389"/>
            <a:ext cx="3909060" cy="1052596"/>
          </a:xfrm>
        </p:spPr>
        <p:txBody>
          <a:bodyPr wrap="square">
            <a:spAutoFit/>
          </a:bodyPr>
          <a:lstStyle>
            <a:lvl1pPr marL="0" indent="0" defTabSz="85725">
              <a:spcBef>
                <a:spcPts val="1350"/>
              </a:spcBef>
              <a:buClr>
                <a:schemeClr val="tx1"/>
              </a:buClr>
              <a:buFont typeface="Wingdings" panose="05000000000000000000" pitchFamily="2" charset="2"/>
              <a:buNone/>
              <a:defRPr sz="1800" b="0">
                <a:latin typeface="+mj-lt"/>
                <a:cs typeface="Segoe UI" panose="020B0502040204020203" pitchFamily="34" charset="0"/>
              </a:defRPr>
            </a:lvl1pPr>
            <a:lvl2pPr marL="0" indent="0" defTabSz="85725">
              <a:buFont typeface="Wingdings" panose="05000000000000000000" pitchFamily="2" charset="2"/>
              <a:buNone/>
              <a:defRPr sz="1350" b="0"/>
            </a:lvl2pPr>
            <a:lvl3pPr marL="0" indent="0" defTabSz="85725">
              <a:buFont typeface="Wingdings" panose="05000000000000000000" pitchFamily="2" charset="2"/>
              <a:buNone/>
              <a:tabLst/>
              <a:defRPr sz="1050" b="0"/>
            </a:lvl3pPr>
            <a:lvl4pPr marL="0" indent="0" defTabSz="85725">
              <a:buFont typeface="Wingdings" panose="05000000000000000000" pitchFamily="2" charset="2"/>
              <a:buNone/>
              <a:defRPr sz="900" b="0"/>
            </a:lvl4pPr>
            <a:lvl5pPr marL="0" indent="0" defTabSz="85725">
              <a:buFont typeface="Wingdings" panose="05000000000000000000" pitchFamily="2" charset="2"/>
              <a:buNone/>
              <a:tabLst/>
              <a:defRPr sz="9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38150" y="758399"/>
            <a:ext cx="3397869" cy="230833"/>
          </a:xfrm>
        </p:spPr>
        <p:txBody>
          <a:bodyPr wrap="square">
            <a:spAutoFit/>
          </a:bodyPr>
          <a:lstStyle>
            <a:lvl1pPr marL="0" indent="0">
              <a:spcBef>
                <a:spcPts val="918"/>
              </a:spcBef>
              <a:buClr>
                <a:schemeClr val="tx1"/>
              </a:buClr>
              <a:buFont typeface="Wingdings" panose="05000000000000000000" pitchFamily="2" charset="2"/>
              <a:buNone/>
              <a:defRPr sz="1500" b="0">
                <a:solidFill>
                  <a:schemeClr val="accent1"/>
                </a:solidFill>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dirty="0"/>
              <a:t>Click to edit Master text styles</a:t>
            </a:r>
          </a:p>
        </p:txBody>
      </p:sp>
    </p:spTree>
    <p:extLst>
      <p:ext uri="{BB962C8B-B14F-4D97-AF65-F5344CB8AC3E}">
        <p14:creationId xmlns:p14="http://schemas.microsoft.com/office/powerpoint/2010/main" val="118984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2463987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11326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5149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323625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5629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6294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898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2DCA-2769-49AB-82D8-2CAC4DAEBDD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E90C92E-2D71-407F-8FA8-68D65BC04D1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C9683A-C9C3-4CEA-9137-39A010BD2E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A53A94B-3A7C-4F2F-8A40-5D5360D95ADA}"/>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6" name="Footer Placeholder 5">
            <a:extLst>
              <a:ext uri="{FF2B5EF4-FFF2-40B4-BE49-F238E27FC236}">
                <a16:creationId xmlns:a16="http://schemas.microsoft.com/office/drawing/2014/main" id="{0A30F0AC-96B5-4DA6-91EA-5753BE27AA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F1E9D-3F95-47C4-833B-CCF7B7D7DEC9}"/>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355064653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977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796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39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5838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3905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82881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80164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14537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93888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46319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0FC8-68E2-4A9F-A49E-CB4249D124B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42C8311-2122-4B99-B5A5-53D2A6C19E1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EA80AD8-7A1D-48AA-995C-B72F962D6D8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9BB0FEF-32D2-42D8-A8AD-534C3C6ED489}"/>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6" name="Footer Placeholder 5">
            <a:extLst>
              <a:ext uri="{FF2B5EF4-FFF2-40B4-BE49-F238E27FC236}">
                <a16:creationId xmlns:a16="http://schemas.microsoft.com/office/drawing/2014/main" id="{BE225B18-CB3F-48E4-81D7-581A5EF360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CDC0B7-B926-4C5A-A9A0-64898DE92A33}"/>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160835022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7071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506759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091276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684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3268440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31081306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3457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3120390" cy="253916"/>
          </a:xfrm>
          <a:noFill/>
        </p:spPr>
        <p:txBody>
          <a:bodyPr wrap="square" lIns="0" tIns="0" rIns="0" bIns="0">
            <a:no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spTree>
    <p:extLst>
      <p:ext uri="{BB962C8B-B14F-4D97-AF65-F5344CB8AC3E}">
        <p14:creationId xmlns:p14="http://schemas.microsoft.com/office/powerpoint/2010/main" val="53098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425645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07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1273-2D0D-48C6-870A-B034F30BAB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ABB330-7256-4D8B-80C0-0E3A7BB287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FFCC3-C9B9-4C86-89E8-62B0B1420E46}"/>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5" name="Footer Placeholder 4">
            <a:extLst>
              <a:ext uri="{FF2B5EF4-FFF2-40B4-BE49-F238E27FC236}">
                <a16:creationId xmlns:a16="http://schemas.microsoft.com/office/drawing/2014/main" id="{AC912135-6D94-4E81-A5D0-B3E78775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2F3E0B-A711-45DF-9F90-780F165DFCDF}"/>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27102445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3234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368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21654110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28549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171453"/>
            <a:ext cx="8363939" cy="623119"/>
          </a:xfrm>
        </p:spPr>
        <p:txBody>
          <a:bodyPr/>
          <a:lstStyle>
            <a:lvl1pPr>
              <a:defRPr sz="4049"/>
            </a:lvl1pPr>
          </a:lstStyle>
          <a:p>
            <a:r>
              <a:rPr lang="en-US"/>
              <a:t>Click to edit Master title style</a:t>
            </a:r>
          </a:p>
        </p:txBody>
      </p:sp>
      <p:sp>
        <p:nvSpPr>
          <p:cNvPr id="5" name="Text Placeholder 4"/>
          <p:cNvSpPr>
            <a:spLocks noGrp="1"/>
          </p:cNvSpPr>
          <p:nvPr>
            <p:ph type="body" sz="quarter" idx="10"/>
          </p:nvPr>
        </p:nvSpPr>
        <p:spPr>
          <a:xfrm>
            <a:off x="389437" y="1085850"/>
            <a:ext cx="8363939" cy="782265"/>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08" indent="-30236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21" indent="-25951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91" indent="-2523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
        <p:nvSpPr>
          <p:cNvPr id="3" name="Footer Placeholder 2"/>
          <p:cNvSpPr>
            <a:spLocks noGrp="1"/>
          </p:cNvSpPr>
          <p:nvPr>
            <p:ph type="ftr" sz="quarter" idx="11"/>
          </p:nvPr>
        </p:nvSpPr>
        <p:spPr>
          <a:xfrm>
            <a:off x="3123824" y="4767265"/>
            <a:ext cx="2896355" cy="273844"/>
          </a:xfrm>
          <a:prstGeom prst="rect">
            <a:avLst/>
          </a:prstGeom>
        </p:spPr>
        <p:txBody>
          <a:bodyPr/>
          <a:lstStyle/>
          <a:p>
            <a:r>
              <a:rPr lang="en-US">
                <a:solidFill>
                  <a:srgbClr val="292929">
                    <a:tint val="75000"/>
                  </a:srgbClr>
                </a:solidFill>
              </a:rPr>
              <a:t>Microsoft Confidential</a:t>
            </a:r>
          </a:p>
        </p:txBody>
      </p:sp>
      <p:sp>
        <p:nvSpPr>
          <p:cNvPr id="6" name="Slide Number Placeholder 5"/>
          <p:cNvSpPr>
            <a:spLocks noGrp="1"/>
          </p:cNvSpPr>
          <p:nvPr>
            <p:ph type="sldNum" sz="quarter" idx="12"/>
          </p:nvPr>
        </p:nvSpPr>
        <p:spPr>
          <a:xfrm>
            <a:off x="6553717" y="4767265"/>
            <a:ext cx="2132966" cy="273844"/>
          </a:xfrm>
          <a:prstGeom prst="rect">
            <a:avLst/>
          </a:prstGeom>
        </p:spPr>
        <p:txBody>
          <a:bodyPr/>
          <a:lstStyle/>
          <a:p>
            <a:fld id="{14E9050A-3EFB-4269-93B9-871C18DB0154}" type="slidenum">
              <a:rPr lang="en-US" smtClean="0">
                <a:solidFill>
                  <a:srgbClr val="292929">
                    <a:tint val="75000"/>
                  </a:srgbClr>
                </a:solidFill>
              </a:rPr>
              <a:pPr/>
              <a:t>‹#›</a:t>
            </a:fld>
            <a:endParaRPr lang="en-US">
              <a:solidFill>
                <a:srgbClr val="292929">
                  <a:tint val="75000"/>
                </a:srgbClr>
              </a:solidFill>
            </a:endParaRPr>
          </a:p>
        </p:txBody>
      </p:sp>
    </p:spTree>
    <p:extLst>
      <p:ext uri="{BB962C8B-B14F-4D97-AF65-F5344CB8AC3E}">
        <p14:creationId xmlns:p14="http://schemas.microsoft.com/office/powerpoint/2010/main" val="313161526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3300402" y="4926092"/>
            <a:ext cx="254319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b="0" spc="11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48353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0435213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2294526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03280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68665" y="0"/>
            <a:ext cx="607533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547992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A0D23B-7950-4B96-A06E-2514F55BEA3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52FD6B-19A8-43EC-A4EC-6D7EE9C94FE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3780B-05EF-4F63-8FA6-CD3DB252B661}"/>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5" name="Footer Placeholder 4">
            <a:extLst>
              <a:ext uri="{FF2B5EF4-FFF2-40B4-BE49-F238E27FC236}">
                <a16:creationId xmlns:a16="http://schemas.microsoft.com/office/drawing/2014/main" id="{4FCA4A21-E6D4-4949-86FB-DC17B1F09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DAF65-B186-4C59-8C09-D01712338340}"/>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214409027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18529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110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902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554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0179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810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489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39537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2808630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07755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3299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8709230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80439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56145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48266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08189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68612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6164930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95102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5691154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7261024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1763977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84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12763" y="-8165"/>
            <a:ext cx="5840874" cy="5161050"/>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76753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spTree>
    <p:extLst>
      <p:ext uri="{BB962C8B-B14F-4D97-AF65-F5344CB8AC3E}">
        <p14:creationId xmlns:p14="http://schemas.microsoft.com/office/powerpoint/2010/main" val="330502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05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1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77537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617318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0686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779069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3"/>
              </a:lnSpc>
              <a:defRPr sz="2059"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8"/>
            <a:ext cx="3617214" cy="1963102"/>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84"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9" indent="0">
              <a:buNone/>
              <a:defRPr/>
            </a:lvl3pPr>
            <a:lvl4pPr marL="504224" indent="0">
              <a:buNone/>
              <a:defRPr/>
            </a:lvl4pPr>
            <a:lvl5pPr marL="67229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8" y="1441942"/>
            <a:ext cx="3617213" cy="215828"/>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5" indent="0">
              <a:buNone/>
              <a:defRPr/>
            </a:lvl2pPr>
            <a:lvl3pPr marL="336149" indent="0">
              <a:buNone/>
              <a:defRPr/>
            </a:lvl3pPr>
            <a:lvl4pPr marL="504224" indent="0">
              <a:buNone/>
              <a:defRPr/>
            </a:lvl4pPr>
            <a:lvl5pPr marL="672298"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05784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160605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33DE-2912-734F-B0A9-8D78E1ACFC00}"/>
              </a:ext>
            </a:extLst>
          </p:cNvPr>
          <p:cNvSpPr>
            <a:spLocks noGrp="1"/>
          </p:cNvSpPr>
          <p:nvPr>
            <p:ph type="ctrTitle"/>
          </p:nvPr>
        </p:nvSpPr>
        <p:spPr>
          <a:xfrm>
            <a:off x="1143000" y="1247477"/>
            <a:ext cx="6858000" cy="1384995"/>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B716838-18AC-694F-A5AC-AB227F05DA4F}"/>
              </a:ext>
            </a:extLst>
          </p:cNvPr>
          <p:cNvSpPr>
            <a:spLocks noGrp="1"/>
          </p:cNvSpPr>
          <p:nvPr>
            <p:ph type="subTitle" idx="1"/>
          </p:nvPr>
        </p:nvSpPr>
        <p:spPr>
          <a:xfrm>
            <a:off x="1143000" y="2701528"/>
            <a:ext cx="6858000" cy="276999"/>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A6C0163-6154-9F42-809B-0DED40ABACFF}"/>
              </a:ext>
            </a:extLst>
          </p:cNvPr>
          <p:cNvSpPr>
            <a:spLocks noGrp="1"/>
          </p:cNvSpPr>
          <p:nvPr>
            <p:ph type="dt" sz="half" idx="10"/>
          </p:nvPr>
        </p:nvSpPr>
        <p:spPr>
          <a:xfrm>
            <a:off x="628650" y="4767263"/>
            <a:ext cx="2057400" cy="273844"/>
          </a:xfrm>
          <a:prstGeom prst="rect">
            <a:avLst/>
          </a:prstGeom>
        </p:spPr>
        <p:txBody>
          <a:bodyPr/>
          <a:lstStyle/>
          <a:p>
            <a:fld id="{B7D19416-1204-BD4C-AC23-202D29288137}" type="datetimeFigureOut">
              <a:rPr lang="en-US" smtClean="0"/>
              <a:t>11/28/2019</a:t>
            </a:fld>
            <a:endParaRPr lang="en-US"/>
          </a:p>
        </p:txBody>
      </p:sp>
      <p:sp>
        <p:nvSpPr>
          <p:cNvPr id="5" name="Footer Placeholder 4">
            <a:extLst>
              <a:ext uri="{FF2B5EF4-FFF2-40B4-BE49-F238E27FC236}">
                <a16:creationId xmlns:a16="http://schemas.microsoft.com/office/drawing/2014/main" id="{31978495-2034-0042-A8A1-84D895E1B1E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E0D5D44-BFD9-1B47-B09A-82AD00DD7684}"/>
              </a:ext>
            </a:extLst>
          </p:cNvPr>
          <p:cNvSpPr>
            <a:spLocks noGrp="1"/>
          </p:cNvSpPr>
          <p:nvPr>
            <p:ph type="sldNum" sz="quarter" idx="12"/>
          </p:nvPr>
        </p:nvSpPr>
        <p:spPr>
          <a:xfrm>
            <a:off x="6457950" y="4767263"/>
            <a:ext cx="2057400" cy="273844"/>
          </a:xfrm>
          <a:prstGeom prst="rect">
            <a:avLst/>
          </a:prstGeom>
        </p:spPr>
        <p:txBody>
          <a:bodyPr/>
          <a:lstStyle/>
          <a:p>
            <a:fld id="{33A29ACE-7D1B-5440-A924-D3F69CF68294}" type="slidenum">
              <a:rPr lang="en-US" smtClean="0"/>
              <a:t>‹#›</a:t>
            </a:fld>
            <a:endParaRPr lang="en-US"/>
          </a:p>
        </p:txBody>
      </p:sp>
    </p:spTree>
    <p:extLst>
      <p:ext uri="{BB962C8B-B14F-4D97-AF65-F5344CB8AC3E}">
        <p14:creationId xmlns:p14="http://schemas.microsoft.com/office/powerpoint/2010/main" val="1100030654"/>
      </p:ext>
    </p:extLst>
  </p:cSld>
  <p:clrMapOvr>
    <a:overrideClrMapping bg1="lt1" tx1="dk1" bg2="lt2" tx2="dk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856A-1E47-4FF5-9BBB-ECA24B8D10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31897-7E21-457D-A788-1C67493AF6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301C8-F4D2-4D35-80E0-101D007182F3}"/>
              </a:ext>
            </a:extLst>
          </p:cNvPr>
          <p:cNvSpPr>
            <a:spLocks noGrp="1"/>
          </p:cNvSpPr>
          <p:nvPr>
            <p:ph type="dt" sz="half" idx="10"/>
          </p:nvPr>
        </p:nvSpPr>
        <p:spPr/>
        <p:txBody>
          <a:bodyPr/>
          <a:lstStyle/>
          <a:p>
            <a:fld id="{AFA68630-44C5-4208-9BF4-C1F1DF8BF62A}" type="datetimeFigureOut">
              <a:rPr lang="en-US" smtClean="0"/>
              <a:t>11/28/2019</a:t>
            </a:fld>
            <a:endParaRPr lang="en-US"/>
          </a:p>
        </p:txBody>
      </p:sp>
      <p:sp>
        <p:nvSpPr>
          <p:cNvPr id="5" name="Footer Placeholder 4">
            <a:extLst>
              <a:ext uri="{FF2B5EF4-FFF2-40B4-BE49-F238E27FC236}">
                <a16:creationId xmlns:a16="http://schemas.microsoft.com/office/drawing/2014/main" id="{4DCDB9BE-BDE8-4427-B891-7C05512B7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B1DCC-F2D8-4162-A799-781241740286}"/>
              </a:ext>
            </a:extLst>
          </p:cNvPr>
          <p:cNvSpPr>
            <a:spLocks noGrp="1"/>
          </p:cNvSpPr>
          <p:nvPr>
            <p:ph type="sldNum" sz="quarter" idx="12"/>
          </p:nvPr>
        </p:nvSpPr>
        <p:spPr/>
        <p:txBody>
          <a:bodyPr/>
          <a:lstStyle/>
          <a:p>
            <a:fld id="{91C95BBB-B7EF-4A67-8F14-4C84721E7771}" type="slidenum">
              <a:rPr lang="en-US" smtClean="0"/>
              <a:t>‹#›</a:t>
            </a:fld>
            <a:endParaRPr lang="en-US"/>
          </a:p>
        </p:txBody>
      </p:sp>
    </p:spTree>
    <p:extLst>
      <p:ext uri="{BB962C8B-B14F-4D97-AF65-F5344CB8AC3E}">
        <p14:creationId xmlns:p14="http://schemas.microsoft.com/office/powerpoint/2010/main" val="281169209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1627270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072989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68665" y="0"/>
            <a:ext cx="607533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269650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698137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8584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41197" y="342901"/>
            <a:ext cx="8263890" cy="369332"/>
          </a:xfrm>
        </p:spPr>
        <p:txBody>
          <a:bodyPr/>
          <a:lstStyle>
            <a:lvl1pPr>
              <a:defRPr sz="2400"/>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6675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790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793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68665" y="0"/>
            <a:ext cx="607533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812344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088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7175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77759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24593220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9450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2756913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20521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88239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14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40041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8AB7-C9EA-463F-B951-B3E76CA3EA6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2A5C514-3728-473A-B307-253EDF56BC5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A1FA92F-6344-4C36-A510-EA813E06325D}"/>
              </a:ext>
            </a:extLst>
          </p:cNvPr>
          <p:cNvSpPr>
            <a:spLocks noGrp="1"/>
          </p:cNvSpPr>
          <p:nvPr>
            <p:ph type="dt" sz="half" idx="10"/>
          </p:nvPr>
        </p:nvSpPr>
        <p:spPr/>
        <p:txBody>
          <a:bodyPr/>
          <a:lstStyle/>
          <a:p>
            <a:fld id="{D9108B0F-06BB-4441-B9D2-AAFCB11310D6}" type="datetimeFigureOut">
              <a:rPr lang="en-GB" smtClean="0"/>
              <a:t>28/11/2019</a:t>
            </a:fld>
            <a:endParaRPr lang="en-GB"/>
          </a:p>
        </p:txBody>
      </p:sp>
      <p:sp>
        <p:nvSpPr>
          <p:cNvPr id="5" name="Footer Placeholder 4">
            <a:extLst>
              <a:ext uri="{FF2B5EF4-FFF2-40B4-BE49-F238E27FC236}">
                <a16:creationId xmlns:a16="http://schemas.microsoft.com/office/drawing/2014/main" id="{72B06A05-F951-483F-A10B-07265B85B6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C7CE11-3981-4918-83A6-FE046D14AA9B}"/>
              </a:ext>
            </a:extLst>
          </p:cNvPr>
          <p:cNvSpPr>
            <a:spLocks noGrp="1"/>
          </p:cNvSpPr>
          <p:nvPr>
            <p:ph type="sldNum" sz="quarter" idx="12"/>
          </p:nvPr>
        </p:nvSpPr>
        <p:spPr>
          <a:xfrm>
            <a:off x="398461" y="4823278"/>
            <a:ext cx="174728" cy="107722"/>
          </a:xfrm>
        </p:spPr>
        <p:txBody>
          <a:bodyPr/>
          <a:lstStyle/>
          <a:p>
            <a:fld id="{AF23963E-5407-4009-A6EF-9CFEE0BBF26A}" type="slidenum">
              <a:rPr lang="en-GB" smtClean="0"/>
              <a:t>‹#›</a:t>
            </a:fld>
            <a:endParaRPr lang="en-GB"/>
          </a:p>
        </p:txBody>
      </p:sp>
    </p:spTree>
    <p:extLst>
      <p:ext uri="{BB962C8B-B14F-4D97-AF65-F5344CB8AC3E}">
        <p14:creationId xmlns:p14="http://schemas.microsoft.com/office/powerpoint/2010/main" val="264322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796568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73401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260713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2645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3497861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6968239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31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12763" y="-8165"/>
            <a:ext cx="5840874" cy="5161050"/>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786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spTree>
    <p:extLst>
      <p:ext uri="{BB962C8B-B14F-4D97-AF65-F5344CB8AC3E}">
        <p14:creationId xmlns:p14="http://schemas.microsoft.com/office/powerpoint/2010/main" val="1357624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70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120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8776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0054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07761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56165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644082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3157897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4239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97124346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449581" y="2185070"/>
            <a:ext cx="2091707" cy="1056132"/>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4109770" y="0"/>
            <a:ext cx="5034230" cy="5143500"/>
          </a:xfrm>
          <a:prstGeom prst="rect">
            <a:avLst/>
          </a:prstGeom>
        </p:spPr>
      </p:pic>
    </p:spTree>
    <p:extLst>
      <p:ext uri="{BB962C8B-B14F-4D97-AF65-F5344CB8AC3E}">
        <p14:creationId xmlns:p14="http://schemas.microsoft.com/office/powerpoint/2010/main" val="564865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25279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160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530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756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5504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207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919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441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27755" y="3875103"/>
            <a:ext cx="1051016" cy="1054909"/>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872447" y="217842"/>
            <a:ext cx="1054909" cy="1054909"/>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8253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27755" y="3875103"/>
            <a:ext cx="1051016" cy="1054909"/>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872447" y="217842"/>
            <a:ext cx="1054909" cy="1054909"/>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802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27755" y="3875103"/>
            <a:ext cx="1051016" cy="1054909"/>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872447" y="217842"/>
            <a:ext cx="1054909" cy="1054909"/>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646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681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26422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198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62362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9376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134583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93479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606627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39998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2335378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3608459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8112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0827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084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20437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869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3475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486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743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9086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33539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22652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dirty="0"/>
          </a:p>
        </p:txBody>
      </p:sp>
    </p:spTree>
    <p:extLst>
      <p:ext uri="{BB962C8B-B14F-4D97-AF65-F5344CB8AC3E}">
        <p14:creationId xmlns:p14="http://schemas.microsoft.com/office/powerpoint/2010/main" val="178778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1"/>
            <a:ext cx="9143533" cy="5143967"/>
          </a:xfrm>
          <a:prstGeom prst="rect">
            <a:avLst/>
          </a:prstGeom>
        </p:spPr>
      </p:pic>
      <p:sp>
        <p:nvSpPr>
          <p:cNvPr id="2" name="Title 1"/>
          <p:cNvSpPr>
            <a:spLocks noGrp="1"/>
          </p:cNvSpPr>
          <p:nvPr>
            <p:ph type="title"/>
          </p:nvPr>
        </p:nvSpPr>
        <p:spPr>
          <a:xfrm>
            <a:off x="268928" y="537931"/>
            <a:ext cx="5714708" cy="316882"/>
          </a:xfrm>
        </p:spPr>
        <p:txBody>
          <a:bodyPr>
            <a:spAutoFit/>
          </a:bodyPr>
          <a:lstStyle>
            <a:lvl1pPr>
              <a:lnSpc>
                <a:spcPct val="100000"/>
              </a:lnSpc>
              <a:defRPr sz="2059" spc="-22"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3303559" y="2571984"/>
            <a:ext cx="5401199" cy="2577587"/>
          </a:xfrm>
          <a:prstGeom prst="rect">
            <a:avLst/>
          </a:prstGeom>
        </p:spPr>
      </p:pic>
    </p:spTree>
    <p:extLst>
      <p:ext uri="{BB962C8B-B14F-4D97-AF65-F5344CB8AC3E}">
        <p14:creationId xmlns:p14="http://schemas.microsoft.com/office/powerpoint/2010/main" val="24108828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672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9458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891883"/>
            <a:ext cx="8740142" cy="1204176"/>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8074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32850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36532" y="2971801"/>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4000501" y="0"/>
            <a:ext cx="5143500" cy="5143500"/>
          </a:xfrm>
          <a:prstGeom prst="rect">
            <a:avLst/>
          </a:prstGeom>
        </p:spPr>
      </p:pic>
    </p:spTree>
    <p:extLst>
      <p:ext uri="{BB962C8B-B14F-4D97-AF65-F5344CB8AC3E}">
        <p14:creationId xmlns:p14="http://schemas.microsoft.com/office/powerpoint/2010/main" val="403936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36532" y="2971801"/>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4000501" y="0"/>
            <a:ext cx="5143500" cy="5143500"/>
          </a:xfrm>
          <a:prstGeom prst="rect">
            <a:avLst/>
          </a:prstGeom>
        </p:spPr>
      </p:pic>
    </p:spTree>
    <p:extLst>
      <p:ext uri="{BB962C8B-B14F-4D97-AF65-F5344CB8AC3E}">
        <p14:creationId xmlns:p14="http://schemas.microsoft.com/office/powerpoint/2010/main" val="329653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2668390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spTree>
    <p:extLst>
      <p:ext uri="{BB962C8B-B14F-4D97-AF65-F5344CB8AC3E}">
        <p14:creationId xmlns:p14="http://schemas.microsoft.com/office/powerpoint/2010/main" val="26925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9144000" cy="5143500"/>
          </a:xfrm>
          <a:prstGeom prst="rect">
            <a:avLst/>
          </a:prstGeom>
        </p:spPr>
      </p:pic>
      <p:sp>
        <p:nvSpPr>
          <p:cNvPr id="9" name="Title 1"/>
          <p:cNvSpPr>
            <a:spLocks noGrp="1"/>
          </p:cNvSpPr>
          <p:nvPr>
            <p:ph type="title" hasCustomPrompt="1"/>
          </p:nvPr>
        </p:nvSpPr>
        <p:spPr>
          <a:xfrm>
            <a:off x="438150" y="1819335"/>
            <a:ext cx="3812722" cy="830997"/>
          </a:xfrm>
          <a:noFill/>
        </p:spPr>
        <p:txBody>
          <a:bodyPr wrap="square" lIns="0" tIns="0" rIns="0" bIns="0" anchor="b" anchorCtr="0">
            <a:spAutoFit/>
          </a:bodyPr>
          <a:lstStyle>
            <a:lvl1pPr>
              <a:defRPr sz="2700" spc="-38"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3813048" cy="230833"/>
          </a:xfrm>
          <a:noFill/>
        </p:spPr>
        <p:txBody>
          <a:bodyPr wrap="square" lIns="0" tIns="0" rIns="0" bIns="0">
            <a:spAutoFit/>
          </a:bodyPr>
          <a:lstStyle>
            <a:lvl1pPr marL="0" indent="0">
              <a:spcBef>
                <a:spcPts val="0"/>
              </a:spcBef>
              <a:buNone/>
              <a:defRPr sz="15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438150" y="439342"/>
            <a:ext cx="1024830" cy="219456"/>
          </a:xfrm>
          <a:prstGeom prst="rect">
            <a:avLst/>
          </a:prstGeom>
        </p:spPr>
      </p:pic>
    </p:spTree>
    <p:extLst>
      <p:ext uri="{BB962C8B-B14F-4D97-AF65-F5344CB8AC3E}">
        <p14:creationId xmlns:p14="http://schemas.microsoft.com/office/powerpoint/2010/main" val="232237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9144000" cy="5143500"/>
          </a:xfrm>
          <a:prstGeom prst="rect">
            <a:avLst/>
          </a:prstGeom>
        </p:spPr>
      </p:pic>
      <p:sp>
        <p:nvSpPr>
          <p:cNvPr id="9" name="Title 1"/>
          <p:cNvSpPr>
            <a:spLocks noGrp="1"/>
          </p:cNvSpPr>
          <p:nvPr>
            <p:ph type="title" hasCustomPrompt="1"/>
          </p:nvPr>
        </p:nvSpPr>
        <p:spPr bwMode="white">
          <a:xfrm>
            <a:off x="438477" y="1819335"/>
            <a:ext cx="3812722" cy="830997"/>
          </a:xfrm>
          <a:noFill/>
        </p:spPr>
        <p:txBody>
          <a:bodyPr wrap="square" lIns="0" tIns="0" rIns="0" bIns="0" anchor="b" anchorCtr="0">
            <a:spAutoFit/>
          </a:bodyPr>
          <a:lstStyle>
            <a:lvl1pPr>
              <a:defRPr sz="2700" spc="-38"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1"/>
            <a:ext cx="3813048" cy="230833"/>
          </a:xfrm>
          <a:noFill/>
        </p:spPr>
        <p:txBody>
          <a:bodyPr wrap="square" lIns="0" tIns="0" rIns="0" bIns="0">
            <a:spAutoFit/>
          </a:bodyPr>
          <a:lstStyle>
            <a:lvl1pPr marL="0" indent="0">
              <a:spcBef>
                <a:spcPts val="0"/>
              </a:spcBef>
              <a:buNone/>
              <a:defRPr sz="15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306673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438150" y="1097280"/>
            <a:ext cx="7828955" cy="36044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877824" y="2579490"/>
            <a:ext cx="3694176" cy="230833"/>
          </a:xfrm>
          <a:noFill/>
        </p:spPr>
        <p:txBody>
          <a:bodyPr wrap="square" lIns="0" tIns="0" rIns="0" bIns="0">
            <a:spAutoFit/>
          </a:bodyPr>
          <a:lstStyle>
            <a:lvl1pPr marL="0" indent="0">
              <a:spcBef>
                <a:spcPts val="0"/>
              </a:spcBef>
              <a:buNone/>
              <a:defRPr sz="15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28026" y="290889"/>
            <a:ext cx="3305567" cy="485224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878325" y="1445719"/>
            <a:ext cx="3691890" cy="830997"/>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438150" y="439342"/>
            <a:ext cx="1024830" cy="219456"/>
          </a:xfrm>
          <a:prstGeom prst="rect">
            <a:avLst/>
          </a:prstGeom>
        </p:spPr>
      </p:pic>
    </p:spTree>
    <p:extLst>
      <p:ext uri="{BB962C8B-B14F-4D97-AF65-F5344CB8AC3E}">
        <p14:creationId xmlns:p14="http://schemas.microsoft.com/office/powerpoint/2010/main" val="71810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8904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439793" y="1075777"/>
            <a:ext cx="3099816" cy="674031"/>
          </a:xfrm>
        </p:spPr>
        <p:txBody>
          <a:bodyPr wrap="square">
            <a:spAutoFit/>
          </a:bodyPr>
          <a:lstStyle>
            <a:lvl1pPr marL="0" indent="0">
              <a:spcBef>
                <a:spcPts val="450"/>
              </a:spcBef>
              <a:buNone/>
              <a:defRPr sz="1500">
                <a:latin typeface="+mj-lt"/>
              </a:defRPr>
            </a:lvl1pPr>
            <a:lvl2pPr marL="0" indent="0">
              <a:buNone/>
              <a:defRPr sz="1350"/>
            </a:lvl2pPr>
            <a:lvl3pPr marL="128588" indent="-128588">
              <a:buFont typeface="Arial" panose="020B0604020202020204" pitchFamily="34" charset="0"/>
              <a:buChar char="•"/>
              <a:defRPr sz="1050"/>
            </a:lvl3pPr>
            <a:lvl4pPr marL="0" indent="0">
              <a:buNone/>
              <a:defRPr sz="825"/>
            </a:lvl4pPr>
            <a:lvl5pPr marL="0" indent="0">
              <a:buNone/>
              <a:defRPr sz="825"/>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441197" y="342900"/>
            <a:ext cx="6181059" cy="415499"/>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7508081" y="355947"/>
            <a:ext cx="1415654" cy="577081"/>
          </a:xfrm>
        </p:spPr>
        <p:txBody>
          <a:bodyPr wrap="square" lIns="91440" tIns="45720" rIns="91440" bIns="45720">
            <a:spAutoFit/>
          </a:bodyPr>
          <a:lstStyle>
            <a:lvl1pPr marL="0" indent="0">
              <a:spcBef>
                <a:spcPts val="0"/>
              </a:spcBef>
              <a:buNone/>
              <a:defRPr lang="en-US" sz="105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46012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9793" y="1075777"/>
            <a:ext cx="8263890" cy="1209576"/>
          </a:xfrm>
        </p:spPr>
        <p:txBody>
          <a:bodyPr wrap="square">
            <a:spAutoFit/>
          </a:bodyPr>
          <a:lstStyle>
            <a:lvl1pPr marL="0" indent="0">
              <a:buNone/>
              <a:defRPr/>
            </a:lvl1pPr>
            <a:lvl2pPr marL="171417" indent="0">
              <a:buNone/>
              <a:defRPr/>
            </a:lvl2pPr>
            <a:lvl3pPr marL="342834" indent="0">
              <a:buNone/>
              <a:defRPr/>
            </a:lvl3pPr>
            <a:lvl4pPr marL="514251"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842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8150" y="1076623"/>
            <a:ext cx="8263890" cy="12095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32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237262"/>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574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8150" y="1078110"/>
            <a:ext cx="3909060" cy="1237262"/>
          </a:xfrm>
        </p:spPr>
        <p:txBody>
          <a:bodyPr wrap="square">
            <a:spAutoFit/>
          </a:bodyPr>
          <a:lstStyle>
            <a:lvl1pPr marL="173798" indent="-173798">
              <a:spcBef>
                <a:spcPts val="917"/>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17" indent="-128563">
              <a:buFont typeface="Wingdings" panose="05000000000000000000" pitchFamily="2" charset="2"/>
              <a:buChar char=""/>
              <a:defRPr sz="1500" b="0"/>
            </a:lvl2pPr>
            <a:lvl3pPr marL="479730" indent="-141657">
              <a:buFont typeface="Wingdings" panose="05000000000000000000" pitchFamily="2" charset="2"/>
              <a:buChar char=""/>
              <a:tabLst/>
              <a:defRPr sz="1200" b="0"/>
            </a:lvl3pPr>
            <a:lvl4pPr marL="621387" indent="-132135">
              <a:buFont typeface="Wingdings" panose="05000000000000000000" pitchFamily="2" charset="2"/>
              <a:buChar char=""/>
              <a:defRPr sz="1050" b="0"/>
            </a:lvl4pPr>
            <a:lvl5pPr marL="767806" indent="-127373">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798" indent="-173798">
              <a:spcBef>
                <a:spcPts val="917"/>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17" indent="-128563">
              <a:buFont typeface="Wingdings" panose="05000000000000000000" pitchFamily="2" charset="2"/>
              <a:buChar char=""/>
              <a:defRPr sz="1500" b="0"/>
            </a:lvl2pPr>
            <a:lvl3pPr marL="479730" indent="-141657">
              <a:buFont typeface="Wingdings" panose="05000000000000000000" pitchFamily="2" charset="2"/>
              <a:buChar char=""/>
              <a:tabLst/>
              <a:defRPr sz="1200" b="0"/>
            </a:lvl3pPr>
            <a:lvl4pPr marL="621387" indent="-132135">
              <a:buFont typeface="Wingdings" panose="05000000000000000000" pitchFamily="2" charset="2"/>
              <a:buChar char=""/>
              <a:defRPr sz="1050" b="0"/>
            </a:lvl4pPr>
            <a:lvl5pPr marL="767806" indent="-127373">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0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9851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286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3519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1" y="1519238"/>
            <a:ext cx="3121486" cy="830997"/>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7"/>
            <a:ext cx="3121819" cy="230833"/>
          </a:xfrm>
        </p:spPr>
        <p:txBody>
          <a:bodyPr/>
          <a:lstStyle>
            <a:lvl1pPr marL="0" indent="0">
              <a:buNone/>
              <a:defRPr sz="1500">
                <a:latin typeface="+mn-lt"/>
              </a:defRPr>
            </a:lvl1pPr>
            <a:lvl2pPr marL="171417" indent="0">
              <a:buNone/>
              <a:defRPr/>
            </a:lvl2pPr>
            <a:lvl3pPr marL="342834" indent="0">
              <a:buNone/>
              <a:defRPr/>
            </a:lvl3pPr>
            <a:lvl4pPr marL="496396" indent="0">
              <a:buNone/>
              <a:defRPr/>
            </a:lvl4pPr>
            <a:lvl5pPr marL="64162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1"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78385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20" y="2156252"/>
            <a:ext cx="3121486" cy="830997"/>
          </a:xfrm>
        </p:spPr>
        <p:txBody>
          <a:bodyPr wrap="square" rIns="0" anchor="ctr" anchorCtr="0">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1"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666654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5076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1"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38083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93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40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369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192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348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4382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699083"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968455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pPr defTabSz="685644"/>
            <a:r>
              <a:rPr lang="en-US">
                <a:solidFill>
                  <a:srgbClr val="FFFFFF">
                    <a:lumMod val="65000"/>
                  </a:srgbClr>
                </a:solidFill>
              </a:rPr>
              <a:t>© Microsoft Corporation                                                                                  								                                Azure </a:t>
            </a:r>
          </a:p>
        </p:txBody>
      </p:sp>
    </p:spTree>
    <p:extLst>
      <p:ext uri="{BB962C8B-B14F-4D97-AF65-F5344CB8AC3E}">
        <p14:creationId xmlns:p14="http://schemas.microsoft.com/office/powerpoint/2010/main" val="132822381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532752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16727379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342900"/>
            <a:ext cx="8263890" cy="415499"/>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11129"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lgn="ctr">
              <a:buNone/>
              <a:defRPr sz="900">
                <a:solidFill>
                  <a:srgbClr val="0078D4"/>
                </a:solidFill>
              </a:defRPr>
            </a:lvl4pPr>
            <a:lvl5pPr marL="0" indent="0" algn="ctr">
              <a:buNone/>
              <a:defRPr sz="9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1961783"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buNone/>
              <a:defRPr sz="900"/>
            </a:lvl4pPr>
            <a:lvl5pPr marL="0" indent="0">
              <a:buNone/>
              <a:defRPr sz="9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3712436"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lgn="ctr">
              <a:buNone/>
              <a:defRPr sz="900">
                <a:solidFill>
                  <a:srgbClr val="0078D4"/>
                </a:solidFill>
              </a:defRPr>
            </a:lvl4pPr>
            <a:lvl5pPr marL="0" indent="0" algn="ctr">
              <a:buNone/>
              <a:defRPr sz="9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11129"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012901"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3814673"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5463090"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lgn="ctr">
              <a:buNone/>
              <a:defRPr sz="900">
                <a:solidFill>
                  <a:srgbClr val="0078D4"/>
                </a:solidFill>
              </a:defRPr>
            </a:lvl4pPr>
            <a:lvl5pPr marL="0" indent="0" algn="ctr">
              <a:buNone/>
              <a:defRPr sz="9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5616446"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441722" y="758429"/>
            <a:ext cx="8641080" cy="230832"/>
          </a:xfrm>
        </p:spPr>
        <p:txBody>
          <a:bodyPr vert="horz" wrap="square" lIns="0" tIns="0" rIns="0" bIns="0" rtlCol="0">
            <a:spAutoFit/>
          </a:bodyPr>
          <a:lstStyle>
            <a:lvl1pPr>
              <a:defRPr lang="en-US" sz="15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7213745" y="1392920"/>
            <a:ext cx="1645920" cy="641714"/>
          </a:xfrm>
        </p:spPr>
        <p:txBody>
          <a:bodyPr/>
          <a:lstStyle>
            <a:lvl1pPr marL="0" indent="0" algn="ctr">
              <a:buNone/>
              <a:defRPr sz="1050" b="1">
                <a:solidFill>
                  <a:srgbClr val="0078D4"/>
                </a:solidFill>
              </a:defRPr>
            </a:lvl1pPr>
            <a:lvl2pPr marL="0" indent="0" algn="ctr">
              <a:buNone/>
              <a:defRPr sz="900">
                <a:solidFill>
                  <a:srgbClr val="0078D4"/>
                </a:solidFill>
              </a:defRPr>
            </a:lvl2pPr>
            <a:lvl3pPr marL="0" indent="0" algn="ctr">
              <a:buNone/>
              <a:defRPr sz="788">
                <a:solidFill>
                  <a:srgbClr val="0078D4"/>
                </a:solidFill>
              </a:defRPr>
            </a:lvl3pPr>
            <a:lvl4pPr marL="0" indent="0" algn="ctr">
              <a:buNone/>
              <a:defRPr sz="900">
                <a:solidFill>
                  <a:srgbClr val="0078D4"/>
                </a:solidFill>
              </a:defRPr>
            </a:lvl4pPr>
            <a:lvl5pPr marL="0" indent="0" algn="ctr">
              <a:buNone/>
              <a:defRPr sz="9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7418217" y="3408588"/>
            <a:ext cx="1645920" cy="369332"/>
          </a:xfrm>
        </p:spPr>
        <p:txBody>
          <a:bodyPr/>
          <a:lstStyle>
            <a:lvl1pPr marL="0" indent="0" algn="ctr">
              <a:spcAft>
                <a:spcPts val="450"/>
              </a:spcAft>
              <a:buNone/>
              <a:defRPr sz="1200"/>
            </a:lvl1pPr>
            <a:lvl2pPr marL="0" indent="0" algn="ctr">
              <a:spcAft>
                <a:spcPts val="450"/>
              </a:spcAft>
              <a:buNone/>
              <a:defRPr sz="900"/>
            </a:lvl2pPr>
            <a:lvl3pPr marL="0" indent="0" algn="ctr">
              <a:spcAft>
                <a:spcPts val="450"/>
              </a:spcAft>
              <a:buNone/>
              <a:defRPr sz="788"/>
            </a:lvl3pPr>
            <a:lvl4pPr marL="0" indent="0" algn="ctr">
              <a:spcAft>
                <a:spcPts val="450"/>
              </a:spcAft>
              <a:buNone/>
              <a:defRPr sz="750"/>
            </a:lvl4pPr>
            <a:lvl5pPr marL="0" indent="0" algn="ctr">
              <a:spcAft>
                <a:spcPts val="450"/>
              </a:spcAft>
              <a:buNone/>
              <a:defRPr sz="750"/>
            </a:lvl5pPr>
          </a:lstStyle>
          <a:p>
            <a:pPr lvl="0"/>
            <a:r>
              <a:rPr lang="en-US"/>
              <a:t>Click to edit Master text styles</a:t>
            </a:r>
          </a:p>
        </p:txBody>
      </p:sp>
    </p:spTree>
    <p:extLst>
      <p:ext uri="{BB962C8B-B14F-4D97-AF65-F5344CB8AC3E}">
        <p14:creationId xmlns:p14="http://schemas.microsoft.com/office/powerpoint/2010/main" val="405591345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321672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2717288" cy="846386"/>
          </a:xfrm>
        </p:spPr>
        <p:txBody>
          <a:bodyPr wrap="square" lIns="0" tIns="0" rIns="0" bIns="228600">
            <a:spAutoFit/>
          </a:bodyPr>
          <a:lstStyle>
            <a:lvl1pPr>
              <a:lnSpc>
                <a:spcPts val="2353"/>
              </a:lnSpc>
              <a:defRPr sz="2059">
                <a:solidFill>
                  <a:schemeClr val="tx1"/>
                </a:solidFill>
              </a:defRPr>
            </a:lvl1pPr>
          </a:lstStyle>
          <a:p>
            <a:r>
              <a:rPr lang="en-US"/>
              <a:t>Text option 2: two columns copy heavy</a:t>
            </a:r>
          </a:p>
        </p:txBody>
      </p:sp>
      <p:sp>
        <p:nvSpPr>
          <p:cNvPr id="4" name="Text Placeholder 3">
            <a:extLst>
              <a:ext uri="{FF2B5EF4-FFF2-40B4-BE49-F238E27FC236}">
                <a16:creationId xmlns:a16="http://schemas.microsoft.com/office/drawing/2014/main" id="{9A1038FE-AAA7-4FB0-839F-5F1BBDE35D59}"/>
              </a:ext>
            </a:extLst>
          </p:cNvPr>
          <p:cNvSpPr>
            <a:spLocks noGrp="1"/>
          </p:cNvSpPr>
          <p:nvPr>
            <p:ph type="body" sz="quarter" idx="14"/>
          </p:nvPr>
        </p:nvSpPr>
        <p:spPr>
          <a:xfrm>
            <a:off x="341996" y="1238889"/>
            <a:ext cx="2717288" cy="1269386"/>
          </a:xfrm>
        </p:spPr>
        <p:txBody>
          <a:bodyPr/>
          <a:lstStyle>
            <a:lvl1pPr>
              <a:spcBef>
                <a:spcPts val="441"/>
              </a:spcBef>
              <a:spcAft>
                <a:spcPts val="882"/>
              </a:spcAft>
              <a:defRPr sz="1471" spc="0" baseline="0">
                <a:solidFill>
                  <a:schemeClr val="tx2"/>
                </a:solidFill>
                <a:latin typeface="+mn-lt"/>
              </a:defRPr>
            </a:lvl1pPr>
            <a:lvl2pPr>
              <a:spcBef>
                <a:spcPts val="441"/>
              </a:spcBef>
              <a:spcAft>
                <a:spcPts val="441"/>
              </a:spcAft>
              <a:defRPr sz="1029" b="1"/>
            </a:lvl2pPr>
            <a:lvl3pPr marL="0" indent="0">
              <a:spcAft>
                <a:spcPts val="441"/>
              </a:spcAft>
              <a:buFont typeface="Arial" panose="020B0604020202020204" pitchFamily="34" charset="0"/>
              <a:buNone/>
              <a:defRPr sz="1029">
                <a:solidFill>
                  <a:schemeClr val="tx1"/>
                </a:solidFill>
                <a:latin typeface="+mn-lt"/>
              </a:defRPr>
            </a:lvl3pPr>
            <a:lvl4pPr marL="168073" indent="-87398">
              <a:buFont typeface="Arial" panose="020B0604020202020204" pitchFamily="34" charset="0"/>
              <a:buChar char="•"/>
              <a:defRPr sz="1029"/>
            </a:lvl4pPr>
            <a:lvl5pPr>
              <a:spcBef>
                <a:spcPts val="441"/>
              </a:spcBef>
              <a:defRPr sz="1029"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59178"/>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492990"/>
            <a:ext cx="8543108" cy="312473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7936707" y="4759890"/>
            <a:ext cx="1138237" cy="376123"/>
          </a:xfrm>
          <a:prstGeom prst="rect">
            <a:avLst/>
          </a:prstGeom>
        </p:spPr>
      </p:pic>
    </p:spTree>
    <p:extLst>
      <p:ext uri="{BB962C8B-B14F-4D97-AF65-F5344CB8AC3E}">
        <p14:creationId xmlns:p14="http://schemas.microsoft.com/office/powerpoint/2010/main" val="37904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795731"/>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338725" y="352550"/>
            <a:ext cx="1067477" cy="228621"/>
          </a:xfrm>
          <a:prstGeom prst="rect">
            <a:avLst/>
          </a:prstGeom>
        </p:spPr>
      </p:pic>
      <p:sp>
        <p:nvSpPr>
          <p:cNvPr id="7" name="Text Placeholder 16"/>
          <p:cNvSpPr>
            <a:spLocks noGrp="1"/>
          </p:cNvSpPr>
          <p:nvPr>
            <p:ph type="body" sz="quarter" idx="13" hasCustomPrompt="1"/>
          </p:nvPr>
        </p:nvSpPr>
        <p:spPr>
          <a:xfrm>
            <a:off x="6254758" y="216421"/>
            <a:ext cx="2689274" cy="521810"/>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Session Code</a:t>
            </a:r>
          </a:p>
        </p:txBody>
      </p:sp>
      <p:sp>
        <p:nvSpPr>
          <p:cNvPr id="8" name="Text Placeholder 16"/>
          <p:cNvSpPr>
            <a:spLocks noGrp="1"/>
          </p:cNvSpPr>
          <p:nvPr>
            <p:ph type="body" sz="quarter" idx="14" hasCustomPrompt="1"/>
          </p:nvPr>
        </p:nvSpPr>
        <p:spPr>
          <a:xfrm>
            <a:off x="201978" y="4401262"/>
            <a:ext cx="2689274" cy="521810"/>
          </a:xfrm>
        </p:spPr>
        <p:txBody>
          <a:bodyPr lIns="182880" tIns="146304" rIns="182880" bIns="146304" anchor="b"/>
          <a:lstStyle>
            <a:lvl1pPr marL="0" indent="0" algn="l">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a:t>Yammer hashtag</a:t>
            </a:r>
          </a:p>
        </p:txBody>
      </p:sp>
    </p:spTree>
    <p:extLst>
      <p:ext uri="{BB962C8B-B14F-4D97-AF65-F5344CB8AC3E}">
        <p14:creationId xmlns:p14="http://schemas.microsoft.com/office/powerpoint/2010/main" val="1273872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39C78C4-DF1F-4541-A75E-C9D3F23C8F9E}"/>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1028"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D39C78C4-DF1F-4541-A75E-C9D3F23C8F9E}"/>
                          </a:ext>
                        </a:extLst>
                      </p:cNvPr>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4" name="Footer Placeholder 2">
            <a:extLst>
              <a:ext uri="{FF2B5EF4-FFF2-40B4-BE49-F238E27FC236}">
                <a16:creationId xmlns:a16="http://schemas.microsoft.com/office/drawing/2014/main" id="{5C683D75-2F44-4F14-B0F0-80F0E0ED5C96}"/>
              </a:ext>
            </a:extLst>
          </p:cNvPr>
          <p:cNvSpPr>
            <a:spLocks noGrp="1"/>
          </p:cNvSpPr>
          <p:nvPr>
            <p:ph type="ftr" sz="quarter" idx="3"/>
          </p:nvPr>
        </p:nvSpPr>
        <p:spPr>
          <a:xfrm>
            <a:off x="3376443" y="4945218"/>
            <a:ext cx="2391116" cy="102870"/>
          </a:xfrm>
          <a:prstGeom prst="rect">
            <a:avLst/>
          </a:prstGeom>
        </p:spPr>
        <p:txBody>
          <a:bodyPr lIns="0" rIns="0" anchor="ctr"/>
          <a:lstStyle>
            <a:lvl1pPr algn="ctr">
              <a:defRPr sz="675">
                <a:solidFill>
                  <a:schemeClr val="tx1"/>
                </a:solidFill>
              </a:defRPr>
            </a:lvl1pPr>
          </a:lstStyle>
          <a:p>
            <a:pPr defTabSz="685800" hangingPunct="1">
              <a:defRPr/>
            </a:pPr>
            <a:r>
              <a:rPr lang="en-US" kern="1200">
                <a:solidFill>
                  <a:srgbClr val="1A1A1A"/>
                </a:solidFill>
                <a:latin typeface="Segoe UI"/>
                <a:ea typeface="+mn-ea"/>
                <a:cs typeface="+mn-cs"/>
              </a:rPr>
              <a:t>Microsoft Confidential &amp; NDA Only </a:t>
            </a:r>
          </a:p>
        </p:txBody>
      </p:sp>
      <p:sp>
        <p:nvSpPr>
          <p:cNvPr id="5" name="Slide Number Placeholder 3">
            <a:extLst>
              <a:ext uri="{FF2B5EF4-FFF2-40B4-BE49-F238E27FC236}">
                <a16:creationId xmlns:a16="http://schemas.microsoft.com/office/drawing/2014/main" id="{D8762DCC-FA6F-46AC-B7F2-DDE2664EFE20}"/>
              </a:ext>
            </a:extLst>
          </p:cNvPr>
          <p:cNvSpPr>
            <a:spLocks noGrp="1"/>
          </p:cNvSpPr>
          <p:nvPr>
            <p:ph type="sldNum" sz="quarter" idx="4"/>
          </p:nvPr>
        </p:nvSpPr>
        <p:spPr>
          <a:xfrm>
            <a:off x="8464999" y="4945218"/>
            <a:ext cx="477073" cy="102870"/>
          </a:xfrm>
          <a:prstGeom prst="rect">
            <a:avLst/>
          </a:prstGeom>
        </p:spPr>
        <p:txBody>
          <a:bodyPr rIns="0" anchor="ctr"/>
          <a:lstStyle>
            <a:lvl1pPr algn="r">
              <a:defRPr sz="675">
                <a:solidFill>
                  <a:schemeClr val="tx1"/>
                </a:solidFill>
              </a:defRPr>
            </a:lvl1pPr>
          </a:lstStyle>
          <a:p>
            <a:pPr defTabSz="685800" hangingPunct="1">
              <a:defRPr/>
            </a:pPr>
            <a:fld id="{27258FFF-F925-446B-8502-81C933981705}" type="slidenum">
              <a:rPr lang="en-US" kern="1200" smtClean="0">
                <a:solidFill>
                  <a:srgbClr val="1A1A1A"/>
                </a:solidFill>
                <a:latin typeface="Segoe UI"/>
                <a:ea typeface="+mn-ea"/>
                <a:cs typeface="+mn-cs"/>
              </a:rPr>
              <a:pPr defTabSz="685800" hangingPunct="1">
                <a:defRPr/>
              </a:pPr>
              <a:t>‹#›</a:t>
            </a:fld>
            <a:endParaRPr lang="en-US" kern="1200">
              <a:solidFill>
                <a:srgbClr val="1A1A1A"/>
              </a:solidFill>
              <a:latin typeface="Segoe UI"/>
              <a:ea typeface="+mn-ea"/>
              <a:cs typeface="+mn-cs"/>
            </a:endParaRPr>
          </a:p>
        </p:txBody>
      </p:sp>
    </p:spTree>
    <p:extLst>
      <p:ext uri="{BB962C8B-B14F-4D97-AF65-F5344CB8AC3E}">
        <p14:creationId xmlns:p14="http://schemas.microsoft.com/office/powerpoint/2010/main" val="258899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527" y="354927"/>
            <a:ext cx="8310883" cy="415498"/>
          </a:xfrm>
        </p:spPr>
        <p:txBody>
          <a:bodyPr/>
          <a:lstStyle>
            <a:lvl1pPr>
              <a:defRPr>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8800608" y="4801196"/>
            <a:ext cx="275000" cy="27384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0647190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02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59541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42517-4DBE-476C-B74B-8E82D030CB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8B342C-5ADE-40C1-B03B-9F4B4CF98E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82448F-E85C-42B5-8BB2-B7767836E088}"/>
              </a:ext>
            </a:extLst>
          </p:cNvPr>
          <p:cNvSpPr>
            <a:spLocks noGrp="1"/>
          </p:cNvSpPr>
          <p:nvPr>
            <p:ph type="dt" sz="half" idx="10"/>
          </p:nvPr>
        </p:nvSpPr>
        <p:spPr/>
        <p:txBody>
          <a:bodyPr/>
          <a:lstStyle/>
          <a:p>
            <a:fld id="{D9108B0F-06BB-4441-B9D2-AAFCB11310D6}" type="datetimeFigureOut">
              <a:rPr lang="en-GB" smtClean="0"/>
              <a:t>28/11/2019</a:t>
            </a:fld>
            <a:endParaRPr lang="en-GB"/>
          </a:p>
        </p:txBody>
      </p:sp>
      <p:sp>
        <p:nvSpPr>
          <p:cNvPr id="5" name="Footer Placeholder 4">
            <a:extLst>
              <a:ext uri="{FF2B5EF4-FFF2-40B4-BE49-F238E27FC236}">
                <a16:creationId xmlns:a16="http://schemas.microsoft.com/office/drawing/2014/main" id="{A3EB534C-58A4-4069-A64F-A302E462D3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81691B-4E23-4A35-93B9-377882594B5E}"/>
              </a:ext>
            </a:extLst>
          </p:cNvPr>
          <p:cNvSpPr>
            <a:spLocks noGrp="1"/>
          </p:cNvSpPr>
          <p:nvPr>
            <p:ph type="sldNum" sz="quarter" idx="12"/>
          </p:nvPr>
        </p:nvSpPr>
        <p:spPr>
          <a:xfrm>
            <a:off x="398461" y="4823278"/>
            <a:ext cx="174728" cy="107722"/>
          </a:xfrm>
        </p:spPr>
        <p:txBody>
          <a:bodyPr/>
          <a:lstStyle/>
          <a:p>
            <a:fld id="{AF23963E-5407-4009-A6EF-9CFEE0BBF26A}" type="slidenum">
              <a:rPr lang="en-GB" smtClean="0"/>
              <a:t>‹#›</a:t>
            </a:fld>
            <a:endParaRPr lang="en-GB"/>
          </a:p>
        </p:txBody>
      </p:sp>
    </p:spTree>
    <p:extLst>
      <p:ext uri="{BB962C8B-B14F-4D97-AF65-F5344CB8AC3E}">
        <p14:creationId xmlns:p14="http://schemas.microsoft.com/office/powerpoint/2010/main" val="31822683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12596639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601388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3157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79622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14170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53057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079322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9294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2263776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717396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728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847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12763" y="-8165"/>
            <a:ext cx="5840874" cy="5161050"/>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45363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spTree>
    <p:extLst>
      <p:ext uri="{BB962C8B-B14F-4D97-AF65-F5344CB8AC3E}">
        <p14:creationId xmlns:p14="http://schemas.microsoft.com/office/powerpoint/2010/main" val="3390198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544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353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9953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587864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50270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E128-5E26-4F00-9250-C76EAD34657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4363F88-007E-4B51-83E2-ADA0C043269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285192C-C8C4-4C6A-889A-D9AED741E4A8}"/>
              </a:ext>
            </a:extLst>
          </p:cNvPr>
          <p:cNvSpPr>
            <a:spLocks noGrp="1"/>
          </p:cNvSpPr>
          <p:nvPr>
            <p:ph type="dt" sz="half" idx="10"/>
          </p:nvPr>
        </p:nvSpPr>
        <p:spPr/>
        <p:txBody>
          <a:bodyPr/>
          <a:lstStyle/>
          <a:p>
            <a:fld id="{68D634FB-A2F3-44A4-9FB8-318653AB6758}" type="datetimeFigureOut">
              <a:rPr lang="en-US" smtClean="0"/>
              <a:t>11/28/2019</a:t>
            </a:fld>
            <a:endParaRPr lang="en-US"/>
          </a:p>
        </p:txBody>
      </p:sp>
      <p:sp>
        <p:nvSpPr>
          <p:cNvPr id="5" name="Footer Placeholder 4">
            <a:extLst>
              <a:ext uri="{FF2B5EF4-FFF2-40B4-BE49-F238E27FC236}">
                <a16:creationId xmlns:a16="http://schemas.microsoft.com/office/drawing/2014/main" id="{A9ECBFE6-4E0A-4379-9F06-7C2D31DB64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B1AD7-2E0D-4F38-BD4E-E8BD1D6C2850}"/>
              </a:ext>
            </a:extLst>
          </p:cNvPr>
          <p:cNvSpPr>
            <a:spLocks noGrp="1"/>
          </p:cNvSpPr>
          <p:nvPr>
            <p:ph type="sldNum" sz="quarter" idx="12"/>
          </p:nvPr>
        </p:nvSpPr>
        <p:spPr/>
        <p:txBody>
          <a:bodyPr/>
          <a:lstStyle/>
          <a:p>
            <a:fld id="{61080FF2-1E3B-4EFC-A4B2-B973B6BE2DD6}" type="slidenum">
              <a:rPr lang="en-US" smtClean="0"/>
              <a:t>‹#›</a:t>
            </a:fld>
            <a:endParaRPr lang="en-US"/>
          </a:p>
        </p:txBody>
      </p:sp>
    </p:spTree>
    <p:extLst>
      <p:ext uri="{BB962C8B-B14F-4D97-AF65-F5344CB8AC3E}">
        <p14:creationId xmlns:p14="http://schemas.microsoft.com/office/powerpoint/2010/main" val="3086091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441198" y="-340253"/>
            <a:ext cx="1687640" cy="230833"/>
          </a:xfrm>
        </p:spPr>
        <p:txBody>
          <a:bodyPr anchor="b"/>
          <a:lstStyle>
            <a:lvl1pPr>
              <a:defRPr sz="15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433912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654050" y="945357"/>
            <a:ext cx="8032750" cy="3649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p:cNvSpPr>
            <a:spLocks noGrp="1"/>
          </p:cNvSpPr>
          <p:nvPr>
            <p:ph type="sldNum" sz="quarter" idx="4"/>
          </p:nvPr>
        </p:nvSpPr>
        <p:spPr>
          <a:xfrm>
            <a:off x="8808244" y="4856219"/>
            <a:ext cx="335756" cy="273844"/>
          </a:xfrm>
          <a:prstGeom prst="rect">
            <a:avLst/>
          </a:prstGeom>
        </p:spPr>
        <p:txBody>
          <a:bodyPr vert="horz" lIns="91440" tIns="45720" rIns="91440" bIns="45720" rtlCol="0" anchor="ctr"/>
          <a:lstStyle>
            <a:lvl1pPr algn="l">
              <a:defRPr sz="700">
                <a:solidFill>
                  <a:schemeClr val="bg1">
                    <a:lumMod val="65000"/>
                  </a:schemeClr>
                </a:solidFill>
                <a:latin typeface="+mn-lt"/>
                <a:cs typeface="Verdana"/>
              </a:defRPr>
            </a:lvl1p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17180467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438150" y="4512564"/>
            <a:ext cx="4135374" cy="230833"/>
          </a:xfrm>
          <a:noFill/>
        </p:spPr>
        <p:txBody>
          <a:bodyPr wrap="square" lIns="0" tIns="0" rIns="0" bIns="0" anchor="b">
            <a:noAutofit/>
          </a:bodyPr>
          <a:lstStyle>
            <a:lvl1pPr marL="0" indent="0" algn="l">
              <a:spcBef>
                <a:spcPts val="0"/>
              </a:spcBef>
              <a:buNone/>
              <a:defRPr sz="13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68556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438150" y="4512564"/>
            <a:ext cx="3106674" cy="230833"/>
          </a:xfrm>
          <a:noFill/>
        </p:spPr>
        <p:txBody>
          <a:bodyPr wrap="square" lIns="0" tIns="0" rIns="0" bIns="0" anchor="b">
            <a:noAutofit/>
          </a:bodyPr>
          <a:lstStyle>
            <a:lvl1pPr marL="0" indent="0" algn="l">
              <a:spcBef>
                <a:spcPts val="0"/>
              </a:spcBef>
              <a:buNone/>
              <a:defRPr sz="13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14353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438150" y="1819335"/>
            <a:ext cx="310515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438150" y="2971800"/>
            <a:ext cx="310515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438150" y="4512564"/>
            <a:ext cx="3106674" cy="230833"/>
          </a:xfrm>
          <a:noFill/>
        </p:spPr>
        <p:txBody>
          <a:bodyPr wrap="square" lIns="0" tIns="0" rIns="0" bIns="0" anchor="b">
            <a:noAutofit/>
          </a:bodyPr>
          <a:lstStyle>
            <a:lvl1pPr marL="0" indent="0" algn="l">
              <a:spcBef>
                <a:spcPts val="0"/>
              </a:spcBef>
              <a:buNone/>
              <a:defRPr sz="13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1179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867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834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670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951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86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62347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3120390" cy="253916"/>
          </a:xfrm>
          <a:noFill/>
        </p:spPr>
        <p:txBody>
          <a:bodyPr wrap="square" lIns="0" tIns="0" rIns="0" bIns="0">
            <a:no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spTree>
    <p:extLst>
      <p:ext uri="{BB962C8B-B14F-4D97-AF65-F5344CB8AC3E}">
        <p14:creationId xmlns:p14="http://schemas.microsoft.com/office/powerpoint/2010/main" val="24107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38668954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3120390" cy="373949"/>
          </a:xfrm>
          <a:noFill/>
        </p:spPr>
        <p:txBody>
          <a:bodyPr wrap="square" lIns="0" tIns="0" rIns="0" bIns="0" anchor="b"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1" y="1"/>
            <a:ext cx="5143499" cy="5143500"/>
          </a:xfrm>
          <a:prstGeom prst="rect">
            <a:avLst/>
          </a:prstGeom>
        </p:spPr>
      </p:pic>
    </p:spTree>
    <p:extLst>
      <p:ext uri="{BB962C8B-B14F-4D97-AF65-F5344CB8AC3E}">
        <p14:creationId xmlns:p14="http://schemas.microsoft.com/office/powerpoint/2010/main" val="117426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4168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009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6028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699218"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57054858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0123019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7" y="2908930"/>
            <a:ext cx="5378503" cy="1344245"/>
          </a:xfrm>
          <a:noFill/>
        </p:spPr>
        <p:txBody>
          <a:bodyPr lIns="164592" tIns="109728" rIns="164592" bIns="109728">
            <a:noAutofit/>
          </a:bodyPr>
          <a:lstStyle>
            <a:lvl1pPr marL="0" indent="0">
              <a:spcBef>
                <a:spcPts val="0"/>
              </a:spcBef>
              <a:buNone/>
              <a:defRPr sz="2352"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338725" y="352550"/>
            <a:ext cx="1067477" cy="228621"/>
          </a:xfrm>
          <a:prstGeom prst="rect">
            <a:avLst/>
          </a:prstGeom>
        </p:spPr>
      </p:pic>
    </p:spTree>
    <p:extLst>
      <p:ext uri="{BB962C8B-B14F-4D97-AF65-F5344CB8AC3E}">
        <p14:creationId xmlns:p14="http://schemas.microsoft.com/office/powerpoint/2010/main" val="467856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01931" y="217133"/>
            <a:ext cx="4103370" cy="784830"/>
          </a:xfrm>
        </p:spPr>
        <p:txBody>
          <a:bodyPr vert="horz" wrap="square" lIns="146304" tIns="91440" rIns="146304" bIns="91440" rtlCol="0" anchor="t">
            <a:noAutofit/>
          </a:bodyPr>
          <a:lstStyle>
            <a:lvl1pPr>
              <a:defRPr lang="en-US" sz="27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685669">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01932" y="1410892"/>
            <a:ext cx="4103369" cy="1057212"/>
          </a:xfrm>
        </p:spPr>
        <p:txBody>
          <a:bodyPr/>
          <a:lstStyle>
            <a:lvl1pPr marL="0" indent="0">
              <a:lnSpc>
                <a:spcPct val="100000"/>
              </a:lnSpc>
              <a:spcBef>
                <a:spcPts val="1050"/>
              </a:spcBef>
              <a:buFont typeface="Arial" panose="020B0604020202020204" pitchFamily="34" charset="0"/>
              <a:buNone/>
              <a:defRPr lang="en-US" sz="105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252060"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2pPr>
            <a:lvl3pPr marL="420101"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3pPr>
            <a:lvl4pPr marL="588140"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4pPr>
            <a:lvl5pPr marL="756181" indent="0">
              <a:buFont typeface="Arial" panose="020B0604020202020204" pitchFamily="34" charset="0"/>
              <a:buNone/>
              <a:defRPr sz="105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33519" y="4882447"/>
            <a:ext cx="1815050" cy="325443"/>
          </a:xfrm>
          <a:prstGeom prst="rect">
            <a:avLst/>
          </a:prstGeom>
          <a:noFill/>
        </p:spPr>
        <p:txBody>
          <a:bodyPr wrap="square" lIns="137141" tIns="109713" rIns="137141" bIns="109713" rtlCol="0">
            <a:spAutoFit/>
          </a:bodyPr>
          <a:lstStyle/>
          <a:p>
            <a:pPr>
              <a:lnSpc>
                <a:spcPct val="90000"/>
              </a:lnSpc>
              <a:spcAft>
                <a:spcPts val="450"/>
              </a:spcAft>
            </a:pPr>
            <a:r>
              <a:rPr lang="en-US" sz="750">
                <a:solidFill>
                  <a:srgbClr val="FF0000"/>
                </a:solidFill>
              </a:rPr>
              <a:t>Microsoft Confidential</a:t>
            </a:r>
          </a:p>
        </p:txBody>
      </p:sp>
    </p:spTree>
    <p:extLst>
      <p:ext uri="{BB962C8B-B14F-4D97-AF65-F5344CB8AC3E}">
        <p14:creationId xmlns:p14="http://schemas.microsoft.com/office/powerpoint/2010/main" val="30964757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4572001" y="-2866"/>
            <a:ext cx="4571999" cy="330090"/>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01931" y="1534245"/>
            <a:ext cx="3572426" cy="1117229"/>
          </a:xfrm>
        </p:spPr>
        <p:txBody>
          <a:bodyPr/>
          <a:lstStyle>
            <a:lvl1pPr marL="0" indent="0">
              <a:lnSpc>
                <a:spcPct val="100000"/>
              </a:lnSpc>
              <a:buNone/>
              <a:defRPr lang="en-US" sz="1200" b="1" kern="1200" dirty="0" smtClean="0">
                <a:ln w="3175">
                  <a:noFill/>
                </a:ln>
                <a:solidFill>
                  <a:srgbClr val="0078D7"/>
                </a:solidFill>
                <a:latin typeface="Segoe UI Semibold" charset="0"/>
                <a:ea typeface="+mn-ea"/>
                <a:cs typeface="Segoe UI Semibold" charset="0"/>
              </a:defRPr>
            </a:lvl1pPr>
            <a:lvl2pPr marL="215462" indent="-214271">
              <a:lnSpc>
                <a:spcPct val="100000"/>
              </a:lnSpc>
              <a:buClr>
                <a:schemeClr val="tx2"/>
              </a:buClr>
              <a:buFont typeface="Arial" panose="020B0604020202020204" pitchFamily="34" charset="0"/>
              <a:buChar char="•"/>
              <a:defRPr lang="en-US" sz="1200" kern="1200" dirty="0" smtClean="0">
                <a:solidFill>
                  <a:srgbClr val="505050"/>
                </a:solidFill>
                <a:latin typeface="+mj-lt"/>
                <a:ea typeface="+mn-ea"/>
                <a:cs typeface="Segoe UI" panose="020B0502040204020203" pitchFamily="34" charset="0"/>
              </a:defRPr>
            </a:lvl2pPr>
            <a:lvl3pPr marL="427352" indent="-167846">
              <a:lnSpc>
                <a:spcPct val="100000"/>
              </a:lnSpc>
              <a:buClr>
                <a:schemeClr val="tx2"/>
              </a:buClr>
              <a:defRPr sz="1050"/>
            </a:lvl3pPr>
            <a:lvl4pPr marL="685669" indent="-167846">
              <a:lnSpc>
                <a:spcPct val="100000"/>
              </a:lnSpc>
              <a:buClr>
                <a:schemeClr val="tx2"/>
              </a:buClr>
              <a:defRPr sz="900"/>
            </a:lvl4pPr>
            <a:lvl5pPr>
              <a:lnSpc>
                <a:spcPct val="100000"/>
              </a:lnSpc>
              <a:buClr>
                <a:schemeClr val="tx2"/>
              </a:buCl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01931" y="217134"/>
            <a:ext cx="3712844" cy="674749"/>
          </a:xfrm>
        </p:spPr>
        <p:txBody>
          <a:bodyPr/>
          <a:lstStyle>
            <a:lvl1pPr>
              <a:defRPr sz="27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15322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172731"/>
            <a:ext cx="8740142" cy="683264"/>
          </a:xfrm>
          <a:noFill/>
        </p:spPr>
        <p:txBody>
          <a:bodyPr tIns="91440" bIns="91440" anchor="t" anchorCtr="0">
            <a:spAutoFit/>
          </a:bodyPr>
          <a:lstStyle>
            <a:lvl1pPr>
              <a:defRPr sz="3600"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6557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5CF913C8-17C4-FB4D-9EC3-D615C3C027F0}" type="slidenum">
              <a:rPr lang="en-US" smtClean="0">
                <a:solidFill>
                  <a:prstClr val="white">
                    <a:lumMod val="65000"/>
                  </a:prstClr>
                </a:solidFill>
              </a:rPr>
              <a:pPr/>
              <a:t>‹#›</a:t>
            </a:fld>
            <a:endParaRPr lang="en-US">
              <a:solidFill>
                <a:prstClr val="white">
                  <a:lumMod val="65000"/>
                </a:prstClr>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334" y="4696064"/>
            <a:ext cx="720865" cy="3317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33824" t="2340"/>
          <a:stretch/>
        </p:blipFill>
        <p:spPr>
          <a:xfrm flipH="1">
            <a:off x="8506132" y="-9525"/>
            <a:ext cx="637868" cy="1368876"/>
          </a:xfrm>
          <a:prstGeom prst="rect">
            <a:avLst/>
          </a:prstGeom>
        </p:spPr>
      </p:pic>
      <p:cxnSp>
        <p:nvCxnSpPr>
          <p:cNvPr id="6" name="Straight Connector 5"/>
          <p:cNvCxnSpPr/>
          <p:nvPr userDrawn="1"/>
        </p:nvCxnSpPr>
        <p:spPr>
          <a:xfrm flipH="1">
            <a:off x="853049" y="5002666"/>
            <a:ext cx="7066933"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l="19151" t="20677" r="12668" b="16420"/>
          <a:stretch/>
        </p:blipFill>
        <p:spPr>
          <a:xfrm rot="5400000">
            <a:off x="-515530" y="726702"/>
            <a:ext cx="1751804" cy="513026"/>
          </a:xfrm>
          <a:prstGeom prst="rect">
            <a:avLst/>
          </a:prstGeom>
        </p:spPr>
      </p:pic>
      <p:cxnSp>
        <p:nvCxnSpPr>
          <p:cNvPr id="9" name="Straight Connector 8"/>
          <p:cNvCxnSpPr>
            <a:endCxn id="12" idx="0"/>
          </p:cNvCxnSpPr>
          <p:nvPr userDrawn="1"/>
        </p:nvCxnSpPr>
        <p:spPr>
          <a:xfrm>
            <a:off x="532853" y="698409"/>
            <a:ext cx="7815159" cy="5482"/>
          </a:xfrm>
          <a:prstGeom prst="line">
            <a:avLst/>
          </a:prstGeom>
          <a:ln w="19050" cap="rnd">
            <a:solidFill>
              <a:schemeClr val="bg1">
                <a:lumMod val="65000"/>
              </a:schemeClr>
            </a:solidFill>
            <a:prstDash val="sysDot"/>
            <a:tailEnd type="none" w="sm" len="sm"/>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7967607" y="4893113"/>
            <a:ext cx="1003801" cy="200055"/>
          </a:xfrm>
          <a:prstGeom prst="rect">
            <a:avLst/>
          </a:prstGeom>
        </p:spPr>
        <p:txBody>
          <a:bodyPr wrap="none">
            <a:spAutoFit/>
          </a:bodyPr>
          <a:lstStyle/>
          <a:p>
            <a:pPr defTabSz="457200" hangingPunct="1"/>
            <a:r>
              <a:rPr lang="pl-PL" sz="700" kern="1200">
                <a:solidFill>
                  <a:prstClr val="white">
                    <a:lumMod val="65000"/>
                  </a:prstClr>
                </a:solidFill>
                <a:ea typeface="+mn-ea"/>
                <a:cs typeface="Verdana"/>
              </a:rPr>
              <a:t>© CDW LLC 201</a:t>
            </a:r>
            <a:r>
              <a:rPr lang="en-US" sz="700" kern="1200">
                <a:solidFill>
                  <a:prstClr val="white">
                    <a:lumMod val="65000"/>
                  </a:prstClr>
                </a:solidFill>
                <a:ea typeface="+mn-ea"/>
                <a:cs typeface="Verdana"/>
              </a:rPr>
              <a:t>5  | </a:t>
            </a:r>
            <a:endParaRPr lang="en-US" sz="1800" kern="1200">
              <a:solidFill>
                <a:srgbClr val="4D4D4F"/>
              </a:solidFill>
              <a:ea typeface="+mn-ea"/>
              <a:cs typeface="+mn-cs"/>
            </a:endParaRPr>
          </a:p>
        </p:txBody>
      </p:sp>
      <p:sp>
        <p:nvSpPr>
          <p:cNvPr id="11" name="Freeform 10"/>
          <p:cNvSpPr/>
          <p:nvPr userDrawn="1"/>
        </p:nvSpPr>
        <p:spPr>
          <a:xfrm>
            <a:off x="-2856" y="315765"/>
            <a:ext cx="499960" cy="2795828"/>
          </a:xfrm>
          <a:custGeom>
            <a:avLst/>
            <a:gdLst>
              <a:gd name="connsiteX0" fmla="*/ 480225 w 480225"/>
              <a:gd name="connsiteY0" fmla="*/ 0 h 2723465"/>
              <a:gd name="connsiteX1" fmla="*/ 480225 w 480225"/>
              <a:gd name="connsiteY1" fmla="*/ 1480144 h 2723465"/>
              <a:gd name="connsiteX2" fmla="*/ 0 w 480225"/>
              <a:gd name="connsiteY2" fmla="*/ 2723465 h 2723465"/>
              <a:gd name="connsiteX0" fmla="*/ 499960 w 499960"/>
              <a:gd name="connsiteY0" fmla="*/ 0 h 2795828"/>
              <a:gd name="connsiteX1" fmla="*/ 499960 w 499960"/>
              <a:gd name="connsiteY1" fmla="*/ 1480144 h 2795828"/>
              <a:gd name="connsiteX2" fmla="*/ 0 w 499960"/>
              <a:gd name="connsiteY2" fmla="*/ 2795828 h 2795828"/>
              <a:gd name="connsiteX0" fmla="*/ 499960 w 499960"/>
              <a:gd name="connsiteY0" fmla="*/ 0 h 2795828"/>
              <a:gd name="connsiteX1" fmla="*/ 499960 w 499960"/>
              <a:gd name="connsiteY1" fmla="*/ 1480144 h 2795828"/>
              <a:gd name="connsiteX2" fmla="*/ 0 w 499960"/>
              <a:gd name="connsiteY2"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 name="connsiteX0" fmla="*/ 499960 w 499960"/>
              <a:gd name="connsiteY0" fmla="*/ 0 h 2795828"/>
              <a:gd name="connsiteX1" fmla="*/ 0 w 499960"/>
              <a:gd name="connsiteY1" fmla="*/ 2795828 h 2795828"/>
            </a:gdLst>
            <a:ahLst/>
            <a:cxnLst>
              <a:cxn ang="0">
                <a:pos x="connsiteX0" y="connsiteY0"/>
              </a:cxn>
              <a:cxn ang="0">
                <a:pos x="connsiteX1" y="connsiteY1"/>
              </a:cxn>
            </a:cxnLst>
            <a:rect l="l" t="t" r="r" b="b"/>
            <a:pathLst>
              <a:path w="499960" h="2795828">
                <a:moveTo>
                  <a:pt x="499960" y="0"/>
                </a:moveTo>
                <a:cubicBezTo>
                  <a:pt x="484610" y="1609520"/>
                  <a:pt x="548201" y="1942826"/>
                  <a:pt x="0" y="2795828"/>
                </a:cubicBezTo>
              </a:path>
            </a:pathLst>
          </a:custGeom>
          <a:ln w="1905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hangingPunct="1"/>
            <a:endParaRPr lang="en-US" sz="1800" kern="1200">
              <a:solidFill>
                <a:srgbClr val="4D4D4F"/>
              </a:solidFill>
            </a:endParaRPr>
          </a:p>
        </p:txBody>
      </p:sp>
      <p:sp>
        <p:nvSpPr>
          <p:cNvPr id="12" name="Freeform 11"/>
          <p:cNvSpPr/>
          <p:nvPr userDrawn="1"/>
        </p:nvSpPr>
        <p:spPr>
          <a:xfrm>
            <a:off x="8348012" y="309187"/>
            <a:ext cx="236823" cy="394704"/>
          </a:xfrm>
          <a:custGeom>
            <a:avLst/>
            <a:gdLst>
              <a:gd name="connsiteX0" fmla="*/ 0 w 282871"/>
              <a:gd name="connsiteY0" fmla="*/ 434176 h 434176"/>
              <a:gd name="connsiteX1" fmla="*/ 0 w 282871"/>
              <a:gd name="connsiteY1" fmla="*/ 0 h 434176"/>
              <a:gd name="connsiteX2" fmla="*/ 282871 w 282871"/>
              <a:gd name="connsiteY2" fmla="*/ 0 h 434176"/>
            </a:gdLst>
            <a:ahLst/>
            <a:cxnLst>
              <a:cxn ang="0">
                <a:pos x="connsiteX0" y="connsiteY0"/>
              </a:cxn>
              <a:cxn ang="0">
                <a:pos x="connsiteX1" y="connsiteY1"/>
              </a:cxn>
              <a:cxn ang="0">
                <a:pos x="connsiteX2" y="connsiteY2"/>
              </a:cxn>
            </a:cxnLst>
            <a:rect l="l" t="t" r="r" b="b"/>
            <a:pathLst>
              <a:path w="282871" h="434176">
                <a:moveTo>
                  <a:pt x="0" y="434176"/>
                </a:moveTo>
                <a:lnTo>
                  <a:pt x="0" y="0"/>
                </a:lnTo>
                <a:lnTo>
                  <a:pt x="282871" y="0"/>
                </a:lnTo>
              </a:path>
            </a:pathLst>
          </a:custGeom>
          <a:ln w="19050" cap="rnd">
            <a:solidFill>
              <a:schemeClr val="bg1">
                <a:lumMod val="65000"/>
              </a:schemeClr>
            </a:solidFill>
            <a:prstDash val="sysDot"/>
            <a:tailEnd type="oval"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hangingPunct="1"/>
            <a:endParaRPr lang="en-US" sz="1800" kern="1200">
              <a:solidFill>
                <a:srgbClr val="4D4D4F"/>
              </a:solidFill>
            </a:endParaRPr>
          </a:p>
        </p:txBody>
      </p:sp>
    </p:spTree>
    <p:extLst>
      <p:ext uri="{BB962C8B-B14F-4D97-AF65-F5344CB8AC3E}">
        <p14:creationId xmlns:p14="http://schemas.microsoft.com/office/powerpoint/2010/main" val="12290528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40189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923460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2" y="220785"/>
            <a:ext cx="8741880" cy="674749"/>
          </a:xfrm>
        </p:spPr>
        <p:txBody>
          <a:bodyPr/>
          <a:lstStyle>
            <a:lvl1pPr marL="0" algn="l" defTabSz="671639" rtl="0" eaLnBrk="1" latinLnBrk="0" hangingPunct="1">
              <a:spcBef>
                <a:spcPct val="0"/>
              </a:spcBef>
              <a:buNone/>
              <a:defRPr lang="en-US" sz="3232" b="0" i="0" u="none" kern="1200" spc="-11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4843607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01930" y="257957"/>
            <a:ext cx="4167394" cy="674749"/>
          </a:xfrm>
        </p:spPr>
        <p:txBody>
          <a:bodyPr/>
          <a:lstStyle/>
          <a:p>
            <a:r>
              <a:rPr lang="en-US"/>
              <a:t>Click to edit Master title style</a:t>
            </a:r>
          </a:p>
        </p:txBody>
      </p:sp>
    </p:spTree>
    <p:extLst>
      <p:ext uri="{BB962C8B-B14F-4D97-AF65-F5344CB8AC3E}">
        <p14:creationId xmlns:p14="http://schemas.microsoft.com/office/powerpoint/2010/main" val="5008674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1767422"/>
            <a:ext cx="2713786" cy="916398"/>
          </a:xfrm>
        </p:spPr>
        <p:txBody>
          <a:bodyPr lIns="0" tIns="0" rIns="0" bIns="0"/>
          <a:lstStyle>
            <a:lvl1pPr>
              <a:lnSpc>
                <a:spcPts val="2646"/>
              </a:lnSpc>
              <a:defRPr sz="2059"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3233200" y="1767422"/>
            <a:ext cx="4317546" cy="2625450"/>
          </a:xfrm>
        </p:spPr>
        <p:txBody>
          <a:bodyPr wrap="square" lIns="0" tIns="0" rIns="0" bIns="0">
            <a:noAutofit/>
          </a:bodyPr>
          <a:lstStyle>
            <a:lvl1pPr marL="0" indent="0" defTabSz="380425">
              <a:spcAft>
                <a:spcPts val="881"/>
              </a:spcAft>
              <a:buNone/>
              <a:defRPr sz="1028" b="0" i="0" spc="0" baseline="0">
                <a:solidFill>
                  <a:srgbClr val="000000"/>
                </a:solidFill>
                <a:latin typeface="Segoe UI" panose="020B0502040204020203" pitchFamily="34" charset="0"/>
                <a:cs typeface="Segoe UI" panose="020B0502040204020203" pitchFamily="34" charset="0"/>
              </a:defRPr>
            </a:lvl1pPr>
            <a:lvl2pPr marL="168041" indent="0">
              <a:buNone/>
              <a:defRPr sz="1324"/>
            </a:lvl2pPr>
            <a:lvl3pPr marL="336080" indent="0">
              <a:buNone/>
              <a:defRPr sz="1324"/>
            </a:lvl3pPr>
            <a:lvl4pPr marL="504121" indent="0">
              <a:buNone/>
              <a:defRPr sz="1324"/>
            </a:lvl4pPr>
            <a:lvl5pPr marL="672161" indent="0">
              <a:buNone/>
              <a:defRPr sz="1324"/>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1700" y="333029"/>
            <a:ext cx="1291538" cy="156572"/>
          </a:xfrm>
          <a:prstGeom prst="rect">
            <a:avLst/>
          </a:prstGeom>
        </p:spPr>
      </p:pic>
    </p:spTree>
    <p:extLst>
      <p:ext uri="{BB962C8B-B14F-4D97-AF65-F5344CB8AC3E}">
        <p14:creationId xmlns:p14="http://schemas.microsoft.com/office/powerpoint/2010/main" val="141282609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43396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10185099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11/28/2019</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28143366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319819" y="2080227"/>
            <a:ext cx="7201360" cy="548674"/>
          </a:xfrm>
          <a:noFill/>
        </p:spPr>
        <p:txBody>
          <a:bodyPr vert="horz" wrap="square" lIns="0" tIns="0" rIns="0" bIns="0" rtlCol="0" anchor="t" anchorCtr="0">
            <a:noAutofit/>
          </a:bodyPr>
          <a:lstStyle>
            <a:lvl1pPr>
              <a:lnSpc>
                <a:spcPct val="90000"/>
              </a:lnSpc>
              <a:defRPr lang="en-US" sz="3969" b="0" kern="1200" cap="none" spc="-110" baseline="0" dirty="0">
                <a:ln w="3175">
                  <a:noFill/>
                </a:ln>
                <a:solidFill>
                  <a:schemeClr val="tx1"/>
                </a:solidFill>
                <a:effectLst/>
                <a:latin typeface="+mj-lt"/>
                <a:ea typeface="+mn-ea"/>
                <a:cs typeface="Segoe UI" pitchFamily="34" charset="0"/>
              </a:defRPr>
            </a:lvl1pPr>
          </a:lstStyle>
          <a:p>
            <a:pPr marL="0" lvl="0" algn="l" defTabSz="685512" rtl="0" eaLnBrk="1" latinLnBrk="0" hangingPunct="1">
              <a:lnSpc>
                <a:spcPts val="411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327285" y="4823224"/>
            <a:ext cx="8494564" cy="71302"/>
            <a:chOff x="445128" y="6559056"/>
            <a:chExt cx="11553197" cy="9696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48386" cy="96964"/>
            </a:xfrm>
            <a:prstGeom prst="rect">
              <a:avLst/>
            </a:prstGeom>
            <a:noFill/>
          </p:spPr>
          <p:txBody>
            <a:bodyPr wrap="none" lIns="0" tIns="0" rIns="0" bIns="0" rtlCol="0">
              <a:spAutoFit/>
            </a:bodyPr>
            <a:lstStyle/>
            <a:p>
              <a:pPr>
                <a:lnSpc>
                  <a:spcPct val="90000"/>
                </a:lnSpc>
                <a:spcAft>
                  <a:spcPts val="441"/>
                </a:spcAft>
              </a:pPr>
              <a:r>
                <a:rPr lang="en-US" sz="515">
                  <a:solidFill>
                    <a:schemeClr val="tx1"/>
                  </a:solidFill>
                </a:rPr>
                <a:t>© Microsoft Corporation</a:t>
              </a:r>
              <a:endParaRPr lang="en-US" sz="588">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pPr>
              <a:endParaRPr lang="en-US" sz="1765"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326231" y="1757062"/>
            <a:ext cx="6319838" cy="33009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863381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66731"/>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74691"/>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843855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5038887" y="1214592"/>
            <a:ext cx="3389779" cy="673518"/>
          </a:xfrm>
        </p:spPr>
        <p:txBody>
          <a:bodyPr wrap="square">
            <a:spAutoFit/>
          </a:bodyPr>
          <a:lstStyle>
            <a:lvl1pPr marL="0" indent="0" algn="l">
              <a:spcBef>
                <a:spcPts val="441"/>
              </a:spcBef>
              <a:spcAft>
                <a:spcPts val="900"/>
              </a:spcAft>
              <a:buNone/>
              <a:defRPr sz="1765" b="0" i="0" spc="-45"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2974064" y="0"/>
            <a:ext cx="6169937"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338277" y="2292745"/>
            <a:ext cx="2527145" cy="558011"/>
          </a:xfrm>
        </p:spPr>
        <p:txBody>
          <a:bodyPr anchor="ctr"/>
          <a:lstStyle>
            <a:lvl1pPr>
              <a:defRPr sz="3600"/>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3526632" y="988219"/>
            <a:ext cx="4164806" cy="1712777"/>
          </a:xfrm>
        </p:spPr>
        <p:txBody>
          <a:bodyPr/>
          <a:lstStyle>
            <a:lvl1pPr>
              <a:spcBef>
                <a:spcPts val="1800"/>
              </a:spcBef>
              <a:spcAft>
                <a:spcPts val="0"/>
              </a:spcAft>
              <a:defRPr sz="2400"/>
            </a:lvl1pPr>
            <a:lvl2pPr>
              <a:defRPr sz="15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2079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Full Content">
    <p:spTree>
      <p:nvGrpSpPr>
        <p:cNvPr id="1" name=""/>
        <p:cNvGrpSpPr/>
        <p:nvPr/>
      </p:nvGrpSpPr>
      <p:grpSpPr>
        <a:xfrm>
          <a:off x="0" y="0"/>
          <a:ext cx="0" cy="0"/>
          <a:chOff x="0" y="0"/>
          <a:chExt cx="0" cy="0"/>
        </a:xfrm>
      </p:grpSpPr>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title"/>
          </p:nvPr>
        </p:nvSpPr>
        <p:spPr>
          <a:prstGeom prst="rect">
            <a:avLst/>
          </a:prstGeom>
        </p:spPr>
        <p:txBody>
          <a:bodyPr/>
          <a:lstStyle/>
          <a:p>
            <a:r>
              <a:t>Title Text</a:t>
            </a:r>
          </a:p>
        </p:txBody>
      </p:sp>
      <p:sp>
        <p:nvSpPr>
          <p:cNvPr id="26" name="Shape 26"/>
          <p:cNvSpPr>
            <a:spLocks noGrp="1"/>
          </p:cNvSpPr>
          <p:nvPr>
            <p:ph type="body" sz="quarter" idx="13"/>
          </p:nvPr>
        </p:nvSpPr>
        <p:spPr>
          <a:xfrm>
            <a:off x="715789" y="4781789"/>
            <a:ext cx="1688777" cy="188914"/>
          </a:xfrm>
          <a:prstGeom prst="rect">
            <a:avLst/>
          </a:prstGeom>
        </p:spPr>
        <p:txBody>
          <a:bodyPr/>
          <a:lstStyle/>
          <a:p>
            <a:pPr defTabSz="365760">
              <a:spcBef>
                <a:spcPts val="0"/>
              </a:spcBef>
              <a:defRPr sz="240"/>
            </a:pPr>
            <a:endParaRPr/>
          </a:p>
        </p:txBody>
      </p:sp>
      <p:sp>
        <p:nvSpPr>
          <p:cNvPr id="27" name="Shape 27"/>
          <p:cNvSpPr>
            <a:spLocks noGrp="1"/>
          </p:cNvSpPr>
          <p:nvPr>
            <p:ph type="sldNum" sz="quarter" idx="2"/>
          </p:nvPr>
        </p:nvSpPr>
        <p:spPr>
          <a:prstGeom prst="rect">
            <a:avLst/>
          </a:prstGeom>
        </p:spPr>
        <p:txBody>
          <a:bodyPr/>
          <a:lstStyle/>
          <a:p>
            <a:fld id="{86CB4B4D-7CA3-9044-876B-883B54F8677D}" type="slidenum">
              <a:rPr>
                <a:solidFill>
                  <a:prstClr val="white">
                    <a:lumMod val="65000"/>
                  </a:prstClr>
                </a:solidFill>
              </a:rPr>
              <a:pPr/>
              <a:t>‹#›</a:t>
            </a:fld>
            <a:endParaRPr>
              <a:solidFill>
                <a:prstClr val="white">
                  <a:lumMod val="65000"/>
                </a:prstClr>
              </a:solidFill>
            </a:endParaRPr>
          </a:p>
        </p:txBody>
      </p:sp>
    </p:spTree>
    <p:extLst>
      <p:ext uri="{BB962C8B-B14F-4D97-AF65-F5344CB8AC3E}">
        <p14:creationId xmlns:p14="http://schemas.microsoft.com/office/powerpoint/2010/main" val="3356539182"/>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327284" y="4964265"/>
            <a:ext cx="8494564" cy="71302"/>
            <a:chOff x="445128" y="6559056"/>
            <a:chExt cx="11553197" cy="9696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48386" cy="96964"/>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2388990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100" strike="noStrike">
                <a:solidFill>
                  <a:schemeClr val="tx1"/>
                </a:solidFill>
              </a:defRPr>
            </a:lvl1pPr>
          </a:lstStyle>
          <a:p>
            <a:r>
              <a:rPr lang="en-US"/>
              <a:t>Title</a:t>
            </a:r>
          </a:p>
        </p:txBody>
      </p:sp>
    </p:spTree>
    <p:extLst>
      <p:ext uri="{BB962C8B-B14F-4D97-AF65-F5344CB8AC3E}">
        <p14:creationId xmlns:p14="http://schemas.microsoft.com/office/powerpoint/2010/main" val="117341113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6761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438150" y="733699"/>
            <a:ext cx="8268891" cy="392415"/>
          </a:xfrm>
        </p:spPr>
        <p:txBody>
          <a:bodyPr/>
          <a:lstStyle>
            <a:lvl1pPr marL="0" indent="0" algn="ctr">
              <a:buNone/>
              <a:defRPr sz="15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19981691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304364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245098" y="2123259"/>
            <a:ext cx="2511164" cy="1678033"/>
          </a:xfrm>
        </p:spPr>
        <p:txBody>
          <a:bodyPr>
            <a:normAutofit/>
          </a:bodyPr>
          <a:lstStyle>
            <a:lvl1pPr marL="0" indent="0">
              <a:buNone/>
              <a:defRPr sz="30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245098" y="1787762"/>
            <a:ext cx="2511164" cy="307113"/>
          </a:xfrm>
        </p:spPr>
        <p:txBody>
          <a:bodyPr>
            <a:normAutofit/>
          </a:bodyPr>
          <a:lstStyle>
            <a:lvl1pPr marL="0" indent="0">
              <a:buNone/>
              <a:defRPr sz="1500" b="1" i="0">
                <a:solidFill>
                  <a:schemeClr val="accent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02988" y="66253"/>
            <a:ext cx="1988024" cy="656929"/>
          </a:xfrm>
          <a:prstGeom prst="rect">
            <a:avLst/>
          </a:prstGeom>
        </p:spPr>
      </p:pic>
    </p:spTree>
    <p:extLst>
      <p:ext uri="{BB962C8B-B14F-4D97-AF65-F5344CB8AC3E}">
        <p14:creationId xmlns:p14="http://schemas.microsoft.com/office/powerpoint/2010/main" val="32688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274321" y="1330149"/>
            <a:ext cx="8543108" cy="276999"/>
          </a:xfrm>
          <a:prstGeom prst="rect">
            <a:avLst/>
          </a:prstGeom>
        </p:spPr>
        <p:txBody>
          <a:bodyPr vert="horz" lIns="68580" tIns="34290" rIns="68580" bIns="3429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5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274320" y="1635533"/>
            <a:ext cx="8543108" cy="780983"/>
          </a:xfrm>
          <a:prstGeom prst="rect">
            <a:avLst/>
          </a:prstGeom>
        </p:spPr>
        <p:txBody>
          <a:bodyPr vert="horz" lIns="68580" tIns="34290" rIns="68580" bIns="34290" rtlCol="0">
            <a:normAutofit/>
          </a:bodyPr>
          <a:lstStyle/>
          <a:p>
            <a:pPr lvl="0" indent="0">
              <a:lnSpc>
                <a:spcPct val="150000"/>
              </a:lnSpc>
              <a:spcBef>
                <a:spcPts val="750"/>
              </a:spcBef>
              <a:buFont typeface="Arial" panose="020B0604020202020204" pitchFamily="34" charset="0"/>
              <a:buNone/>
            </a:pPr>
            <a:r>
              <a:rPr lang="en-US" sz="12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750"/>
              </a:spcBef>
              <a:buFont typeface="Arial" panose="020B0604020202020204" pitchFamily="34" charset="0"/>
              <a:buNone/>
            </a:pPr>
            <a:r>
              <a:rPr lang="en-US" sz="12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274321" y="2923033"/>
            <a:ext cx="8543108" cy="276999"/>
          </a:xfrm>
          <a:prstGeom prst="rect">
            <a:avLst/>
          </a:prstGeom>
        </p:spPr>
        <p:txBody>
          <a:bodyPr vert="horz" lIns="68580" tIns="34290" rIns="68580" bIns="3429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5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274320" y="3228417"/>
            <a:ext cx="8543108" cy="780983"/>
          </a:xfrm>
          <a:prstGeom prst="rect">
            <a:avLst/>
          </a:prstGeom>
        </p:spPr>
        <p:txBody>
          <a:bodyPr vert="horz" lIns="68580" tIns="34290" rIns="68580" bIns="34290" rtlCol="0">
            <a:normAutofit/>
          </a:bodyPr>
          <a:lstStyle/>
          <a:p>
            <a:pPr lvl="0" indent="0">
              <a:lnSpc>
                <a:spcPct val="150000"/>
              </a:lnSpc>
              <a:spcBef>
                <a:spcPts val="750"/>
              </a:spcBef>
              <a:buFont typeface="Arial" panose="020B0604020202020204" pitchFamily="34" charset="0"/>
              <a:buNone/>
            </a:pPr>
            <a:r>
              <a:rPr lang="en-US" sz="12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750"/>
              </a:spcBef>
              <a:buFont typeface="Arial" panose="020B0604020202020204" pitchFamily="34" charset="0"/>
              <a:buNone/>
            </a:pPr>
            <a:r>
              <a:rPr lang="en-US" sz="12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285465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1899721" y="2452735"/>
            <a:ext cx="2511164" cy="307113"/>
          </a:xfrm>
        </p:spPr>
        <p:txBody>
          <a:bodyPr>
            <a:normAutofit/>
          </a:bodyPr>
          <a:lstStyle>
            <a:lvl1pPr marL="0" indent="0">
              <a:buNone/>
              <a:defRPr sz="1500" b="1" i="0">
                <a:solidFill>
                  <a:schemeClr val="accent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1899721" y="2759848"/>
            <a:ext cx="2511164" cy="243377"/>
          </a:xfrm>
        </p:spPr>
        <p:txBody>
          <a:bodyPr>
            <a:normAutofit/>
          </a:bodyPr>
          <a:lstStyle>
            <a:lvl1pPr marL="0" indent="0">
              <a:buNone/>
              <a:defRPr sz="1200" b="0" i="0">
                <a:solidFill>
                  <a:schemeClr val="accent3"/>
                </a:solidFill>
                <a:latin typeface="Segoe UI" panose="020B0502040204020203" pitchFamily="34" charset="0"/>
                <a:cs typeface="Segoe UI"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5881722" y="2452735"/>
            <a:ext cx="2511164" cy="307113"/>
          </a:xfrm>
        </p:spPr>
        <p:txBody>
          <a:bodyPr>
            <a:normAutofit/>
          </a:bodyPr>
          <a:lstStyle>
            <a:lvl1pPr marL="0" indent="0">
              <a:buNone/>
              <a:defRPr sz="1500" b="1" i="0">
                <a:solidFill>
                  <a:schemeClr val="accent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5881722" y="2759848"/>
            <a:ext cx="2511164" cy="243377"/>
          </a:xfrm>
        </p:spPr>
        <p:txBody>
          <a:bodyPr>
            <a:normAutofit/>
          </a:bodyPr>
          <a:lstStyle>
            <a:lvl1pPr marL="0" indent="0">
              <a:buNone/>
              <a:defRPr sz="1200" b="0" i="0">
                <a:solidFill>
                  <a:schemeClr val="accent3"/>
                </a:solidFill>
                <a:latin typeface="Segoe UI" panose="020B0502040204020203" pitchFamily="34" charset="0"/>
                <a:cs typeface="Segoe UI"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Speaker title</a:t>
            </a:r>
          </a:p>
        </p:txBody>
      </p:sp>
      <p:pic>
        <p:nvPicPr>
          <p:cNvPr id="13" name="Picture 12">
            <a:extLst>
              <a:ext uri="{FF2B5EF4-FFF2-40B4-BE49-F238E27FC236}">
                <a16:creationId xmlns:a16="http://schemas.microsoft.com/office/drawing/2014/main" id="{7943DACA-B04C-4AC9-9477-8B0D77135C98}"/>
              </a:ext>
            </a:extLst>
          </p:cNvPr>
          <p:cNvPicPr>
            <a:picLocks noChangeAspect="1"/>
          </p:cNvPicPr>
          <p:nvPr userDrawn="1"/>
        </p:nvPicPr>
        <p:blipFill>
          <a:blip r:embed="rId2"/>
          <a:stretch>
            <a:fillRect/>
          </a:stretch>
        </p:blipFill>
        <p:spPr>
          <a:xfrm>
            <a:off x="7796597" y="4759890"/>
            <a:ext cx="1138237" cy="376123"/>
          </a:xfrm>
          <a:prstGeom prst="rect">
            <a:avLst/>
          </a:prstGeom>
        </p:spPr>
      </p:pic>
    </p:spTree>
    <p:extLst>
      <p:ext uri="{BB962C8B-B14F-4D97-AF65-F5344CB8AC3E}">
        <p14:creationId xmlns:p14="http://schemas.microsoft.com/office/powerpoint/2010/main" val="383562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055550"/>
            <a:ext cx="9144000" cy="713776"/>
          </a:xfrm>
        </p:spPr>
        <p:txBody>
          <a:bodyPr>
            <a:noAutofit/>
          </a:bodyPr>
          <a:lstStyle>
            <a:lvl1pPr marL="0" indent="0" algn="ctr">
              <a:buNone/>
              <a:defRPr sz="45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7939822" y="4759890"/>
            <a:ext cx="1133420" cy="374407"/>
          </a:xfrm>
          <a:prstGeom prst="rect">
            <a:avLst/>
          </a:prstGeom>
        </p:spPr>
      </p:pic>
    </p:spTree>
    <p:extLst>
      <p:ext uri="{BB962C8B-B14F-4D97-AF65-F5344CB8AC3E}">
        <p14:creationId xmlns:p14="http://schemas.microsoft.com/office/powerpoint/2010/main" val="11146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055550"/>
            <a:ext cx="9144000" cy="713776"/>
          </a:xfrm>
        </p:spPr>
        <p:txBody>
          <a:bodyPr>
            <a:noAutofit/>
          </a:bodyPr>
          <a:lstStyle>
            <a:lvl1pPr marL="0" indent="0" algn="ctr">
              <a:buNone/>
              <a:defRPr sz="45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2769326"/>
            <a:ext cx="9144000" cy="293915"/>
          </a:xfrm>
        </p:spPr>
        <p:txBody>
          <a:bodyPr>
            <a:noAutofit/>
          </a:bodyPr>
          <a:lstStyle>
            <a:lvl1pPr marL="0" indent="0" algn="ctr">
              <a:buNone/>
              <a:defRPr sz="1500" b="1" i="0" spc="0">
                <a:solidFill>
                  <a:schemeClr val="bg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7939822" y="4759890"/>
            <a:ext cx="1133420" cy="374407"/>
          </a:xfrm>
          <a:prstGeom prst="rect">
            <a:avLst/>
          </a:prstGeom>
        </p:spPr>
      </p:pic>
    </p:spTree>
    <p:extLst>
      <p:ext uri="{BB962C8B-B14F-4D97-AF65-F5344CB8AC3E}">
        <p14:creationId xmlns:p14="http://schemas.microsoft.com/office/powerpoint/2010/main" val="104959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274320" y="1897734"/>
            <a:ext cx="4036423" cy="1348033"/>
          </a:xfrm>
        </p:spPr>
        <p:txBody>
          <a:bodyPr anchor="ctr" anchorCtr="0">
            <a:noAutofit/>
          </a:bodyPr>
          <a:lstStyle>
            <a:lvl1pPr marL="0" indent="0" algn="l">
              <a:buNone/>
              <a:defRPr sz="4500" b="1" i="0" spc="0">
                <a:solidFill>
                  <a:schemeClr val="tx1"/>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7939822" y="4759890"/>
            <a:ext cx="1133420" cy="374407"/>
          </a:xfrm>
          <a:prstGeom prst="rect">
            <a:avLst/>
          </a:prstGeom>
        </p:spPr>
      </p:pic>
    </p:spTree>
    <p:extLst>
      <p:ext uri="{BB962C8B-B14F-4D97-AF65-F5344CB8AC3E}">
        <p14:creationId xmlns:p14="http://schemas.microsoft.com/office/powerpoint/2010/main" val="14049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image" Target="../media/image7.emf"/><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theme" Target="../theme/theme10.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8" Type="http://schemas.openxmlformats.org/officeDocument/2006/relationships/slideLayout" Target="../slideLayouts/slideLayout15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34" Type="http://schemas.openxmlformats.org/officeDocument/2006/relationships/theme" Target="../theme/theme11.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33" Type="http://schemas.openxmlformats.org/officeDocument/2006/relationships/slideLayout" Target="../slideLayouts/slideLayout212.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29" Type="http://schemas.openxmlformats.org/officeDocument/2006/relationships/slideLayout" Target="../slideLayouts/slideLayout208.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32" Type="http://schemas.openxmlformats.org/officeDocument/2006/relationships/slideLayout" Target="../slideLayouts/slideLayout211.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31" Type="http://schemas.openxmlformats.org/officeDocument/2006/relationships/slideLayout" Target="../slideLayouts/slideLayout210.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 Id="rId30" Type="http://schemas.openxmlformats.org/officeDocument/2006/relationships/slideLayout" Target="../slideLayouts/slideLayout209.xml"/><Relationship Id="rId35" Type="http://schemas.openxmlformats.org/officeDocument/2006/relationships/image" Target="../media/image7.emf"/><Relationship Id="rId8" Type="http://schemas.openxmlformats.org/officeDocument/2006/relationships/slideLayout" Target="../slideLayouts/slideLayout18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image" Target="../media/image7.emf"/><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theme" Target="../theme/theme12.xml"/><Relationship Id="rId8" Type="http://schemas.openxmlformats.org/officeDocument/2006/relationships/slideLayout" Target="../slideLayouts/slideLayout220.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21" Type="http://schemas.openxmlformats.org/officeDocument/2006/relationships/slideLayout" Target="../slideLayouts/slideLayout267.xml"/><Relationship Id="rId34" Type="http://schemas.openxmlformats.org/officeDocument/2006/relationships/slideLayout" Target="../slideLayouts/slideLayout280.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slideLayout" Target="../slideLayouts/slideLayout279.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slideLayout" Target="../slideLayouts/slideLayout278.xml"/><Relationship Id="rId37" Type="http://schemas.openxmlformats.org/officeDocument/2006/relationships/image" Target="../media/image7.emf"/><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36" Type="http://schemas.openxmlformats.org/officeDocument/2006/relationships/theme" Target="../theme/theme13.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slideLayout" Target="../slideLayouts/slideLayout27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 Id="rId35" Type="http://schemas.openxmlformats.org/officeDocument/2006/relationships/slideLayout" Target="../slideLayouts/slideLayout281.xml"/><Relationship Id="rId8" Type="http://schemas.openxmlformats.org/officeDocument/2006/relationships/slideLayout" Target="../slideLayouts/slideLayout254.xml"/><Relationship Id="rId3" Type="http://schemas.openxmlformats.org/officeDocument/2006/relationships/slideLayout" Target="../slideLayouts/slideLayout24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image" Target="../media/image7.emf"/><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theme" Target="../theme/theme1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8" Type="http://schemas.openxmlformats.org/officeDocument/2006/relationships/slideLayout" Target="../slideLayouts/slideLayout289.xml"/><Relationship Id="rId3" Type="http://schemas.openxmlformats.org/officeDocument/2006/relationships/slideLayout" Target="../slideLayouts/slideLayout28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slideLayout" Target="../slideLayouts/slideLayout342.xml"/><Relationship Id="rId21" Type="http://schemas.openxmlformats.org/officeDocument/2006/relationships/slideLayout" Target="../slideLayouts/slideLayout337.xml"/><Relationship Id="rId34" Type="http://schemas.openxmlformats.org/officeDocument/2006/relationships/slideLayout" Target="../slideLayouts/slideLayout350.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33" Type="http://schemas.openxmlformats.org/officeDocument/2006/relationships/slideLayout" Target="../slideLayouts/slideLayout349.xml"/><Relationship Id="rId38" Type="http://schemas.openxmlformats.org/officeDocument/2006/relationships/image" Target="../media/image7.emf"/><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29" Type="http://schemas.openxmlformats.org/officeDocument/2006/relationships/slideLayout" Target="../slideLayouts/slideLayout345.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32" Type="http://schemas.openxmlformats.org/officeDocument/2006/relationships/slideLayout" Target="../slideLayouts/slideLayout348.xml"/><Relationship Id="rId37" Type="http://schemas.openxmlformats.org/officeDocument/2006/relationships/theme" Target="../theme/theme15.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28" Type="http://schemas.openxmlformats.org/officeDocument/2006/relationships/slideLayout" Target="../slideLayouts/slideLayout344.xml"/><Relationship Id="rId36" Type="http://schemas.openxmlformats.org/officeDocument/2006/relationships/slideLayout" Target="../slideLayouts/slideLayout352.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31" Type="http://schemas.openxmlformats.org/officeDocument/2006/relationships/slideLayout" Target="../slideLayouts/slideLayout347.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 Id="rId27" Type="http://schemas.openxmlformats.org/officeDocument/2006/relationships/slideLayout" Target="../slideLayouts/slideLayout343.xml"/><Relationship Id="rId30" Type="http://schemas.openxmlformats.org/officeDocument/2006/relationships/slideLayout" Target="../slideLayouts/slideLayout346.xml"/><Relationship Id="rId35" Type="http://schemas.openxmlformats.org/officeDocument/2006/relationships/slideLayout" Target="../slideLayouts/slideLayout351.xml"/><Relationship Id="rId8" Type="http://schemas.openxmlformats.org/officeDocument/2006/relationships/slideLayout" Target="../slideLayouts/slideLayout324.xml"/><Relationship Id="rId3" Type="http://schemas.openxmlformats.org/officeDocument/2006/relationships/slideLayout" Target="../slideLayouts/slideLayout319.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slideLayout" Target="../slideLayouts/slideLayout381.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theme" Target="../theme/theme16.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8" Type="http://schemas.openxmlformats.org/officeDocument/2006/relationships/slideLayout" Target="../slideLayouts/slideLayout36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3.emf"/><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image" Target="../media/image7.emf"/><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theme" Target="../theme/theme5.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8"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image" Target="../media/image7.emf"/><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image" Target="../media/image24.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theme" Target="../theme/theme7.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theme" Target="../theme/theme8.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theme" Target="../theme/theme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image" Target="../media/image7.emf"/><Relationship Id="rId8"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body" idx="1"/>
          </p:nvPr>
        </p:nvSpPr>
        <p:spPr>
          <a:xfrm>
            <a:off x="398461" y="1177273"/>
            <a:ext cx="8357895" cy="3282014"/>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title"/>
          </p:nvPr>
        </p:nvSpPr>
        <p:spPr>
          <a:xfrm>
            <a:off x="398461" y="199021"/>
            <a:ext cx="8357895" cy="48320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Title Text</a:t>
            </a:r>
          </a:p>
        </p:txBody>
      </p:sp>
      <p:sp>
        <p:nvSpPr>
          <p:cNvPr id="5" name="Shape 5"/>
          <p:cNvSpPr>
            <a:spLocks noGrp="1"/>
          </p:cNvSpPr>
          <p:nvPr>
            <p:ph type="sldNum" sz="quarter" idx="2"/>
          </p:nvPr>
        </p:nvSpPr>
        <p:spPr>
          <a:xfrm>
            <a:off x="398461" y="4813639"/>
            <a:ext cx="139106" cy="127001"/>
          </a:xfrm>
          <a:prstGeom prst="rect">
            <a:avLst/>
          </a:prstGeom>
          <a:ln w="12700">
            <a:miter lim="400000"/>
          </a:ln>
        </p:spPr>
        <p:txBody>
          <a:bodyPr wrap="none" lIns="0" tIns="0" rIns="0" bIns="0" anchor="ctr">
            <a:spAutoFit/>
          </a:bodyPr>
          <a:lstStyle>
            <a:lvl1pPr>
              <a:defRPr sz="700" b="1">
                <a:solidFill>
                  <a:srgbClr val="7F7F7F"/>
                </a:solidFill>
                <a:latin typeface="Verdana"/>
                <a:ea typeface="Verdana"/>
                <a:cs typeface="Verdana"/>
                <a:sym typeface="Verdana"/>
              </a:defRPr>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75" r:id="rId1"/>
    <p:sldLayoutId id="2147483650" r:id="rId2"/>
    <p:sldLayoutId id="2147483677" r:id="rId3"/>
    <p:sldLayoutId id="2147483678" r:id="rId4"/>
    <p:sldLayoutId id="2147483679" r:id="rId5"/>
  </p:sldLayoutIdLst>
  <p:transition spd="med"/>
  <p:txStyles>
    <p:titleStyle>
      <a:lvl1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2000" b="1" i="0" u="none" strike="noStrike" cap="none" spc="0" baseline="0">
          <a:ln>
            <a:noFill/>
          </a:ln>
          <a:solidFill>
            <a:srgbClr val="E9022B"/>
          </a:solidFill>
          <a:uFillTx/>
          <a:latin typeface="Verdana"/>
          <a:ea typeface="Verdana"/>
          <a:cs typeface="Verdana"/>
          <a:sym typeface="Verdana"/>
        </a:defRPr>
      </a:lvl9pPr>
    </p:titleStyle>
    <p:bodyStyle>
      <a:lvl1pPr marL="0" marR="0" indent="0" algn="l" defTabSz="914400" rtl="0" latinLnBrk="0">
        <a:lnSpc>
          <a:spcPct val="100000"/>
        </a:lnSpc>
        <a:spcBef>
          <a:spcPts val="300"/>
        </a:spcBef>
        <a:spcAft>
          <a:spcPts val="0"/>
        </a:spcAft>
        <a:buClrTx/>
        <a:buSzTx/>
        <a:buFontTx/>
        <a:buNone/>
        <a:tabLst/>
        <a:defRPr sz="1200" b="0" i="0" u="none" strike="noStrike" cap="none" spc="0" baseline="0">
          <a:ln>
            <a:noFill/>
          </a:ln>
          <a:solidFill>
            <a:srgbClr val="7F7F7F"/>
          </a:solidFill>
          <a:uFillTx/>
          <a:latin typeface="Verdana"/>
          <a:ea typeface="Verdana"/>
          <a:cs typeface="Verdana"/>
          <a:sym typeface="Verdana"/>
        </a:defRPr>
      </a:lvl1pPr>
      <a:lvl2pPr marL="199548" marR="0" indent="-77628" algn="l" defTabSz="914400" rtl="0" latinLnBrk="0">
        <a:lnSpc>
          <a:spcPct val="100000"/>
        </a:lnSpc>
        <a:spcBef>
          <a:spcPts val="300"/>
        </a:spcBef>
        <a:spcAft>
          <a:spcPts val="0"/>
        </a:spcAft>
        <a:buClrTx/>
        <a:buSzPct val="120000"/>
        <a:buFontTx/>
        <a:buChar char="•"/>
        <a:tabLst/>
        <a:defRPr sz="1200" b="0" i="0" u="none" strike="noStrike" cap="none" spc="0" baseline="0">
          <a:ln>
            <a:noFill/>
          </a:ln>
          <a:solidFill>
            <a:srgbClr val="7F7F7F"/>
          </a:solidFill>
          <a:uFillTx/>
          <a:latin typeface="Verdana"/>
          <a:ea typeface="Verdana"/>
          <a:cs typeface="Verdana"/>
          <a:sym typeface="Verdana"/>
        </a:defRPr>
      </a:lvl2pPr>
      <a:lvl3pPr marL="199548" marR="0" indent="-77628" algn="l" defTabSz="914400" rtl="0" latinLnBrk="0">
        <a:lnSpc>
          <a:spcPct val="100000"/>
        </a:lnSpc>
        <a:spcBef>
          <a:spcPts val="300"/>
        </a:spcBef>
        <a:spcAft>
          <a:spcPts val="0"/>
        </a:spcAft>
        <a:buClrTx/>
        <a:buSzPct val="120000"/>
        <a:buFontTx/>
        <a:buChar char="•"/>
        <a:tabLst/>
        <a:defRPr sz="1200" b="0" i="0" u="none" strike="noStrike" cap="none" spc="0" baseline="0">
          <a:ln>
            <a:noFill/>
          </a:ln>
          <a:solidFill>
            <a:srgbClr val="7F7F7F"/>
          </a:solidFill>
          <a:uFillTx/>
          <a:latin typeface="Verdana"/>
          <a:ea typeface="Verdana"/>
          <a:cs typeface="Verdana"/>
          <a:sym typeface="Verdana"/>
        </a:defRPr>
      </a:lvl3pPr>
      <a:lvl4pPr marL="199548" marR="0" indent="-77628" algn="l" defTabSz="914400" rtl="0" latinLnBrk="0">
        <a:lnSpc>
          <a:spcPct val="100000"/>
        </a:lnSpc>
        <a:spcBef>
          <a:spcPts val="300"/>
        </a:spcBef>
        <a:spcAft>
          <a:spcPts val="0"/>
        </a:spcAft>
        <a:buClrTx/>
        <a:buSzPct val="120000"/>
        <a:buFontTx/>
        <a:buChar char="•"/>
        <a:tabLst/>
        <a:defRPr sz="1200" b="0" i="0" u="none" strike="noStrike" cap="none" spc="0" baseline="0">
          <a:ln>
            <a:noFill/>
          </a:ln>
          <a:solidFill>
            <a:srgbClr val="7F7F7F"/>
          </a:solidFill>
          <a:uFillTx/>
          <a:latin typeface="Verdana"/>
          <a:ea typeface="Verdana"/>
          <a:cs typeface="Verdana"/>
          <a:sym typeface="Verdana"/>
        </a:defRPr>
      </a:lvl4pPr>
      <a:lvl5pPr marL="199548" marR="0" indent="-77628" algn="l" defTabSz="914400" rtl="0" latinLnBrk="0">
        <a:lnSpc>
          <a:spcPct val="100000"/>
        </a:lnSpc>
        <a:spcBef>
          <a:spcPts val="300"/>
        </a:spcBef>
        <a:spcAft>
          <a:spcPts val="0"/>
        </a:spcAft>
        <a:buClrTx/>
        <a:buSzPct val="120000"/>
        <a:buFontTx/>
        <a:buChar char="•"/>
        <a:tabLst/>
        <a:defRPr sz="1200" b="0" i="0" u="none" strike="noStrike" cap="none" spc="0" baseline="0">
          <a:ln>
            <a:noFill/>
          </a:ln>
          <a:solidFill>
            <a:srgbClr val="7F7F7F"/>
          </a:solidFill>
          <a:uFillTx/>
          <a:latin typeface="Verdana"/>
          <a:ea typeface="Verdana"/>
          <a:cs typeface="Verdana"/>
          <a:sym typeface="Verdana"/>
        </a:defRPr>
      </a:lvl5pPr>
      <a:lvl6pPr marL="2473960" marR="0" indent="-60960" algn="l" defTabSz="914400" rtl="0" latinLnBrk="0">
        <a:lnSpc>
          <a:spcPct val="100000"/>
        </a:lnSpc>
        <a:spcBef>
          <a:spcPts val="300"/>
        </a:spcBef>
        <a:spcAft>
          <a:spcPts val="0"/>
        </a:spcAft>
        <a:buClrTx/>
        <a:buSzPct val="100000"/>
        <a:buFontTx/>
        <a:buChar char="•"/>
        <a:tabLst/>
        <a:defRPr sz="1200" b="0" i="0" u="none" strike="noStrike" cap="none" spc="0" baseline="0">
          <a:ln>
            <a:noFill/>
          </a:ln>
          <a:solidFill>
            <a:srgbClr val="7F7F7F"/>
          </a:solidFill>
          <a:uFillTx/>
          <a:latin typeface="Verdana"/>
          <a:ea typeface="Verdana"/>
          <a:cs typeface="Verdana"/>
          <a:sym typeface="Verdana"/>
        </a:defRPr>
      </a:lvl6pPr>
      <a:lvl7pPr marL="2931160" marR="0" indent="-60960" algn="l" defTabSz="914400" rtl="0" latinLnBrk="0">
        <a:lnSpc>
          <a:spcPct val="100000"/>
        </a:lnSpc>
        <a:spcBef>
          <a:spcPts val="300"/>
        </a:spcBef>
        <a:spcAft>
          <a:spcPts val="0"/>
        </a:spcAft>
        <a:buClrTx/>
        <a:buSzPct val="100000"/>
        <a:buFontTx/>
        <a:buChar char="•"/>
        <a:tabLst/>
        <a:defRPr sz="1200" b="0" i="0" u="none" strike="noStrike" cap="none" spc="0" baseline="0">
          <a:ln>
            <a:noFill/>
          </a:ln>
          <a:solidFill>
            <a:srgbClr val="7F7F7F"/>
          </a:solidFill>
          <a:uFillTx/>
          <a:latin typeface="Verdana"/>
          <a:ea typeface="Verdana"/>
          <a:cs typeface="Verdana"/>
          <a:sym typeface="Verdana"/>
        </a:defRPr>
      </a:lvl7pPr>
      <a:lvl8pPr marL="3388359" marR="0" indent="-60959" algn="l" defTabSz="914400" rtl="0" latinLnBrk="0">
        <a:lnSpc>
          <a:spcPct val="100000"/>
        </a:lnSpc>
        <a:spcBef>
          <a:spcPts val="300"/>
        </a:spcBef>
        <a:spcAft>
          <a:spcPts val="0"/>
        </a:spcAft>
        <a:buClrTx/>
        <a:buSzPct val="100000"/>
        <a:buFontTx/>
        <a:buChar char="•"/>
        <a:tabLst/>
        <a:defRPr sz="1200" b="0" i="0" u="none" strike="noStrike" cap="none" spc="0" baseline="0">
          <a:ln>
            <a:noFill/>
          </a:ln>
          <a:solidFill>
            <a:srgbClr val="7F7F7F"/>
          </a:solidFill>
          <a:uFillTx/>
          <a:latin typeface="Verdana"/>
          <a:ea typeface="Verdana"/>
          <a:cs typeface="Verdana"/>
          <a:sym typeface="Verdana"/>
        </a:defRPr>
      </a:lvl8pPr>
      <a:lvl9pPr marL="3845559" marR="0" indent="-60959" algn="l" defTabSz="914400" rtl="0" latinLnBrk="0">
        <a:lnSpc>
          <a:spcPct val="100000"/>
        </a:lnSpc>
        <a:spcBef>
          <a:spcPts val="300"/>
        </a:spcBef>
        <a:spcAft>
          <a:spcPts val="0"/>
        </a:spcAft>
        <a:buClrTx/>
        <a:buSzPct val="100000"/>
        <a:buFontTx/>
        <a:buChar char="•"/>
        <a:tabLst/>
        <a:defRPr sz="1200" b="0" i="0" u="none" strike="noStrike" cap="none" spc="0" baseline="0">
          <a:ln>
            <a:noFill/>
          </a:ln>
          <a:solidFill>
            <a:srgbClr val="7F7F7F"/>
          </a:solidFill>
          <a:uFillTx/>
          <a:latin typeface="Verdana"/>
          <a:ea typeface="Verdana"/>
          <a:cs typeface="Verdana"/>
          <a:sym typeface="Verdana"/>
        </a:defRPr>
      </a:lvl9pPr>
    </p:bodyStyle>
    <p:otherStyle>
      <a:lvl1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1pPr>
      <a:lvl2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2pPr>
      <a:lvl3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3pPr>
      <a:lvl4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4pPr>
      <a:lvl5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5pPr>
      <a:lvl6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6pPr>
      <a:lvl7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7pPr>
      <a:lvl8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8pPr>
      <a:lvl9pPr marL="0" marR="0" indent="0" algn="l" defTabSz="914400" rtl="0" latinLnBrk="0">
        <a:lnSpc>
          <a:spcPct val="100000"/>
        </a:lnSpc>
        <a:spcBef>
          <a:spcPts val="0"/>
        </a:spcBef>
        <a:spcAft>
          <a:spcPts val="0"/>
        </a:spcAft>
        <a:buClrTx/>
        <a:buSzTx/>
        <a:buFontTx/>
        <a:buNone/>
        <a:tabLst/>
        <a:defRPr sz="700" b="1" i="0" u="none" strike="noStrike" cap="none" spc="0" baseline="0">
          <a:ln>
            <a:noFill/>
          </a:ln>
          <a:solidFill>
            <a:schemeClr val="tx1"/>
          </a:solidFill>
          <a:uFillTx/>
          <a:latin typeface="+mn-lt"/>
          <a:ea typeface="+mn-ea"/>
          <a:cs typeface="+mn-cs"/>
          <a:sym typeface="Verdana"/>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2375634928"/>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 id="2147483850" r:id="rId30"/>
    <p:sldLayoutId id="2147483851" r:id="rId3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79612961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793822150"/>
      </p:ext>
    </p:extLst>
  </p:cSld>
  <p:clrMap bg1="dk1" tx1="lt1" bg2="dk2"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 id="2147483917" r:id="rId31"/>
    <p:sldLayoutId id="2147483918" r:id="rId32"/>
    <p:sldLayoutId id="2147483919" r:id="rId33"/>
    <p:sldLayoutId id="2147483920" r:id="rId3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776067945"/>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388591118"/>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2" r:id="rId3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17258962"/>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2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27435031"/>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Lst>
  <p:transition>
    <p:fade/>
  </p:transition>
  <p:hf sldNum="0" hdr="0" ftr="0" dt="0"/>
  <p:txStyles>
    <p:titleStyle>
      <a:lvl1pPr algn="l" defTabSz="699422"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17" marR="0" indent="-171417"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834" marR="0" indent="-171417"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824" marR="0" indent="-149990"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101" marR="0" indent="-135705"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806" marR="0" indent="-126182" algn="l" defTabSz="69942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410" indent="-174856" algn="l" defTabSz="6994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123" indent="-174856" algn="l" defTabSz="6994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833" indent="-174856" algn="l" defTabSz="6994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546" indent="-174856" algn="l" defTabSz="6994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22" rtl="0" eaLnBrk="1" latinLnBrk="0" hangingPunct="1">
        <a:defRPr sz="1350" kern="1200">
          <a:solidFill>
            <a:schemeClr val="tx1"/>
          </a:solidFill>
          <a:latin typeface="+mn-lt"/>
          <a:ea typeface="+mn-ea"/>
          <a:cs typeface="+mn-cs"/>
        </a:defRPr>
      </a:lvl1pPr>
      <a:lvl2pPr marL="349712" algn="l" defTabSz="699422" rtl="0" eaLnBrk="1" latinLnBrk="0" hangingPunct="1">
        <a:defRPr sz="1350" kern="1200">
          <a:solidFill>
            <a:schemeClr val="tx1"/>
          </a:solidFill>
          <a:latin typeface="+mn-lt"/>
          <a:ea typeface="+mn-ea"/>
          <a:cs typeface="+mn-cs"/>
        </a:defRPr>
      </a:lvl2pPr>
      <a:lvl3pPr marL="699422" algn="l" defTabSz="699422" rtl="0" eaLnBrk="1" latinLnBrk="0" hangingPunct="1">
        <a:defRPr sz="1350" kern="1200">
          <a:solidFill>
            <a:schemeClr val="tx1"/>
          </a:solidFill>
          <a:latin typeface="+mn-lt"/>
          <a:ea typeface="+mn-ea"/>
          <a:cs typeface="+mn-cs"/>
        </a:defRPr>
      </a:lvl3pPr>
      <a:lvl4pPr marL="1049133" algn="l" defTabSz="699422" rtl="0" eaLnBrk="1" latinLnBrk="0" hangingPunct="1">
        <a:defRPr sz="1350" kern="1200">
          <a:solidFill>
            <a:schemeClr val="tx1"/>
          </a:solidFill>
          <a:latin typeface="+mn-lt"/>
          <a:ea typeface="+mn-ea"/>
          <a:cs typeface="+mn-cs"/>
        </a:defRPr>
      </a:lvl4pPr>
      <a:lvl5pPr marL="1398845" algn="l" defTabSz="699422" rtl="0" eaLnBrk="1" latinLnBrk="0" hangingPunct="1">
        <a:defRPr sz="1350" kern="1200">
          <a:solidFill>
            <a:schemeClr val="tx1"/>
          </a:solidFill>
          <a:latin typeface="+mn-lt"/>
          <a:ea typeface="+mn-ea"/>
          <a:cs typeface="+mn-cs"/>
        </a:defRPr>
      </a:lvl5pPr>
      <a:lvl6pPr marL="1748556" algn="l" defTabSz="699422" rtl="0" eaLnBrk="1" latinLnBrk="0" hangingPunct="1">
        <a:defRPr sz="1350" kern="1200">
          <a:solidFill>
            <a:schemeClr val="tx1"/>
          </a:solidFill>
          <a:latin typeface="+mn-lt"/>
          <a:ea typeface="+mn-ea"/>
          <a:cs typeface="+mn-cs"/>
        </a:defRPr>
      </a:lvl6pPr>
      <a:lvl7pPr marL="2098267" algn="l" defTabSz="699422" rtl="0" eaLnBrk="1" latinLnBrk="0" hangingPunct="1">
        <a:defRPr sz="1350" kern="1200">
          <a:solidFill>
            <a:schemeClr val="tx1"/>
          </a:solidFill>
          <a:latin typeface="+mn-lt"/>
          <a:ea typeface="+mn-ea"/>
          <a:cs typeface="+mn-cs"/>
        </a:defRPr>
      </a:lvl7pPr>
      <a:lvl8pPr marL="2447978" algn="l" defTabSz="699422" rtl="0" eaLnBrk="1" latinLnBrk="0" hangingPunct="1">
        <a:defRPr sz="1350" kern="1200">
          <a:solidFill>
            <a:schemeClr val="tx1"/>
          </a:solidFill>
          <a:latin typeface="+mn-lt"/>
          <a:ea typeface="+mn-ea"/>
          <a:cs typeface="+mn-cs"/>
        </a:defRPr>
      </a:lvl8pPr>
      <a:lvl9pPr marL="2797689" algn="l" defTabSz="69942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4050" y="104775"/>
            <a:ext cx="8032750" cy="80606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54050" y="945357"/>
            <a:ext cx="8032750" cy="3649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808244" y="4856219"/>
            <a:ext cx="335756" cy="273844"/>
          </a:xfrm>
          <a:prstGeom prst="rect">
            <a:avLst/>
          </a:prstGeom>
        </p:spPr>
        <p:txBody>
          <a:bodyPr vert="horz" lIns="91440" tIns="45720" rIns="91440" bIns="45720" rtlCol="0" anchor="ctr"/>
          <a:lstStyle>
            <a:lvl1pPr algn="l">
              <a:defRPr sz="700">
                <a:solidFill>
                  <a:schemeClr val="bg1">
                    <a:lumMod val="65000"/>
                  </a:schemeClr>
                </a:solidFill>
                <a:latin typeface="+mn-lt"/>
                <a:cs typeface="Verdana"/>
              </a:defRPr>
            </a:lvl1pPr>
          </a:lstStyle>
          <a:p>
            <a:pPr defTabSz="457200" hangingPunct="1"/>
            <a:fld id="{5CF913C8-17C4-FB4D-9EC3-D615C3C027F0}" type="slidenum">
              <a:rPr lang="en-US" kern="1200" smtClean="0">
                <a:solidFill>
                  <a:prstClr val="white">
                    <a:lumMod val="65000"/>
                  </a:prstClr>
                </a:solidFill>
                <a:ea typeface="+mn-ea"/>
              </a:rPr>
              <a:pPr defTabSz="457200" hangingPunct="1"/>
              <a:t>‹#›</a:t>
            </a:fld>
            <a:endParaRPr lang="en-US" kern="1200">
              <a:solidFill>
                <a:prstClr val="white">
                  <a:lumMod val="65000"/>
                </a:prstClr>
              </a:solidFill>
              <a:ea typeface="+mn-ea"/>
            </a:endParaRPr>
          </a:p>
        </p:txBody>
      </p:sp>
      <p:sp>
        <p:nvSpPr>
          <p:cNvPr id="34" name="Rectangle 33"/>
          <p:cNvSpPr/>
          <p:nvPr userDrawn="1"/>
        </p:nvSpPr>
        <p:spPr>
          <a:xfrm>
            <a:off x="7967607" y="4893113"/>
            <a:ext cx="978153" cy="200055"/>
          </a:xfrm>
          <a:prstGeom prst="rect">
            <a:avLst/>
          </a:prstGeom>
        </p:spPr>
        <p:txBody>
          <a:bodyPr wrap="none">
            <a:spAutoFit/>
          </a:bodyPr>
          <a:lstStyle/>
          <a:p>
            <a:pPr defTabSz="457200" hangingPunct="1"/>
            <a:r>
              <a:rPr lang="pl-PL" sz="700" kern="1200">
                <a:solidFill>
                  <a:prstClr val="white">
                    <a:lumMod val="65000"/>
                  </a:prstClr>
                </a:solidFill>
                <a:ea typeface="+mn-ea"/>
                <a:cs typeface="Verdana"/>
              </a:rPr>
              <a:t>© CDW LLC 201</a:t>
            </a:r>
            <a:r>
              <a:rPr lang="en-US" sz="700" kern="1200">
                <a:solidFill>
                  <a:prstClr val="white">
                    <a:lumMod val="65000"/>
                  </a:prstClr>
                </a:solidFill>
                <a:ea typeface="+mn-ea"/>
                <a:cs typeface="Verdana"/>
              </a:rPr>
              <a:t>6 | </a:t>
            </a:r>
            <a:endParaRPr lang="en-US" sz="1800" kern="1200">
              <a:solidFill>
                <a:srgbClr val="4D4D4F"/>
              </a:solidFill>
              <a:ea typeface="+mn-ea"/>
              <a:cs typeface="+mn-cs"/>
            </a:endParaRPr>
          </a:p>
        </p:txBody>
      </p:sp>
      <p:pic>
        <p:nvPicPr>
          <p:cNvPr id="14" name="Picture 13"/>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4334" y="4696064"/>
            <a:ext cx="720865" cy="331762"/>
          </a:xfrm>
          <a:prstGeom prst="rect">
            <a:avLst/>
          </a:prstGeom>
        </p:spPr>
      </p:pic>
      <p:cxnSp>
        <p:nvCxnSpPr>
          <p:cNvPr id="11" name="Straight Connector 10"/>
          <p:cNvCxnSpPr/>
          <p:nvPr userDrawn="1"/>
        </p:nvCxnSpPr>
        <p:spPr>
          <a:xfrm flipH="1">
            <a:off x="853049" y="5002666"/>
            <a:ext cx="7066933"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31806"/>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Lst>
  <p:hf hdr="0" ftr="0" dt="0"/>
  <p:txStyles>
    <p:titleStyle>
      <a:lvl1pPr algn="l" defTabSz="457200" rtl="0" eaLnBrk="1" latinLnBrk="0" hangingPunct="1">
        <a:lnSpc>
          <a:spcPct val="90000"/>
        </a:lnSpc>
        <a:spcBef>
          <a:spcPct val="0"/>
        </a:spcBef>
        <a:buNone/>
        <a:defRPr sz="2400" b="1" i="0" kern="1200">
          <a:solidFill>
            <a:schemeClr val="accent1"/>
          </a:solidFill>
          <a:latin typeface="+mj-lt"/>
          <a:ea typeface="+mj-ea"/>
          <a:cs typeface="Verdana"/>
        </a:defRPr>
      </a:lvl1pPr>
    </p:titleStyle>
    <p:bodyStyle>
      <a:lvl1pPr marL="171450" indent="-171450" algn="l" defTabSz="457200" rtl="0" eaLnBrk="1" latinLnBrk="0" hangingPunct="1">
        <a:spcBef>
          <a:spcPts val="1200"/>
        </a:spcBef>
        <a:buClr>
          <a:schemeClr val="tx2"/>
        </a:buClr>
        <a:buFont typeface="Wingdings" charset="2"/>
        <a:buChar char="§"/>
        <a:defRPr sz="1600" kern="1200">
          <a:solidFill>
            <a:srgbClr val="484E53"/>
          </a:solidFill>
          <a:latin typeface="+mn-lt"/>
          <a:ea typeface="+mn-ea"/>
          <a:cs typeface="Verdana"/>
        </a:defRPr>
      </a:lvl1pPr>
      <a:lvl2pPr marL="401638" indent="-204788" algn="l" defTabSz="457200" rtl="0" eaLnBrk="1" latinLnBrk="0" hangingPunct="1">
        <a:spcBef>
          <a:spcPts val="600"/>
        </a:spcBef>
        <a:buClr>
          <a:schemeClr val="tx2"/>
        </a:buClr>
        <a:buFont typeface="Arial"/>
        <a:buChar char="–"/>
        <a:defRPr sz="1400" kern="1200">
          <a:solidFill>
            <a:srgbClr val="484E53"/>
          </a:solidFill>
          <a:latin typeface="+mn-lt"/>
          <a:ea typeface="+mn-ea"/>
          <a:cs typeface="Verdana"/>
        </a:defRPr>
      </a:lvl2pPr>
      <a:lvl3pPr marL="573088" indent="-146050"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3pPr>
      <a:lvl4pPr marL="782638" indent="-196850"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4pPr>
      <a:lvl5pPr marL="954088" indent="-150813"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4050" y="104775"/>
            <a:ext cx="8032750" cy="80606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54050" y="945357"/>
            <a:ext cx="8032750" cy="3649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808244" y="4856219"/>
            <a:ext cx="335756" cy="273844"/>
          </a:xfrm>
          <a:prstGeom prst="rect">
            <a:avLst/>
          </a:prstGeom>
        </p:spPr>
        <p:txBody>
          <a:bodyPr vert="horz" lIns="91440" tIns="45720" rIns="91440" bIns="45720" rtlCol="0" anchor="ctr"/>
          <a:lstStyle>
            <a:lvl1pPr algn="l">
              <a:defRPr sz="700">
                <a:solidFill>
                  <a:schemeClr val="bg1">
                    <a:lumMod val="65000"/>
                  </a:schemeClr>
                </a:solidFill>
                <a:latin typeface="+mn-lt"/>
                <a:cs typeface="Verdana"/>
              </a:defRPr>
            </a:lvl1pPr>
          </a:lstStyle>
          <a:p>
            <a:pPr defTabSz="457200" hangingPunct="1"/>
            <a:fld id="{5CF913C8-17C4-FB4D-9EC3-D615C3C027F0}" type="slidenum">
              <a:rPr lang="en-US" kern="1200" smtClean="0">
                <a:solidFill>
                  <a:prstClr val="white">
                    <a:lumMod val="65000"/>
                  </a:prstClr>
                </a:solidFill>
                <a:ea typeface="+mn-ea"/>
              </a:rPr>
              <a:pPr defTabSz="457200" hangingPunct="1"/>
              <a:t>‹#›</a:t>
            </a:fld>
            <a:endParaRPr lang="en-US" kern="1200">
              <a:solidFill>
                <a:prstClr val="white">
                  <a:lumMod val="65000"/>
                </a:prstClr>
              </a:solidFill>
              <a:ea typeface="+mn-ea"/>
            </a:endParaRPr>
          </a:p>
        </p:txBody>
      </p:sp>
      <p:sp>
        <p:nvSpPr>
          <p:cNvPr id="34" name="Rectangle 33"/>
          <p:cNvSpPr/>
          <p:nvPr userDrawn="1"/>
        </p:nvSpPr>
        <p:spPr>
          <a:xfrm>
            <a:off x="7967607" y="4893113"/>
            <a:ext cx="978153" cy="200055"/>
          </a:xfrm>
          <a:prstGeom prst="rect">
            <a:avLst/>
          </a:prstGeom>
        </p:spPr>
        <p:txBody>
          <a:bodyPr wrap="none">
            <a:spAutoFit/>
          </a:bodyPr>
          <a:lstStyle/>
          <a:p>
            <a:pPr defTabSz="457200" hangingPunct="1"/>
            <a:r>
              <a:rPr lang="pl-PL" sz="700" kern="1200">
                <a:solidFill>
                  <a:prstClr val="white">
                    <a:lumMod val="65000"/>
                  </a:prstClr>
                </a:solidFill>
                <a:ea typeface="+mn-ea"/>
                <a:cs typeface="Verdana"/>
              </a:rPr>
              <a:t>© CDW LLC 201</a:t>
            </a:r>
            <a:r>
              <a:rPr lang="en-US" sz="700" kern="1200">
                <a:solidFill>
                  <a:prstClr val="white">
                    <a:lumMod val="65000"/>
                  </a:prstClr>
                </a:solidFill>
                <a:ea typeface="+mn-ea"/>
                <a:cs typeface="Verdana"/>
              </a:rPr>
              <a:t>6 | </a:t>
            </a:r>
            <a:endParaRPr lang="en-US" sz="1800" kern="1200">
              <a:solidFill>
                <a:srgbClr val="4D4D4F"/>
              </a:solidFill>
              <a:ea typeface="+mn-ea"/>
              <a:cs typeface="+mn-cs"/>
            </a:endParaRPr>
          </a:p>
        </p:txBody>
      </p:sp>
      <p:pic>
        <p:nvPicPr>
          <p:cNvPr id="14" name="Picture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4334" y="4696064"/>
            <a:ext cx="720865" cy="331762"/>
          </a:xfrm>
          <a:prstGeom prst="rect">
            <a:avLst/>
          </a:prstGeom>
        </p:spPr>
      </p:pic>
      <p:cxnSp>
        <p:nvCxnSpPr>
          <p:cNvPr id="11" name="Straight Connector 10"/>
          <p:cNvCxnSpPr/>
          <p:nvPr userDrawn="1"/>
        </p:nvCxnSpPr>
        <p:spPr>
          <a:xfrm flipH="1">
            <a:off x="853049" y="5002666"/>
            <a:ext cx="7066933" cy="0"/>
          </a:xfrm>
          <a:prstGeom prst="line">
            <a:avLst/>
          </a:prstGeom>
          <a:ln cap="rnd">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97637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8" r:id="rId4"/>
  </p:sldLayoutIdLst>
  <p:hf hdr="0" ftr="0" dt="0"/>
  <p:txStyles>
    <p:titleStyle>
      <a:lvl1pPr algn="l" defTabSz="457200" rtl="0" eaLnBrk="1" latinLnBrk="0" hangingPunct="1">
        <a:lnSpc>
          <a:spcPct val="90000"/>
        </a:lnSpc>
        <a:spcBef>
          <a:spcPct val="0"/>
        </a:spcBef>
        <a:buNone/>
        <a:defRPr sz="2400" b="1" i="0" kern="1200">
          <a:solidFill>
            <a:schemeClr val="accent1"/>
          </a:solidFill>
          <a:latin typeface="+mj-lt"/>
          <a:ea typeface="+mj-ea"/>
          <a:cs typeface="Verdana"/>
        </a:defRPr>
      </a:lvl1pPr>
    </p:titleStyle>
    <p:bodyStyle>
      <a:lvl1pPr marL="171450" indent="-171450" algn="l" defTabSz="457200" rtl="0" eaLnBrk="1" latinLnBrk="0" hangingPunct="1">
        <a:spcBef>
          <a:spcPts val="1200"/>
        </a:spcBef>
        <a:buClr>
          <a:schemeClr val="tx2"/>
        </a:buClr>
        <a:buFont typeface="Wingdings" charset="2"/>
        <a:buChar char="§"/>
        <a:defRPr sz="1600" kern="1200">
          <a:solidFill>
            <a:srgbClr val="484E53"/>
          </a:solidFill>
          <a:latin typeface="+mn-lt"/>
          <a:ea typeface="+mn-ea"/>
          <a:cs typeface="Verdana"/>
        </a:defRPr>
      </a:lvl1pPr>
      <a:lvl2pPr marL="401638" indent="-204788" algn="l" defTabSz="457200" rtl="0" eaLnBrk="1" latinLnBrk="0" hangingPunct="1">
        <a:spcBef>
          <a:spcPts val="600"/>
        </a:spcBef>
        <a:buClr>
          <a:schemeClr val="tx2"/>
        </a:buClr>
        <a:buFont typeface="Arial"/>
        <a:buChar char="–"/>
        <a:defRPr sz="1400" kern="1200">
          <a:solidFill>
            <a:srgbClr val="484E53"/>
          </a:solidFill>
          <a:latin typeface="+mn-lt"/>
          <a:ea typeface="+mn-ea"/>
          <a:cs typeface="Verdana"/>
        </a:defRPr>
      </a:lvl2pPr>
      <a:lvl3pPr marL="573088" indent="-146050"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3pPr>
      <a:lvl4pPr marL="782638" indent="-196850"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4pPr>
      <a:lvl5pPr marL="954088" indent="-150813" algn="l" defTabSz="457200" rtl="0" eaLnBrk="1" latinLnBrk="0" hangingPunct="1">
        <a:spcBef>
          <a:spcPts val="300"/>
        </a:spcBef>
        <a:buClr>
          <a:schemeClr val="tx2"/>
        </a:buClr>
        <a:buFont typeface="Arial"/>
        <a:buChar char="»"/>
        <a:defRPr sz="1400" kern="1200">
          <a:solidFill>
            <a:srgbClr val="484E53"/>
          </a:solidFill>
          <a:latin typeface="+mn-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0BA60-8151-40B9-9524-39647AE6F53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4411D-2207-403C-A6B4-5A2B64D4201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A626D-AF61-485F-8455-58AF400F677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8D634FB-A2F3-44A4-9FB8-318653AB6758}" type="datetimeFigureOut">
              <a:rPr lang="en-US" smtClean="0"/>
              <a:t>11/28/2019</a:t>
            </a:fld>
            <a:endParaRPr lang="en-US"/>
          </a:p>
        </p:txBody>
      </p:sp>
      <p:sp>
        <p:nvSpPr>
          <p:cNvPr id="5" name="Footer Placeholder 4">
            <a:extLst>
              <a:ext uri="{FF2B5EF4-FFF2-40B4-BE49-F238E27FC236}">
                <a16:creationId xmlns:a16="http://schemas.microsoft.com/office/drawing/2014/main" id="{DAD8791A-C1E7-4EE4-936B-D91F4679C46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2E42DA-F6BF-4793-940B-F8010C1EA93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080FF2-1E3B-4EFC-A4B2-B973B6BE2DD6}" type="slidenum">
              <a:rPr lang="en-US" smtClean="0"/>
              <a:t>‹#›</a:t>
            </a:fld>
            <a:endParaRPr lang="en-US"/>
          </a:p>
        </p:txBody>
      </p:sp>
    </p:spTree>
    <p:extLst>
      <p:ext uri="{BB962C8B-B14F-4D97-AF65-F5344CB8AC3E}">
        <p14:creationId xmlns:p14="http://schemas.microsoft.com/office/powerpoint/2010/main" val="180148029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289803244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17339924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57957"/>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932707"/>
            <a:ext cx="8740141" cy="10410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6906562" y="2243276"/>
            <a:ext cx="5143967" cy="657418"/>
          </a:xfrm>
          <a:prstGeom prst="rect">
            <a:avLst/>
          </a:prstGeom>
        </p:spPr>
      </p:pic>
    </p:spTree>
    <p:extLst>
      <p:ext uri="{BB962C8B-B14F-4D97-AF65-F5344CB8AC3E}">
        <p14:creationId xmlns:p14="http://schemas.microsoft.com/office/powerpoint/2010/main" val="1081662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p:transition>
    <p:fade/>
  </p:transition>
  <p:txStyles>
    <p:titleStyle>
      <a:lvl1pPr algn="l" defTabSz="685644" rtl="0" eaLnBrk="1" latinLnBrk="0" hangingPunct="1">
        <a:lnSpc>
          <a:spcPct val="90000"/>
        </a:lnSpc>
        <a:spcBef>
          <a:spcPct val="0"/>
        </a:spcBef>
        <a:buNone/>
        <a:defRPr lang="en-US" sz="27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1pPr>
      <a:lvl2pPr marL="252060"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2pPr>
      <a:lvl3pPr marL="420101"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3pPr>
      <a:lvl4pPr marL="588140"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4pPr>
      <a:lvl5pPr marL="756181" marR="0" indent="0" algn="l" defTabSz="685644" rtl="0" eaLnBrk="1" fontAlgn="auto" latinLnBrk="0" hangingPunct="1">
        <a:lnSpc>
          <a:spcPct val="90000"/>
        </a:lnSpc>
        <a:spcBef>
          <a:spcPct val="20000"/>
        </a:spcBef>
        <a:spcAft>
          <a:spcPts val="0"/>
        </a:spcAft>
        <a:buClrTx/>
        <a:buSzPct val="90000"/>
        <a:buFont typeface="Arial" pitchFamily="34" charset="0"/>
        <a:buNone/>
        <a:tabLst/>
        <a:defRPr sz="1050" b="0" i="0" kern="1200" spc="0" baseline="0">
          <a:solidFill>
            <a:srgbClr val="000000"/>
          </a:solidFill>
          <a:latin typeface="Segoe UI" panose="020B0502040204020203" pitchFamily="34" charset="0"/>
          <a:ea typeface="+mn-ea"/>
          <a:cs typeface="Segoe UI" panose="020B0502040204020203" pitchFamily="34" charset="0"/>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11/28/2019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50619855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Segoe UI" panose="020B0502040204020203" pitchFamily="34" charset="0"/>
          <a:ea typeface="+mj-ea"/>
          <a:cs typeface="Segoe UI" panose="020B0502040204020203"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Segoe UI" panose="020B0502040204020203" pitchFamily="34" charset="0"/>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392">
          <p15:clr>
            <a:srgbClr val="F26B43"/>
          </p15:clr>
        </p15:guide>
        <p15:guide id="3" orient="horz" pos="768">
          <p15:clr>
            <a:srgbClr val="F26B43"/>
          </p15:clr>
        </p15:guide>
        <p15:guide id="5"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98813428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12.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51.png"/><Relationship Id="rId7"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0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43.xml"/><Relationship Id="rId6" Type="http://schemas.openxmlformats.org/officeDocument/2006/relationships/image" Target="../media/image51.png"/><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3.xml"/><Relationship Id="rId1" Type="http://schemas.openxmlformats.org/officeDocument/2006/relationships/video" Target="https://www.youtube.com/embed/2K-DOWjV_vU?feature=oembed" TargetMode="External"/><Relationship Id="rId5" Type="http://schemas.openxmlformats.org/officeDocument/2006/relationships/image" Target="../media/image84.jpe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57.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57.xml"/><Relationship Id="rId5" Type="http://schemas.openxmlformats.org/officeDocument/2006/relationships/image" Target="../media/image51.png"/><Relationship Id="rId4" Type="http://schemas.openxmlformats.org/officeDocument/2006/relationships/image" Target="../media/image86.sv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51.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jpeg"/><Relationship Id="rId2" Type="http://schemas.openxmlformats.org/officeDocument/2006/relationships/notesSlide" Target="../notesSlides/notesSlide26.xml"/><Relationship Id="rId1" Type="http://schemas.openxmlformats.org/officeDocument/2006/relationships/slideLayout" Target="../slideLayouts/slideLayout32.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s>
</file>

<file path=ppt/slides/_rels/slide28.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notesSlide" Target="../notesSlides/notesSlide27.xml"/><Relationship Id="rId1" Type="http://schemas.openxmlformats.org/officeDocument/2006/relationships/slideLayout" Target="../slideLayouts/slideLayout125.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sv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36.xml"/><Relationship Id="rId5" Type="http://schemas.openxmlformats.org/officeDocument/2006/relationships/image" Target="../media/image51.png"/><Relationship Id="rId4" Type="http://schemas.openxmlformats.org/officeDocument/2006/relationships/image" Target="../media/image111.svg"/></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png"/><Relationship Id="rId5" Type="http://schemas.openxmlformats.org/officeDocument/2006/relationships/image" Target="../media/image112.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142.xml"/><Relationship Id="rId6" Type="http://schemas.openxmlformats.org/officeDocument/2006/relationships/image" Target="../media/image100.svg"/><Relationship Id="rId5" Type="http://schemas.openxmlformats.org/officeDocument/2006/relationships/image" Target="../media/image99.png"/><Relationship Id="rId4" Type="http://schemas.microsoft.com/office/2007/relationships/hdphoto" Target="../media/hdphoto1.wdp"/><Relationship Id="rId9" Type="http://schemas.openxmlformats.org/officeDocument/2006/relationships/image" Target="../media/image116.sv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svg"/><Relationship Id="rId2" Type="http://schemas.openxmlformats.org/officeDocument/2006/relationships/notesSlide" Target="../notesSlides/notesSlide31.xml"/><Relationship Id="rId1" Type="http://schemas.openxmlformats.org/officeDocument/2006/relationships/slideLayout" Target="../slideLayouts/slideLayout14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svg"/><Relationship Id="rId3" Type="http://schemas.openxmlformats.org/officeDocument/2006/relationships/image" Target="../media/image122.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09.svg"/><Relationship Id="rId2" Type="http://schemas.openxmlformats.org/officeDocument/2006/relationships/notesSlide" Target="../notesSlides/notesSlide32.xml"/><Relationship Id="rId16" Type="http://schemas.openxmlformats.org/officeDocument/2006/relationships/image" Target="../media/image108.png"/><Relationship Id="rId1" Type="http://schemas.openxmlformats.org/officeDocument/2006/relationships/slideLayout" Target="../slideLayouts/slideLayout125.xml"/><Relationship Id="rId6" Type="http://schemas.openxmlformats.org/officeDocument/2006/relationships/image" Target="../media/image100.svg"/><Relationship Id="rId11" Type="http://schemas.openxmlformats.org/officeDocument/2006/relationships/image" Target="../media/image128.svg"/><Relationship Id="rId5" Type="http://schemas.openxmlformats.org/officeDocument/2006/relationships/image" Target="../media/image99.png"/><Relationship Id="rId15" Type="http://schemas.openxmlformats.org/officeDocument/2006/relationships/image" Target="../media/image132.svg"/><Relationship Id="rId10" Type="http://schemas.openxmlformats.org/officeDocument/2006/relationships/image" Target="../media/image127.png"/><Relationship Id="rId4" Type="http://schemas.openxmlformats.org/officeDocument/2006/relationships/image" Target="../media/image123.svg"/><Relationship Id="rId9" Type="http://schemas.openxmlformats.org/officeDocument/2006/relationships/image" Target="../media/image126.png"/><Relationship Id="rId14"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33.png"/><Relationship Id="rId7" Type="http://schemas.openxmlformats.org/officeDocument/2006/relationships/image" Target="../media/image137.emf"/><Relationship Id="rId2" Type="http://schemas.openxmlformats.org/officeDocument/2006/relationships/notesSlide" Target="../notesSlides/notesSlide33.xml"/><Relationship Id="rId1" Type="http://schemas.openxmlformats.org/officeDocument/2006/relationships/slideLayout" Target="../slideLayouts/slideLayout36.xml"/><Relationship Id="rId6" Type="http://schemas.openxmlformats.org/officeDocument/2006/relationships/image" Target="../media/image136.jpeg"/><Relationship Id="rId5" Type="http://schemas.openxmlformats.org/officeDocument/2006/relationships/image" Target="../media/image135.png"/><Relationship Id="rId10" Type="http://schemas.openxmlformats.org/officeDocument/2006/relationships/image" Target="../media/image51.png"/><Relationship Id="rId4" Type="http://schemas.openxmlformats.org/officeDocument/2006/relationships/image" Target="../media/image134.png"/><Relationship Id="rId9" Type="http://schemas.openxmlformats.org/officeDocument/2006/relationships/image" Target="../media/image139.emf"/></Relationships>
</file>

<file path=ppt/slides/_rels/slide35.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49.png"/><Relationship Id="rId18" Type="http://schemas.openxmlformats.org/officeDocument/2006/relationships/image" Target="../media/image154.svg"/><Relationship Id="rId26" Type="http://schemas.openxmlformats.org/officeDocument/2006/relationships/image" Target="../media/image162.svg"/><Relationship Id="rId3" Type="http://schemas.openxmlformats.org/officeDocument/2006/relationships/image" Target="../media/image109.svg"/><Relationship Id="rId21" Type="http://schemas.openxmlformats.org/officeDocument/2006/relationships/image" Target="../media/image157.png"/><Relationship Id="rId7" Type="http://schemas.openxmlformats.org/officeDocument/2006/relationships/image" Target="../media/image144.png"/><Relationship Id="rId12" Type="http://schemas.openxmlformats.org/officeDocument/2006/relationships/image" Target="../media/image148.svg"/><Relationship Id="rId17" Type="http://schemas.openxmlformats.org/officeDocument/2006/relationships/image" Target="../media/image153.png"/><Relationship Id="rId25" Type="http://schemas.openxmlformats.org/officeDocument/2006/relationships/image" Target="../media/image161.png"/><Relationship Id="rId2" Type="http://schemas.openxmlformats.org/officeDocument/2006/relationships/image" Target="../media/image140.png"/><Relationship Id="rId16" Type="http://schemas.openxmlformats.org/officeDocument/2006/relationships/image" Target="../media/image152.svg"/><Relationship Id="rId20" Type="http://schemas.openxmlformats.org/officeDocument/2006/relationships/image" Target="../media/image156.png"/><Relationship Id="rId1" Type="http://schemas.openxmlformats.org/officeDocument/2006/relationships/slideLayout" Target="../slideLayouts/slideLayout222.xml"/><Relationship Id="rId6" Type="http://schemas.openxmlformats.org/officeDocument/2006/relationships/image" Target="../media/image143.png"/><Relationship Id="rId11" Type="http://schemas.openxmlformats.org/officeDocument/2006/relationships/image" Target="../media/image147.png"/><Relationship Id="rId24" Type="http://schemas.openxmlformats.org/officeDocument/2006/relationships/image" Target="../media/image160.svg"/><Relationship Id="rId5" Type="http://schemas.openxmlformats.org/officeDocument/2006/relationships/image" Target="../media/image142.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25.svg"/><Relationship Id="rId10" Type="http://schemas.openxmlformats.org/officeDocument/2006/relationships/image" Target="../media/image146.svg"/><Relationship Id="rId19" Type="http://schemas.openxmlformats.org/officeDocument/2006/relationships/image" Target="../media/image155.png"/><Relationship Id="rId4" Type="http://schemas.openxmlformats.org/officeDocument/2006/relationships/image" Target="../media/image141.png"/><Relationship Id="rId9" Type="http://schemas.openxmlformats.org/officeDocument/2006/relationships/image" Target="../media/image145.png"/><Relationship Id="rId14" Type="http://schemas.openxmlformats.org/officeDocument/2006/relationships/image" Target="../media/image150.svg"/><Relationship Id="rId22" Type="http://schemas.openxmlformats.org/officeDocument/2006/relationships/image" Target="../media/image158.svg"/><Relationship Id="rId27" Type="http://schemas.openxmlformats.org/officeDocument/2006/relationships/image" Target="../media/image163.png"/></Relationships>
</file>

<file path=ppt/slides/_rels/slide3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1.svg"/><Relationship Id="rId3" Type="http://schemas.openxmlformats.org/officeDocument/2006/relationships/image" Target="../media/image165.svg"/><Relationship Id="rId7" Type="http://schemas.openxmlformats.org/officeDocument/2006/relationships/image" Target="../media/image169.svg"/><Relationship Id="rId12" Type="http://schemas.openxmlformats.org/officeDocument/2006/relationships/image" Target="../media/image161.png"/><Relationship Id="rId2" Type="http://schemas.openxmlformats.org/officeDocument/2006/relationships/image" Target="../media/image164.png"/><Relationship Id="rId1" Type="http://schemas.openxmlformats.org/officeDocument/2006/relationships/slideLayout" Target="../slideLayouts/slideLayout222.xml"/><Relationship Id="rId6" Type="http://schemas.openxmlformats.org/officeDocument/2006/relationships/image" Target="../media/image168.png"/><Relationship Id="rId11" Type="http://schemas.openxmlformats.org/officeDocument/2006/relationships/image" Target="../media/image160.svg"/><Relationship Id="rId5" Type="http://schemas.openxmlformats.org/officeDocument/2006/relationships/image" Target="../media/image167.svg"/><Relationship Id="rId10" Type="http://schemas.openxmlformats.org/officeDocument/2006/relationships/image" Target="../media/image159.png"/><Relationship Id="rId4" Type="http://schemas.openxmlformats.org/officeDocument/2006/relationships/image" Target="../media/image166.png"/><Relationship Id="rId9" Type="http://schemas.openxmlformats.org/officeDocument/2006/relationships/image" Target="../media/image128.sv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51.png"/><Relationship Id="rId3" Type="http://schemas.openxmlformats.org/officeDocument/2006/relationships/image" Target="../media/image146.svg"/><Relationship Id="rId7" Type="http://schemas.openxmlformats.org/officeDocument/2006/relationships/image" Target="../media/image165.svg"/><Relationship Id="rId12" Type="http://schemas.openxmlformats.org/officeDocument/2006/relationships/image" Target="../media/image180.png"/><Relationship Id="rId2" Type="http://schemas.openxmlformats.org/officeDocument/2006/relationships/image" Target="../media/image172.png"/><Relationship Id="rId1" Type="http://schemas.openxmlformats.org/officeDocument/2006/relationships/slideLayout" Target="../slideLayouts/slideLayout72.xml"/><Relationship Id="rId6" Type="http://schemas.openxmlformats.org/officeDocument/2006/relationships/image" Target="../media/image175.png"/><Relationship Id="rId11" Type="http://schemas.openxmlformats.org/officeDocument/2006/relationships/image" Target="../media/image179.svg"/><Relationship Id="rId5" Type="http://schemas.openxmlformats.org/officeDocument/2006/relationships/image" Target="../media/image174.svg"/><Relationship Id="rId10" Type="http://schemas.openxmlformats.org/officeDocument/2006/relationships/image" Target="../media/image178.png"/><Relationship Id="rId4" Type="http://schemas.openxmlformats.org/officeDocument/2006/relationships/image" Target="../media/image173.png"/><Relationship Id="rId9" Type="http://schemas.openxmlformats.org/officeDocument/2006/relationships/image" Target="../media/image177.sv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81.png"/><Relationship Id="rId1" Type="http://schemas.openxmlformats.org/officeDocument/2006/relationships/slideLayout" Target="../slideLayouts/slideLayout279.xml"/></Relationships>
</file>

<file path=ppt/slides/_rels/slide41.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svg"/><Relationship Id="rId17" Type="http://schemas.openxmlformats.org/officeDocument/2006/relationships/image" Target="../media/image51.png"/><Relationship Id="rId2" Type="http://schemas.openxmlformats.org/officeDocument/2006/relationships/notesSlide" Target="../notesSlides/notesSlide35.xml"/><Relationship Id="rId16" Type="http://schemas.openxmlformats.org/officeDocument/2006/relationships/image" Target="../media/image195.svg"/><Relationship Id="rId1" Type="http://schemas.openxmlformats.org/officeDocument/2006/relationships/slideLayout" Target="../slideLayouts/slideLayout53.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svg"/><Relationship Id="rId4" Type="http://schemas.openxmlformats.org/officeDocument/2006/relationships/image" Target="../media/image183.svg"/><Relationship Id="rId9" Type="http://schemas.openxmlformats.org/officeDocument/2006/relationships/image" Target="../media/image188.png"/><Relationship Id="rId14" Type="http://schemas.openxmlformats.org/officeDocument/2006/relationships/image" Target="../media/image193.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hyperlink" Target="https://aka.ms/changehistoryapi" TargetMode="External"/><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22.xml"/></Relationships>
</file>

<file path=ppt/slides/_rels/slide48.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36.xml"/><Relationship Id="rId1" Type="http://schemas.openxmlformats.org/officeDocument/2006/relationships/slideLayout" Target="../slideLayouts/slideLayout287.xml"/><Relationship Id="rId5" Type="http://schemas.openxmlformats.org/officeDocument/2006/relationships/hyperlink" Target="http://www.magnoliaguitar.com/2012/06/09/new-beginners-group-lesson/" TargetMode="External"/><Relationship Id="rId4" Type="http://schemas.openxmlformats.org/officeDocument/2006/relationships/image" Target="../media/image198.png"/></Relationships>
</file>

<file path=ppt/slides/_rels/slide4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hyperlink" Target="http://www.magnoliaguitar.com/2012/06/09/new-beginners-group-lesson/" TargetMode="External"/><Relationship Id="rId2" Type="http://schemas.openxmlformats.org/officeDocument/2006/relationships/notesSlide" Target="../notesSlides/notesSlide37.xml"/><Relationship Id="rId1" Type="http://schemas.openxmlformats.org/officeDocument/2006/relationships/slideLayout" Target="../slideLayouts/slideLayout33.xml"/><Relationship Id="rId6" Type="http://schemas.openxmlformats.org/officeDocument/2006/relationships/image" Target="../media/image198.png"/><Relationship Id="rId5" Type="http://schemas.openxmlformats.org/officeDocument/2006/relationships/image" Target="../media/image201.png"/><Relationship Id="rId4" Type="http://schemas.openxmlformats.org/officeDocument/2006/relationships/image" Target="../media/image200.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8.xml"/><Relationship Id="rId1" Type="http://schemas.openxmlformats.org/officeDocument/2006/relationships/slideLayout" Target="../slideLayouts/slideLayout287.xml"/><Relationship Id="rId5" Type="http://schemas.openxmlformats.org/officeDocument/2006/relationships/hyperlink" Target="http://www.magnoliaguitar.com/2012/06/09/new-beginners-group-lesson/" TargetMode="External"/><Relationship Id="rId4" Type="http://schemas.openxmlformats.org/officeDocument/2006/relationships/image" Target="../media/image198.png"/></Relationships>
</file>

<file path=ppt/slides/_rels/slide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9.xml"/><Relationship Id="rId1" Type="http://schemas.openxmlformats.org/officeDocument/2006/relationships/slideLayout" Target="../slideLayouts/slideLayout287.xml"/><Relationship Id="rId6" Type="http://schemas.openxmlformats.org/officeDocument/2006/relationships/hyperlink" Target="http://www.magnoliaguitar.com/2012/06/09/new-beginners-group-lesson/" TargetMode="External"/><Relationship Id="rId5" Type="http://schemas.openxmlformats.org/officeDocument/2006/relationships/image" Target="../media/image198.png"/><Relationship Id="rId4" Type="http://schemas.openxmlformats.org/officeDocument/2006/relationships/image" Target="../media/image204.png"/></Relationships>
</file>

<file path=ppt/slides/_rels/slide52.xml.rels><?xml version="1.0" encoding="UTF-8" standalone="yes"?>
<Relationships xmlns="http://schemas.openxmlformats.org/package/2006/relationships"><Relationship Id="rId8" Type="http://schemas.openxmlformats.org/officeDocument/2006/relationships/hyperlink" Target="http://www.magnoliaguitar.com/2012/06/09/new-beginners-group-lesson/" TargetMode="External"/><Relationship Id="rId3" Type="http://schemas.openxmlformats.org/officeDocument/2006/relationships/image" Target="../media/image206.png"/><Relationship Id="rId7" Type="http://schemas.openxmlformats.org/officeDocument/2006/relationships/image" Target="../media/image198.png"/><Relationship Id="rId2" Type="http://schemas.openxmlformats.org/officeDocument/2006/relationships/image" Target="../media/image205.png"/><Relationship Id="rId1" Type="http://schemas.openxmlformats.org/officeDocument/2006/relationships/slideLayout" Target="../slideLayouts/slideLayout313.xml"/><Relationship Id="rId6" Type="http://schemas.openxmlformats.org/officeDocument/2006/relationships/image" Target="../media/image209.svg"/><Relationship Id="rId5" Type="http://schemas.openxmlformats.org/officeDocument/2006/relationships/image" Target="../media/image208.png"/><Relationship Id="rId4" Type="http://schemas.openxmlformats.org/officeDocument/2006/relationships/image" Target="../media/image207.svg"/></Relationships>
</file>

<file path=ppt/slides/_rels/slide53.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12" Type="http://schemas.openxmlformats.org/officeDocument/2006/relationships/hyperlink" Target="http://www.magnoliaguitar.com/2012/06/09/new-beginners-group-lesson/" TargetMode="External"/><Relationship Id="rId2" Type="http://schemas.openxmlformats.org/officeDocument/2006/relationships/notesSlide" Target="../notesSlides/notesSlide40.xml"/><Relationship Id="rId1" Type="http://schemas.openxmlformats.org/officeDocument/2006/relationships/slideLayout" Target="../slideLayouts/slideLayout291.xml"/><Relationship Id="rId6" Type="http://schemas.openxmlformats.org/officeDocument/2006/relationships/image" Target="../media/image213.png"/><Relationship Id="rId11" Type="http://schemas.openxmlformats.org/officeDocument/2006/relationships/image" Target="../media/image198.png"/><Relationship Id="rId5" Type="http://schemas.openxmlformats.org/officeDocument/2006/relationships/image" Target="../media/image212.png"/><Relationship Id="rId10" Type="http://schemas.openxmlformats.org/officeDocument/2006/relationships/image" Target="../media/image217.emf"/><Relationship Id="rId4" Type="http://schemas.openxmlformats.org/officeDocument/2006/relationships/image" Target="../media/image211.png"/><Relationship Id="rId9" Type="http://schemas.openxmlformats.org/officeDocument/2006/relationships/image" Target="../media/image216.svg"/></Relationships>
</file>

<file path=ppt/slides/_rels/slide5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1.xml"/><Relationship Id="rId1" Type="http://schemas.openxmlformats.org/officeDocument/2006/relationships/slideLayout" Target="../slideLayouts/slideLayout288.xml"/><Relationship Id="rId6" Type="http://schemas.openxmlformats.org/officeDocument/2006/relationships/hyperlink" Target="http://www.magnoliaguitar.com/2012/06/09/new-beginners-group-lesson/" TargetMode="External"/><Relationship Id="rId5" Type="http://schemas.openxmlformats.org/officeDocument/2006/relationships/image" Target="../media/image198.png"/><Relationship Id="rId4" Type="http://schemas.openxmlformats.org/officeDocument/2006/relationships/image" Target="../media/image219.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ka.ms/armtemplatesnippets"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222.png"/><Relationship Id="rId4" Type="http://schemas.openxmlformats.org/officeDocument/2006/relationships/image" Target="../media/image22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5.xml"/><Relationship Id="rId1" Type="http://schemas.openxmlformats.org/officeDocument/2006/relationships/video" Target="https://www.youtube.com/embed/3D-JIKShrws?start=990&amp;feature=oembed" TargetMode="External"/><Relationship Id="rId6" Type="http://schemas.openxmlformats.org/officeDocument/2006/relationships/image" Target="../media/image51.png"/><Relationship Id="rId5" Type="http://schemas.openxmlformats.org/officeDocument/2006/relationships/image" Target="../media/image223.jpeg"/><Relationship Id="rId4" Type="http://schemas.openxmlformats.org/officeDocument/2006/relationships/image" Target="../media/image222.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sv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8.xml"/><Relationship Id="rId1" Type="http://schemas.openxmlformats.org/officeDocument/2006/relationships/video" Target="https://www.youtube.com/embed/3D-JIKShrws?start=2443&amp;feature=oembed" TargetMode="External"/><Relationship Id="rId5" Type="http://schemas.openxmlformats.org/officeDocument/2006/relationships/image" Target="../media/image223.jpeg"/><Relationship Id="rId4" Type="http://schemas.openxmlformats.org/officeDocument/2006/relationships/image" Target="../media/image222.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appmigration.microsoft.com/" TargetMode="External"/><Relationship Id="rId2" Type="http://schemas.openxmlformats.org/officeDocument/2006/relationships/image" Target="../media/image224.png"/><Relationship Id="rId1" Type="http://schemas.openxmlformats.org/officeDocument/2006/relationships/slideLayout" Target="../slideLayouts/slideLayout348.xml"/><Relationship Id="rId5" Type="http://schemas.openxmlformats.org/officeDocument/2006/relationships/image" Target="../media/image51.png"/><Relationship Id="rId4" Type="http://schemas.openxmlformats.org/officeDocument/2006/relationships/image" Target="../media/image225.png"/></Relationships>
</file>

<file path=ppt/slides/_rels/slide63.xml.rels><?xml version="1.0" encoding="UTF-8" standalone="yes"?>
<Relationships xmlns="http://schemas.openxmlformats.org/package/2006/relationships"><Relationship Id="rId8" Type="http://schemas.openxmlformats.org/officeDocument/2006/relationships/image" Target="../media/image231.sv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48.xml"/><Relationship Id="rId1" Type="http://schemas.openxmlformats.org/officeDocument/2006/relationships/slideLayout" Target="../slideLayouts/slideLayout360.xml"/><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227.svg"/><Relationship Id="rId9" Type="http://schemas.openxmlformats.org/officeDocument/2006/relationships/slide" Target="slide60.xml"/></Relationships>
</file>

<file path=ppt/slides/_rels/slide64.xml.rels><?xml version="1.0" encoding="UTF-8" standalone="yes"?>
<Relationships xmlns="http://schemas.openxmlformats.org/package/2006/relationships"><Relationship Id="rId3" Type="http://schemas.openxmlformats.org/officeDocument/2006/relationships/hyperlink" Target="https://online.visualstudio.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0.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jnUiJi4hts4?start=1411&amp;feature=oembed" TargetMode="External"/><Relationship Id="rId5" Type="http://schemas.openxmlformats.org/officeDocument/2006/relationships/image" Target="../media/image233.jpe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53.xml"/><Relationship Id="rId1" Type="http://schemas.openxmlformats.org/officeDocument/2006/relationships/slideLayout" Target="../slideLayouts/slideLayout53.xml"/><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179.sv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ideo" Target="https://www.youtube.com/embed/jnUiJi4hts4?start=2326&amp;feature=oembed" TargetMode="External"/><Relationship Id="rId5" Type="http://schemas.openxmlformats.org/officeDocument/2006/relationships/image" Target="../media/image233.jpe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5.png"/><Relationship Id="rId3" Type="http://schemas.openxmlformats.org/officeDocument/2006/relationships/image" Target="../media/image237.emf"/><Relationship Id="rId7" Type="http://schemas.openxmlformats.org/officeDocument/2006/relationships/image" Target="../media/image241.png"/><Relationship Id="rId12" Type="http://schemas.microsoft.com/office/2007/relationships/hdphoto" Target="../media/hdphoto3.wdp"/><Relationship Id="rId2" Type="http://schemas.openxmlformats.org/officeDocument/2006/relationships/notesSlide" Target="../notesSlides/notesSlide56.xml"/><Relationship Id="rId16" Type="http://schemas.openxmlformats.org/officeDocument/2006/relationships/image" Target="../media/image248.svg"/><Relationship Id="rId1" Type="http://schemas.openxmlformats.org/officeDocument/2006/relationships/slideLayout" Target="../slideLayouts/slideLayout36.xml"/><Relationship Id="rId6" Type="http://schemas.openxmlformats.org/officeDocument/2006/relationships/image" Target="../media/image240.png"/><Relationship Id="rId11" Type="http://schemas.openxmlformats.org/officeDocument/2006/relationships/image" Target="../media/image244.png"/><Relationship Id="rId5" Type="http://schemas.openxmlformats.org/officeDocument/2006/relationships/image" Target="../media/image239.svg"/><Relationship Id="rId15" Type="http://schemas.openxmlformats.org/officeDocument/2006/relationships/image" Target="../media/image247.png"/><Relationship Id="rId10" Type="http://schemas.openxmlformats.org/officeDocument/2006/relationships/image" Target="../media/image243.png"/><Relationship Id="rId4" Type="http://schemas.openxmlformats.org/officeDocument/2006/relationships/image" Target="../media/image238.png"/><Relationship Id="rId9" Type="http://schemas.microsoft.com/office/2007/relationships/hdphoto" Target="../media/hdphoto2.wdp"/><Relationship Id="rId14" Type="http://schemas.openxmlformats.org/officeDocument/2006/relationships/image" Target="../media/image246.svg"/></Relationships>
</file>

<file path=ppt/slides/_rels/slide72.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4.png"/><Relationship Id="rId3" Type="http://schemas.openxmlformats.org/officeDocument/2006/relationships/image" Target="../media/image249.png"/><Relationship Id="rId7" Type="http://schemas.openxmlformats.org/officeDocument/2006/relationships/image" Target="../media/image239.svg"/><Relationship Id="rId12" Type="http://schemas.openxmlformats.org/officeDocument/2006/relationships/image" Target="../media/image243.png"/><Relationship Id="rId2" Type="http://schemas.openxmlformats.org/officeDocument/2006/relationships/notesSlide" Target="../notesSlides/notesSlide57.xml"/><Relationship Id="rId16" Type="http://schemas.openxmlformats.org/officeDocument/2006/relationships/image" Target="../media/image246.svg"/><Relationship Id="rId1" Type="http://schemas.openxmlformats.org/officeDocument/2006/relationships/slideLayout" Target="../slideLayouts/slideLayout36.xml"/><Relationship Id="rId6" Type="http://schemas.openxmlformats.org/officeDocument/2006/relationships/image" Target="../media/image238.png"/><Relationship Id="rId11" Type="http://schemas.microsoft.com/office/2007/relationships/hdphoto" Target="../media/hdphoto2.wdp"/><Relationship Id="rId5" Type="http://schemas.openxmlformats.org/officeDocument/2006/relationships/image" Target="../media/image237.emf"/><Relationship Id="rId15" Type="http://schemas.openxmlformats.org/officeDocument/2006/relationships/image" Target="../media/image245.png"/><Relationship Id="rId10" Type="http://schemas.openxmlformats.org/officeDocument/2006/relationships/image" Target="../media/image242.png"/><Relationship Id="rId4" Type="http://schemas.openxmlformats.org/officeDocument/2006/relationships/image" Target="../media/image250.svg"/><Relationship Id="rId9" Type="http://schemas.openxmlformats.org/officeDocument/2006/relationships/image" Target="../media/image241.png"/><Relationship Id="rId14" Type="http://schemas.microsoft.com/office/2007/relationships/hdphoto" Target="../media/hdphoto3.wdp"/></Relationships>
</file>

<file path=ppt/slides/_rels/slide73.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45.png"/><Relationship Id="rId7" Type="http://schemas.openxmlformats.org/officeDocument/2006/relationships/image" Target="../media/image250.svg"/><Relationship Id="rId2" Type="http://schemas.openxmlformats.org/officeDocument/2006/relationships/notesSlide" Target="../notesSlides/notesSlide58.xml"/><Relationship Id="rId1" Type="http://schemas.openxmlformats.org/officeDocument/2006/relationships/slideLayout" Target="../slideLayouts/slideLayout36.xml"/><Relationship Id="rId6" Type="http://schemas.openxmlformats.org/officeDocument/2006/relationships/image" Target="../media/image249.png"/><Relationship Id="rId5" Type="http://schemas.openxmlformats.org/officeDocument/2006/relationships/image" Target="../media/image237.emf"/><Relationship Id="rId10" Type="http://schemas.openxmlformats.org/officeDocument/2006/relationships/image" Target="../media/image251.emf"/><Relationship Id="rId4" Type="http://schemas.openxmlformats.org/officeDocument/2006/relationships/image" Target="../media/image246.svg"/><Relationship Id="rId9" Type="http://schemas.openxmlformats.org/officeDocument/2006/relationships/image" Target="../media/image239.svg"/></Relationships>
</file>

<file path=ppt/slides/_rels/slide7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59.xml"/><Relationship Id="rId1" Type="http://schemas.openxmlformats.org/officeDocument/2006/relationships/slideLayout" Target="../slideLayouts/slideLayout36.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75.xml.rels><?xml version="1.0" encoding="UTF-8" standalone="yes"?>
<Relationships xmlns="http://schemas.openxmlformats.org/package/2006/relationships"><Relationship Id="rId8" Type="http://schemas.openxmlformats.org/officeDocument/2006/relationships/image" Target="../media/image261.emf"/><Relationship Id="rId13" Type="http://schemas.openxmlformats.org/officeDocument/2006/relationships/image" Target="../media/image265.jpeg"/><Relationship Id="rId3" Type="http://schemas.openxmlformats.org/officeDocument/2006/relationships/image" Target="../media/image256.png"/><Relationship Id="rId7" Type="http://schemas.openxmlformats.org/officeDocument/2006/relationships/image" Target="../media/image260.svg"/><Relationship Id="rId12" Type="http://schemas.openxmlformats.org/officeDocument/2006/relationships/image" Target="../media/image264.emf"/><Relationship Id="rId2" Type="http://schemas.openxmlformats.org/officeDocument/2006/relationships/notesSlide" Target="../notesSlides/notesSlide60.xml"/><Relationship Id="rId1" Type="http://schemas.openxmlformats.org/officeDocument/2006/relationships/slideLayout" Target="../slideLayouts/slideLayout33.xml"/><Relationship Id="rId6" Type="http://schemas.openxmlformats.org/officeDocument/2006/relationships/image" Target="../media/image259.png"/><Relationship Id="rId11" Type="http://schemas.openxmlformats.org/officeDocument/2006/relationships/image" Target="../media/image263.emf"/><Relationship Id="rId5" Type="http://schemas.openxmlformats.org/officeDocument/2006/relationships/image" Target="../media/image258.emf"/><Relationship Id="rId10" Type="http://schemas.openxmlformats.org/officeDocument/2006/relationships/image" Target="../media/image217.emf"/><Relationship Id="rId4" Type="http://schemas.openxmlformats.org/officeDocument/2006/relationships/image" Target="../media/image257.png"/><Relationship Id="rId9" Type="http://schemas.openxmlformats.org/officeDocument/2006/relationships/image" Target="../media/image262.emf"/><Relationship Id="rId14" Type="http://schemas.openxmlformats.org/officeDocument/2006/relationships/image" Target="../media/image251.emf"/></Relationships>
</file>

<file path=ppt/slides/_rels/slide7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61.xml"/><Relationship Id="rId1" Type="http://schemas.openxmlformats.org/officeDocument/2006/relationships/slideLayout" Target="../slideLayouts/slideLayout36.xml"/><Relationship Id="rId6" Type="http://schemas.openxmlformats.org/officeDocument/2006/relationships/image" Target="../media/image253.png"/><Relationship Id="rId5" Type="http://schemas.openxmlformats.org/officeDocument/2006/relationships/image" Target="../media/image268.png"/><Relationship Id="rId4" Type="http://schemas.openxmlformats.org/officeDocument/2006/relationships/image" Target="../media/image267.png"/></Relationships>
</file>

<file path=ppt/slides/_rels/slide7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62.xml"/><Relationship Id="rId1" Type="http://schemas.openxmlformats.org/officeDocument/2006/relationships/slideLayout" Target="../slideLayouts/slideLayout36.xml"/><Relationship Id="rId4" Type="http://schemas.openxmlformats.org/officeDocument/2006/relationships/image" Target="../media/image253.png"/></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1.png"/></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274.svg"/><Relationship Id="rId13" Type="http://schemas.openxmlformats.org/officeDocument/2006/relationships/image" Target="../media/image277.png"/><Relationship Id="rId3" Type="http://schemas.openxmlformats.org/officeDocument/2006/relationships/image" Target="../media/image271.png"/><Relationship Id="rId7" Type="http://schemas.openxmlformats.org/officeDocument/2006/relationships/image" Target="../media/image273.png"/><Relationship Id="rId12" Type="http://schemas.openxmlformats.org/officeDocument/2006/relationships/image" Target="../media/image27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3.svg"/><Relationship Id="rId11" Type="http://schemas.openxmlformats.org/officeDocument/2006/relationships/image" Target="../media/image51.png"/><Relationship Id="rId5" Type="http://schemas.openxmlformats.org/officeDocument/2006/relationships/image" Target="../media/image52.png"/><Relationship Id="rId10" Type="http://schemas.openxmlformats.org/officeDocument/2006/relationships/hyperlink" Target="https://sussexazure.uk/july19review" TargetMode="External"/><Relationship Id="rId4" Type="http://schemas.openxmlformats.org/officeDocument/2006/relationships/image" Target="../media/image272.svg"/><Relationship Id="rId9" Type="http://schemas.openxmlformats.org/officeDocument/2006/relationships/image" Target="../media/image275.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41B32A-7E40-4D4B-ACE4-D8C665F8B323}"/>
              </a:ext>
            </a:extLst>
          </p:cNvPr>
          <p:cNvSpPr txBox="1"/>
          <p:nvPr/>
        </p:nvSpPr>
        <p:spPr>
          <a:xfrm>
            <a:off x="1987082" y="30183"/>
            <a:ext cx="525997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GB" sz="3200" b="1" dirty="0">
                <a:solidFill>
                  <a:srgbClr val="2E93B8"/>
                </a:solidFill>
                <a:latin typeface="Roboto Mono Medium for Powerlin" pitchFamily="2" charset="0"/>
                <a:ea typeface="Roboto Mono Medium for Powerlin" pitchFamily="2" charset="0"/>
              </a:rPr>
              <a:t>November 2019 Meetup</a:t>
            </a:r>
            <a:endParaRPr kumimoji="0" lang="en-GB" sz="2400" b="1" i="0" u="none" strike="noStrike" cap="none" spc="0" normalizeH="0" baseline="0" dirty="0">
              <a:ln>
                <a:noFill/>
              </a:ln>
              <a:solidFill>
                <a:srgbClr val="2E93B8"/>
              </a:solidFill>
              <a:effectLst/>
              <a:uFillTx/>
              <a:latin typeface="Roboto Mono Medium for Powerlin" pitchFamily="2" charset="0"/>
              <a:ea typeface="Roboto Mono Medium for Powerlin" pitchFamily="2" charset="0"/>
              <a:sym typeface="Arial"/>
            </a:endParaRPr>
          </a:p>
        </p:txBody>
      </p:sp>
      <p:sp>
        <p:nvSpPr>
          <p:cNvPr id="10" name="TextBox 9">
            <a:extLst>
              <a:ext uri="{FF2B5EF4-FFF2-40B4-BE49-F238E27FC236}">
                <a16:creationId xmlns:a16="http://schemas.microsoft.com/office/drawing/2014/main" id="{1B800DE3-CF57-4603-8854-4529CC0A5DD9}"/>
              </a:ext>
            </a:extLst>
          </p:cNvPr>
          <p:cNvSpPr txBox="1"/>
          <p:nvPr/>
        </p:nvSpPr>
        <p:spPr>
          <a:xfrm>
            <a:off x="3221975" y="4443958"/>
            <a:ext cx="279018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GB" sz="2000" b="1">
                <a:solidFill>
                  <a:srgbClr val="2E93B8"/>
                </a:solidFill>
                <a:latin typeface="Roboto Mono Medium for Powerlin" pitchFamily="2" charset="0"/>
                <a:ea typeface="Roboto Mono Medium for Powerlin" pitchFamily="2" charset="0"/>
              </a:rPr>
              <a:t>@ The Skiff - Brighton</a:t>
            </a:r>
            <a:endParaRPr kumimoji="0" lang="en-GB" sz="1600" b="1" i="0" u="none" strike="noStrike" cap="none" spc="0" normalizeH="0" baseline="0">
              <a:ln>
                <a:noFill/>
              </a:ln>
              <a:solidFill>
                <a:srgbClr val="2E93B8"/>
              </a:solidFill>
              <a:effectLst/>
              <a:uFillTx/>
              <a:latin typeface="Roboto Mono Medium for Powerlin" pitchFamily="2" charset="0"/>
              <a:ea typeface="Roboto Mono Medium for Powerlin" pitchFamily="2" charset="0"/>
              <a:sym typeface="Arial"/>
            </a:endParaRPr>
          </a:p>
        </p:txBody>
      </p:sp>
      <p:pic>
        <p:nvPicPr>
          <p:cNvPr id="3" name="Picture 2" descr="A close up of a building&#10;&#10;Description automatically generated">
            <a:extLst>
              <a:ext uri="{FF2B5EF4-FFF2-40B4-BE49-F238E27FC236}">
                <a16:creationId xmlns:a16="http://schemas.microsoft.com/office/drawing/2014/main" id="{DD7B28EA-F684-4C7F-888D-41E396807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5143"/>
            <a:ext cx="9144000" cy="2913214"/>
          </a:xfrm>
          <a:prstGeom prst="rect">
            <a:avLst/>
          </a:prstGeom>
        </p:spPr>
      </p:pic>
    </p:spTree>
    <p:extLst>
      <p:ext uri="{BB962C8B-B14F-4D97-AF65-F5344CB8AC3E}">
        <p14:creationId xmlns:p14="http://schemas.microsoft.com/office/powerpoint/2010/main" val="1620967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7050758"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dirty="0"/>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6662075"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fontScale="92500"/>
          </a:bodyPr>
          <a:lstStyle>
            <a:lvl1pPr>
              <a:defRPr sz="1800" b="1">
                <a:solidFill>
                  <a:srgbClr val="FFFFFF"/>
                </a:solidFill>
                <a:latin typeface="Verdana"/>
                <a:ea typeface="Verdana"/>
                <a:cs typeface="Verdana"/>
                <a:sym typeface="Verdana"/>
              </a:defRPr>
            </a:lvl1pPr>
          </a:lstStyle>
          <a:p>
            <a:r>
              <a:rPr lang="en-GB" dirty="0"/>
              <a:t>THE IGNITE EXPERIENCE – PUTTING US ON THE MAP</a:t>
            </a:r>
            <a:endParaRPr dirty="0"/>
          </a:p>
        </p:txBody>
      </p:sp>
      <p:pic>
        <p:nvPicPr>
          <p:cNvPr id="3" name="Picture 2" descr="A picture containing room&#10;&#10;Description automatically generated">
            <a:extLst>
              <a:ext uri="{FF2B5EF4-FFF2-40B4-BE49-F238E27FC236}">
                <a16:creationId xmlns:a16="http://schemas.microsoft.com/office/drawing/2014/main" id="{3DB85A8E-D4F3-4495-9478-385B44DC45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9452" y="797754"/>
            <a:ext cx="5386209" cy="4039656"/>
          </a:xfrm>
          <a:prstGeom prst="rect">
            <a:avLst/>
          </a:prstGeom>
        </p:spPr>
      </p:pic>
      <p:pic>
        <p:nvPicPr>
          <p:cNvPr id="4" name="Picture 3" descr="A picture containing standing, holding, young, food&#10;&#10;Description automatically generated">
            <a:extLst>
              <a:ext uri="{FF2B5EF4-FFF2-40B4-BE49-F238E27FC236}">
                <a16:creationId xmlns:a16="http://schemas.microsoft.com/office/drawing/2014/main" id="{CF85E932-5DF2-4F3F-9A37-21ABF87AD1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323" y="567645"/>
            <a:ext cx="3374906" cy="4499875"/>
          </a:xfrm>
          <a:prstGeom prst="rect">
            <a:avLst/>
          </a:prstGeom>
        </p:spPr>
      </p:pic>
    </p:spTree>
    <p:extLst>
      <p:ext uri="{BB962C8B-B14F-4D97-AF65-F5344CB8AC3E}">
        <p14:creationId xmlns:p14="http://schemas.microsoft.com/office/powerpoint/2010/main" val="657973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5483215"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dirty="0"/>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6662075"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THE IGNITE EXPERIENCE – SESSIONS</a:t>
            </a:r>
            <a:endParaRPr dirty="0"/>
          </a:p>
        </p:txBody>
      </p:sp>
      <p:pic>
        <p:nvPicPr>
          <p:cNvPr id="12" name="Picture 11" descr="A picture containing sitting&#10;&#10;Description automatically generated">
            <a:extLst>
              <a:ext uri="{FF2B5EF4-FFF2-40B4-BE49-F238E27FC236}">
                <a16:creationId xmlns:a16="http://schemas.microsoft.com/office/drawing/2014/main" id="{A04DF0D7-860A-4838-8AC4-2F068AC379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0961" y="553437"/>
            <a:ext cx="4096657" cy="3072493"/>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FB63E3B-9FFF-4091-957F-92DC4A3D27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251" y="2655484"/>
            <a:ext cx="3210076" cy="2407557"/>
          </a:xfrm>
          <a:prstGeom prst="rect">
            <a:avLst/>
          </a:prstGeom>
        </p:spPr>
      </p:pic>
      <p:pic>
        <p:nvPicPr>
          <p:cNvPr id="14" name="Picture 13" descr="A crowd of people watching television in a dark room&#10;&#10;Description automatically generated">
            <a:extLst>
              <a:ext uri="{FF2B5EF4-FFF2-40B4-BE49-F238E27FC236}">
                <a16:creationId xmlns:a16="http://schemas.microsoft.com/office/drawing/2014/main" id="{ACA2C90B-5917-4555-B7DF-43F8E1F24E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2043" y="553438"/>
            <a:ext cx="4096657" cy="3072492"/>
          </a:xfrm>
          <a:prstGeom prst="rect">
            <a:avLst/>
          </a:prstGeom>
        </p:spPr>
      </p:pic>
      <p:pic>
        <p:nvPicPr>
          <p:cNvPr id="10" name="Picture 9" descr="A picture containing man, table, computer, standing&#10;&#10;Description automatically generated">
            <a:extLst>
              <a:ext uri="{FF2B5EF4-FFF2-40B4-BE49-F238E27FC236}">
                <a16:creationId xmlns:a16="http://schemas.microsoft.com/office/drawing/2014/main" id="{7ADAD8A3-4397-4A64-9003-2394D468EC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671" y="3008491"/>
            <a:ext cx="2739399" cy="2054550"/>
          </a:xfrm>
          <a:prstGeom prst="rect">
            <a:avLst/>
          </a:prstGeom>
        </p:spPr>
      </p:pic>
    </p:spTree>
    <p:extLst>
      <p:ext uri="{BB962C8B-B14F-4D97-AF65-F5344CB8AC3E}">
        <p14:creationId xmlns:p14="http://schemas.microsoft.com/office/powerpoint/2010/main" val="103798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5998472"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dirty="0"/>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6662075"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THE IGNITE EXPERIENCE – CELEBRATION</a:t>
            </a:r>
            <a:endParaRPr dirty="0"/>
          </a:p>
        </p:txBody>
      </p:sp>
      <p:pic>
        <p:nvPicPr>
          <p:cNvPr id="3" name="Picture 2" descr="A group of people walking in front of a crowd&#10;&#10;Description automatically generated">
            <a:extLst>
              <a:ext uri="{FF2B5EF4-FFF2-40B4-BE49-F238E27FC236}">
                <a16:creationId xmlns:a16="http://schemas.microsoft.com/office/drawing/2014/main" id="{6D5FE501-BB36-43C1-A6E2-19C8682FA6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344" y="624113"/>
            <a:ext cx="3751943" cy="2813957"/>
          </a:xfrm>
          <a:prstGeom prst="rect">
            <a:avLst/>
          </a:prstGeom>
        </p:spPr>
      </p:pic>
      <p:pic>
        <p:nvPicPr>
          <p:cNvPr id="13" name="Picture 12" descr="A sign lit up at night&#10;&#10;Description automatically generated">
            <a:extLst>
              <a:ext uri="{FF2B5EF4-FFF2-40B4-BE49-F238E27FC236}">
                <a16:creationId xmlns:a16="http://schemas.microsoft.com/office/drawing/2014/main" id="{36EBE9DC-0992-47A0-9933-210FF89C8D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8369"/>
          <a:stretch/>
        </p:blipFill>
        <p:spPr>
          <a:xfrm>
            <a:off x="5170713" y="624113"/>
            <a:ext cx="3751943" cy="2015669"/>
          </a:xfrm>
          <a:prstGeom prst="rect">
            <a:avLst/>
          </a:prstGeom>
        </p:spPr>
      </p:pic>
      <p:pic>
        <p:nvPicPr>
          <p:cNvPr id="18" name="Picture 17" descr="A picture containing outdoor, building, water, large&#10;&#10;Description automatically generated">
            <a:extLst>
              <a:ext uri="{FF2B5EF4-FFF2-40B4-BE49-F238E27FC236}">
                <a16:creationId xmlns:a16="http://schemas.microsoft.com/office/drawing/2014/main" id="{30254D49-426F-4303-B4B0-E5CEF26A2C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8866" y="1836057"/>
            <a:ext cx="4313163" cy="3234872"/>
          </a:xfrm>
          <a:prstGeom prst="rect">
            <a:avLst/>
          </a:prstGeom>
        </p:spPr>
      </p:pic>
      <p:pic>
        <p:nvPicPr>
          <p:cNvPr id="16" name="Picture 15" descr="A group of people walking down a street&#10;&#10;Description automatically generated">
            <a:extLst>
              <a:ext uri="{FF2B5EF4-FFF2-40B4-BE49-F238E27FC236}">
                <a16:creationId xmlns:a16="http://schemas.microsoft.com/office/drawing/2014/main" id="{238BF2C3-F229-41E5-AA14-A3602B3031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3229" y="2870115"/>
            <a:ext cx="2968172" cy="2226129"/>
          </a:xfrm>
          <a:prstGeom prst="rect">
            <a:avLst/>
          </a:prstGeom>
        </p:spPr>
      </p:pic>
      <p:pic>
        <p:nvPicPr>
          <p:cNvPr id="3074" name="Picture 2" descr="Image result for hulk roller coaster orlando">
            <a:extLst>
              <a:ext uri="{FF2B5EF4-FFF2-40B4-BE49-F238E27FC236}">
                <a16:creationId xmlns:a16="http://schemas.microsoft.com/office/drawing/2014/main" id="{5C6D3698-253A-4D45-9C3B-D2F5C76CB7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187" y="492494"/>
            <a:ext cx="6905625" cy="460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21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5998472"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dirty="0"/>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6662075"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THE IGNITE EXPERIENCE – HEALTH KICK</a:t>
            </a:r>
            <a:endParaRPr dirty="0"/>
          </a:p>
        </p:txBody>
      </p:sp>
      <p:pic>
        <p:nvPicPr>
          <p:cNvPr id="4" name="Picture 3" descr="A screenshot of a cell phone&#10;&#10;Description automatically generated">
            <a:extLst>
              <a:ext uri="{FF2B5EF4-FFF2-40B4-BE49-F238E27FC236}">
                <a16:creationId xmlns:a16="http://schemas.microsoft.com/office/drawing/2014/main" id="{41899F98-78F9-459A-A086-2A093CB76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34" y="728640"/>
            <a:ext cx="3541309" cy="403315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A25E9E8-2ED9-459D-B7E7-DA9847D3C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6739" y="728640"/>
            <a:ext cx="3649677" cy="4033158"/>
          </a:xfrm>
          <a:prstGeom prst="rect">
            <a:avLst/>
          </a:prstGeom>
        </p:spPr>
      </p:pic>
    </p:spTree>
    <p:extLst>
      <p:ext uri="{BB962C8B-B14F-4D97-AF65-F5344CB8AC3E}">
        <p14:creationId xmlns:p14="http://schemas.microsoft.com/office/powerpoint/2010/main" val="278525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01540" y="432436"/>
            <a:ext cx="8340920" cy="4708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Stack &amp; Data Box Edge</a:t>
            </a:r>
            <a:br>
              <a:rPr lang="en-GB" sz="1800" b="1" dirty="0">
                <a:solidFill>
                  <a:srgbClr val="2E93B8"/>
                </a:solidFill>
                <a:latin typeface="Roboto Mono Medium for Powerlin" pitchFamily="2" charset="0"/>
                <a:ea typeface="Roboto Mono Medium for Powerlin" pitchFamily="2" charset="0"/>
              </a:rPr>
            </a:br>
            <a:r>
              <a:rPr lang="en-GB" sz="1600" b="1" dirty="0">
                <a:solidFill>
                  <a:srgbClr val="2E93B8"/>
                </a:solidFill>
                <a:latin typeface="Roboto Mono Medium for Powerlin" pitchFamily="2" charset="0"/>
                <a:ea typeface="Roboto Mono Medium for Powerlin" pitchFamily="2" charset="0"/>
              </a:rPr>
              <a:t>- Azure Stack is now the family name for the product suite</a:t>
            </a:r>
            <a:br>
              <a:rPr lang="en-GB" sz="1600" b="1" dirty="0">
                <a:solidFill>
                  <a:srgbClr val="2E93B8"/>
                </a:solidFill>
                <a:latin typeface="Roboto Mono Medium for Powerlin" pitchFamily="2" charset="0"/>
                <a:ea typeface="Roboto Mono Medium for Powerlin" pitchFamily="2" charset="0"/>
              </a:rPr>
            </a:br>
            <a:r>
              <a:rPr lang="en-GB" sz="1600" b="1" dirty="0">
                <a:solidFill>
                  <a:srgbClr val="2E93B8"/>
                </a:solidFill>
                <a:latin typeface="Roboto Mono Medium for Powerlin" pitchFamily="2" charset="0"/>
                <a:ea typeface="Roboto Mono Medium for Powerlin" pitchFamily="2" charset="0"/>
              </a:rPr>
              <a:t>- Old Azure Stack is now called Azure Stack Hub</a:t>
            </a:r>
            <a:br>
              <a:rPr lang="en-GB" sz="1600" b="1" dirty="0">
                <a:solidFill>
                  <a:srgbClr val="2E93B8"/>
                </a:solidFill>
                <a:latin typeface="Roboto Mono Medium for Powerlin" pitchFamily="2" charset="0"/>
                <a:ea typeface="Roboto Mono Medium for Powerlin" pitchFamily="2" charset="0"/>
              </a:rPr>
            </a:br>
            <a:r>
              <a:rPr lang="en-GB" sz="1600" b="1" dirty="0">
                <a:solidFill>
                  <a:srgbClr val="2E93B8"/>
                </a:solidFill>
                <a:latin typeface="Roboto Mono Medium for Powerlin" pitchFamily="2" charset="0"/>
                <a:ea typeface="Roboto Mono Medium for Powerlin" pitchFamily="2" charset="0"/>
              </a:rPr>
              <a:t>- Data Box Edge is now part of the Azure Stack family and is now 	called Azure Stack Edge</a:t>
            </a:r>
            <a:br>
              <a:rPr lang="en-GB" sz="1600" b="1" dirty="0">
                <a:solidFill>
                  <a:srgbClr val="2E93B8"/>
                </a:solidFill>
                <a:latin typeface="Roboto Mono Medium for Powerlin" pitchFamily="2" charset="0"/>
                <a:ea typeface="Roboto Mono Medium for Powerlin" pitchFamily="2" charset="0"/>
              </a:rPr>
            </a:br>
            <a:r>
              <a:rPr lang="en-GB" sz="1600" b="1" dirty="0">
                <a:solidFill>
                  <a:srgbClr val="2E93B8"/>
                </a:solidFill>
                <a:latin typeface="Roboto Mono Medium for Powerlin" pitchFamily="2" charset="0"/>
                <a:ea typeface="Roboto Mono Medium for Powerlin" pitchFamily="2" charset="0"/>
              </a:rPr>
              <a:t>- Azure Stack HCI remains unchanged</a:t>
            </a:r>
          </a:p>
          <a:p>
            <a:pPr marL="285750" indent="-28575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SQL Data Warehouse Is Now Azure Synapse Analytics</a:t>
            </a:r>
          </a:p>
          <a:p>
            <a:pPr marL="285750" indent="-28575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Microsoft Flow &amp; PowerApps</a:t>
            </a:r>
            <a:br>
              <a:rPr lang="en-GB" sz="1800" b="1" dirty="0">
                <a:solidFill>
                  <a:srgbClr val="2E93B8"/>
                </a:solidFill>
                <a:latin typeface="Roboto Mono Medium for Powerlin" pitchFamily="2" charset="0"/>
                <a:ea typeface="Roboto Mono Medium for Powerlin" pitchFamily="2" charset="0"/>
              </a:rPr>
            </a:br>
            <a:r>
              <a:rPr lang="en-GB" sz="1600" b="1" dirty="0">
                <a:solidFill>
                  <a:srgbClr val="2E93B8"/>
                </a:solidFill>
                <a:latin typeface="Roboto Mono Medium for Powerlin" pitchFamily="2" charset="0"/>
                <a:ea typeface="Roboto Mono Medium for Powerlin" pitchFamily="2" charset="0"/>
              </a:rPr>
              <a:t>- Microsoft Flow is now part of the PowerApps family and is now 	called PowerApps Automate</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Intune &amp; SCCM</a:t>
            </a:r>
            <a:br>
              <a:rPr lang="en-GB" sz="1800" b="1" dirty="0">
                <a:solidFill>
                  <a:srgbClr val="2E93B8"/>
                </a:solidFill>
                <a:latin typeface="Roboto Mono Medium for Powerlin" pitchFamily="2" charset="0"/>
                <a:ea typeface="Roboto Mono Medium for Powerlin" pitchFamily="2" charset="0"/>
              </a:rPr>
            </a:br>
            <a:r>
              <a:rPr lang="en-GB" sz="1600" b="1" dirty="0">
                <a:solidFill>
                  <a:srgbClr val="2E93B8"/>
                </a:solidFill>
                <a:latin typeface="Roboto Mono Medium for Powerlin" pitchFamily="2" charset="0"/>
                <a:ea typeface="Roboto Mono Medium for Powerlin" pitchFamily="2" charset="0"/>
              </a:rPr>
              <a:t>- Now joining forces and becoming Microsoft Endpoint Manager</a:t>
            </a:r>
          </a:p>
        </p:txBody>
      </p:sp>
      <p:sp>
        <p:nvSpPr>
          <p:cNvPr id="8" name="Shape 138">
            <a:extLst>
              <a:ext uri="{FF2B5EF4-FFF2-40B4-BE49-F238E27FC236}">
                <a16:creationId xmlns:a16="http://schemas.microsoft.com/office/drawing/2014/main" id="{022A2DF9-416C-4715-A4CE-B77A82E740E9}"/>
              </a:ext>
            </a:extLst>
          </p:cNvPr>
          <p:cNvSpPr/>
          <p:nvPr/>
        </p:nvSpPr>
        <p:spPr>
          <a:xfrm>
            <a:off x="-4072" y="185944"/>
            <a:ext cx="2456986"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THE RENAMES</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pic>
        <p:nvPicPr>
          <p:cNvPr id="2" name="Picture 1">
            <a:extLst>
              <a:ext uri="{FF2B5EF4-FFF2-40B4-BE49-F238E27FC236}">
                <a16:creationId xmlns:a16="http://schemas.microsoft.com/office/drawing/2014/main" id="{09D7D96A-E092-4238-B123-D4F60C148E00}"/>
              </a:ext>
            </a:extLst>
          </p:cNvPr>
          <p:cNvPicPr>
            <a:picLocks noChangeAspect="1"/>
          </p:cNvPicPr>
          <p:nvPr/>
        </p:nvPicPr>
        <p:blipFill>
          <a:blip r:embed="rId4"/>
          <a:stretch>
            <a:fillRect/>
          </a:stretch>
        </p:blipFill>
        <p:spPr>
          <a:xfrm>
            <a:off x="2850326" y="-2085"/>
            <a:ext cx="3443347" cy="5143500"/>
          </a:xfrm>
          <a:prstGeom prst="rect">
            <a:avLst/>
          </a:prstGeom>
        </p:spPr>
      </p:pic>
    </p:spTree>
    <p:extLst>
      <p:ext uri="{BB962C8B-B14F-4D97-AF65-F5344CB8AC3E}">
        <p14:creationId xmlns:p14="http://schemas.microsoft.com/office/powerpoint/2010/main" val="1037788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01540" y="617348"/>
            <a:ext cx="8340920" cy="3739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New VM Series Available</a:t>
            </a:r>
            <a:br>
              <a:rPr lang="en-GB" sz="1600"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Dav4, Eav4, NVv4, NDv2</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Gen 2 VMs now GA</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New features for VM Scale Sets</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Smaller Managed Disk Sizes (Preview) – 4, 8 &amp; 16 GB</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Burstable Premium SSD Performance</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Bastion GA*</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ANF Now SAP HANA Certified &amp; UK West Online</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AKS (GA), WVD, Event Hubs, Stream Analytics (Preview) On Azure Stack Hub</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Stack Edge New Form Factors</a:t>
            </a:r>
          </a:p>
        </p:txBody>
      </p:sp>
      <p:sp>
        <p:nvSpPr>
          <p:cNvPr id="8" name="Shape 138">
            <a:extLst>
              <a:ext uri="{FF2B5EF4-FFF2-40B4-BE49-F238E27FC236}">
                <a16:creationId xmlns:a16="http://schemas.microsoft.com/office/drawing/2014/main" id="{022A2DF9-416C-4715-A4CE-B77A82E740E9}"/>
              </a:ext>
            </a:extLst>
          </p:cNvPr>
          <p:cNvSpPr/>
          <p:nvPr/>
        </p:nvSpPr>
        <p:spPr>
          <a:xfrm>
            <a:off x="-4072" y="185944"/>
            <a:ext cx="6969228"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AZURE INFRASTRUCTURE – COMPUTE - SUMMARY</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68533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0FB417-5CAF-46B4-A250-CB2C2735D128}"/>
              </a:ext>
            </a:extLst>
          </p:cNvPr>
          <p:cNvGrpSpPr/>
          <p:nvPr/>
        </p:nvGrpSpPr>
        <p:grpSpPr>
          <a:xfrm>
            <a:off x="712255" y="1021827"/>
            <a:ext cx="7718088" cy="3818128"/>
            <a:chOff x="1179317" y="1413766"/>
            <a:chExt cx="10290783" cy="5090837"/>
          </a:xfrm>
        </p:grpSpPr>
        <p:sp>
          <p:nvSpPr>
            <p:cNvPr id="4" name="TextBox 3">
              <a:extLst>
                <a:ext uri="{FF2B5EF4-FFF2-40B4-BE49-F238E27FC236}">
                  <a16:creationId xmlns:a16="http://schemas.microsoft.com/office/drawing/2014/main" id="{8D6DE015-A09F-4413-8A2C-31FBE4AB4C98}"/>
                </a:ext>
              </a:extLst>
            </p:cNvPr>
            <p:cNvSpPr txBox="1"/>
            <p:nvPr/>
          </p:nvSpPr>
          <p:spPr>
            <a:xfrm>
              <a:off x="2842270" y="3740707"/>
              <a:ext cx="7746695" cy="738664"/>
            </a:xfrm>
            <a:prstGeom prst="rect">
              <a:avLst/>
            </a:prstGeom>
            <a:noFill/>
          </p:spPr>
          <p:txBody>
            <a:bodyPr wrap="square" lIns="0" tIns="0" rIns="0" bIns="0" rtlCol="0">
              <a:spAutoFit/>
            </a:bodyPr>
            <a:lstStyle/>
            <a:p>
              <a:pPr algn="ctr" defTabSz="685775" hangingPunct="1">
                <a:defRPr/>
              </a:pPr>
              <a:r>
                <a:rPr lang="en-US" sz="3600" kern="1200">
                  <a:solidFill>
                    <a:srgbClr val="D83B01"/>
                  </a:solidFill>
                  <a:latin typeface="Segoe UI Black" panose="020B0A02040204020203" pitchFamily="34" charset="0"/>
                  <a:ea typeface="Segoe UI Black" panose="020B0A02040204020203" pitchFamily="34" charset="0"/>
                  <a:cs typeface="+mn-cs"/>
                </a:rPr>
                <a:t>Generation 2 Azure VMs</a:t>
              </a:r>
            </a:p>
          </p:txBody>
        </p:sp>
        <p:sp>
          <p:nvSpPr>
            <p:cNvPr id="51" name="TextBox 50">
              <a:extLst>
                <a:ext uri="{FF2B5EF4-FFF2-40B4-BE49-F238E27FC236}">
                  <a16:creationId xmlns:a16="http://schemas.microsoft.com/office/drawing/2014/main" id="{CDF87E38-36F3-4523-BCED-D2088B1A9717}"/>
                </a:ext>
              </a:extLst>
            </p:cNvPr>
            <p:cNvSpPr txBox="1"/>
            <p:nvPr/>
          </p:nvSpPr>
          <p:spPr>
            <a:xfrm rot="16200000">
              <a:off x="9211142" y="2121202"/>
              <a:ext cx="1773991" cy="1292661"/>
            </a:xfrm>
            <a:prstGeom prst="rect">
              <a:avLst/>
            </a:prstGeom>
            <a:noFill/>
          </p:spPr>
          <p:txBody>
            <a:bodyPr wrap="none" lIns="0" tIns="0" rIns="0" bIns="0" rtlCol="0">
              <a:spAutoFit/>
            </a:bodyPr>
            <a:lstStyle/>
            <a:p>
              <a:pPr algn="ctr" defTabSz="685775" hangingPunct="1">
                <a:defRPr/>
              </a:pPr>
              <a:r>
                <a:rPr lang="en-US" sz="2100" kern="1200">
                  <a:solidFill>
                    <a:srgbClr val="008575"/>
                  </a:solidFill>
                  <a:latin typeface="Segoe UI Black" panose="020B0A02040204020203" pitchFamily="34" charset="0"/>
                  <a:ea typeface="Segoe UI Black" panose="020B0A02040204020203" pitchFamily="34" charset="0"/>
                  <a:cs typeface="+mn-cs"/>
                </a:rPr>
                <a:t>Azure</a:t>
              </a:r>
            </a:p>
            <a:p>
              <a:pPr algn="ctr" defTabSz="685775" hangingPunct="1">
                <a:defRPr/>
              </a:pPr>
              <a:r>
                <a:rPr lang="en-US" sz="2100" kern="1200">
                  <a:solidFill>
                    <a:srgbClr val="008575"/>
                  </a:solidFill>
                  <a:latin typeface="Segoe UI Black" panose="020B0A02040204020203" pitchFamily="34" charset="0"/>
                  <a:ea typeface="Segoe UI Black" panose="020B0A02040204020203" pitchFamily="34" charset="0"/>
                  <a:cs typeface="+mn-cs"/>
                </a:rPr>
                <a:t>Dedicated</a:t>
              </a:r>
            </a:p>
            <a:p>
              <a:pPr algn="ctr" defTabSz="685775" hangingPunct="1">
                <a:defRPr/>
              </a:pPr>
              <a:r>
                <a:rPr lang="en-US" sz="2100" kern="1200">
                  <a:solidFill>
                    <a:srgbClr val="008575"/>
                  </a:solidFill>
                  <a:latin typeface="Segoe UI Black" panose="020B0A02040204020203" pitchFamily="34" charset="0"/>
                  <a:ea typeface="Segoe UI Black" panose="020B0A02040204020203" pitchFamily="34" charset="0"/>
                  <a:cs typeface="+mn-cs"/>
                </a:rPr>
                <a:t>Host</a:t>
              </a:r>
            </a:p>
          </p:txBody>
        </p:sp>
        <p:sp>
          <p:nvSpPr>
            <p:cNvPr id="52" name="TextBox 51">
              <a:extLst>
                <a:ext uri="{FF2B5EF4-FFF2-40B4-BE49-F238E27FC236}">
                  <a16:creationId xmlns:a16="http://schemas.microsoft.com/office/drawing/2014/main" id="{31820AF4-50B6-462D-B18A-88B988E52D58}"/>
                </a:ext>
              </a:extLst>
            </p:cNvPr>
            <p:cNvSpPr txBox="1"/>
            <p:nvPr/>
          </p:nvSpPr>
          <p:spPr>
            <a:xfrm>
              <a:off x="1908156" y="1652977"/>
              <a:ext cx="6529565" cy="553997"/>
            </a:xfrm>
            <a:prstGeom prst="rect">
              <a:avLst/>
            </a:prstGeom>
            <a:noFill/>
          </p:spPr>
          <p:txBody>
            <a:bodyPr wrap="none" lIns="0" tIns="0" rIns="0" bIns="0" rtlCol="0">
              <a:spAutoFit/>
            </a:bodyPr>
            <a:lstStyle/>
            <a:p>
              <a:pPr algn="ctr" defTabSz="685775" hangingPunct="1">
                <a:defRPr/>
              </a:pPr>
              <a:r>
                <a:rPr lang="en-US" sz="2700" kern="1200" dirty="0">
                  <a:solidFill>
                    <a:srgbClr val="D83B01"/>
                  </a:solidFill>
                  <a:latin typeface="Segoe UI Black" panose="020B0A02040204020203" pitchFamily="34" charset="0"/>
                  <a:ea typeface="Segoe UI Black" panose="020B0A02040204020203" pitchFamily="34" charset="0"/>
                  <a:cs typeface="+mn-cs"/>
                </a:rPr>
                <a:t>Proximity Placement Groups</a:t>
              </a:r>
            </a:p>
          </p:txBody>
        </p:sp>
        <p:sp>
          <p:nvSpPr>
            <p:cNvPr id="53" name="TextBox 52">
              <a:extLst>
                <a:ext uri="{FF2B5EF4-FFF2-40B4-BE49-F238E27FC236}">
                  <a16:creationId xmlns:a16="http://schemas.microsoft.com/office/drawing/2014/main" id="{33EB8F37-EDD4-49BA-A21E-C77651869CAF}"/>
                </a:ext>
              </a:extLst>
            </p:cNvPr>
            <p:cNvSpPr txBox="1"/>
            <p:nvPr/>
          </p:nvSpPr>
          <p:spPr>
            <a:xfrm rot="16200000">
              <a:off x="252537" y="4086465"/>
              <a:ext cx="2977312" cy="984885"/>
            </a:xfrm>
            <a:prstGeom prst="rect">
              <a:avLst/>
            </a:prstGeom>
            <a:noFill/>
          </p:spPr>
          <p:txBody>
            <a:bodyPr wrap="none" lIns="0" tIns="0" rIns="0" bIns="0" rtlCol="0">
              <a:spAutoFit/>
            </a:bodyPr>
            <a:lstStyle/>
            <a:p>
              <a:pPr algn="ctr" defTabSz="685775" hangingPunct="1">
                <a:defRPr/>
              </a:pPr>
              <a:r>
                <a:rPr lang="en-US" sz="2400" kern="1200">
                  <a:solidFill>
                    <a:srgbClr val="243A5E"/>
                  </a:solidFill>
                  <a:latin typeface="Segoe UI Black" panose="020B0A02040204020203" pitchFamily="34" charset="0"/>
                  <a:ea typeface="Segoe UI Black" panose="020B0A02040204020203" pitchFamily="34" charset="0"/>
                  <a:cs typeface="+mn-cs"/>
                </a:rPr>
                <a:t>Azure VMware</a:t>
              </a:r>
            </a:p>
            <a:p>
              <a:pPr algn="ctr" defTabSz="685775" hangingPunct="1">
                <a:defRPr/>
              </a:pPr>
              <a:r>
                <a:rPr lang="en-US" sz="2400" kern="1200">
                  <a:solidFill>
                    <a:srgbClr val="243A5E"/>
                  </a:solidFill>
                  <a:latin typeface="Segoe UI Black" panose="020B0A02040204020203" pitchFamily="34" charset="0"/>
                  <a:ea typeface="Segoe UI Black" panose="020B0A02040204020203" pitchFamily="34" charset="0"/>
                  <a:cs typeface="+mn-cs"/>
                </a:rPr>
                <a:t> Solutions</a:t>
              </a:r>
            </a:p>
          </p:txBody>
        </p:sp>
        <p:sp>
          <p:nvSpPr>
            <p:cNvPr id="54" name="TextBox 53">
              <a:extLst>
                <a:ext uri="{FF2B5EF4-FFF2-40B4-BE49-F238E27FC236}">
                  <a16:creationId xmlns:a16="http://schemas.microsoft.com/office/drawing/2014/main" id="{617B4B07-A01E-43FF-9705-1DF52C33C85B}"/>
                </a:ext>
              </a:extLst>
            </p:cNvPr>
            <p:cNvSpPr txBox="1"/>
            <p:nvPr/>
          </p:nvSpPr>
          <p:spPr>
            <a:xfrm rot="16200000">
              <a:off x="1135613" y="4184745"/>
              <a:ext cx="2524759" cy="353943"/>
            </a:xfrm>
            <a:prstGeom prst="rect">
              <a:avLst/>
            </a:prstGeom>
            <a:noFill/>
          </p:spPr>
          <p:txBody>
            <a:bodyPr wrap="square" lIns="0" tIns="0" rIns="0" bIns="0" rtlCol="0">
              <a:spAutoFit/>
            </a:bodyPr>
            <a:lstStyle/>
            <a:p>
              <a:pPr algn="ctr" defTabSz="685775" hangingPunct="1">
                <a:defRPr/>
              </a:pPr>
              <a:r>
                <a:rPr lang="en-US" sz="1725" kern="1200">
                  <a:solidFill>
                    <a:srgbClr val="FFB900"/>
                  </a:solidFill>
                  <a:latin typeface="Segoe UI Black" panose="020B0A02040204020203" pitchFamily="34" charset="0"/>
                  <a:ea typeface="Segoe UI Black" panose="020B0A02040204020203" pitchFamily="34" charset="0"/>
                  <a:cs typeface="+mn-cs"/>
                </a:rPr>
                <a:t>Dav3 Azure VMs</a:t>
              </a:r>
            </a:p>
          </p:txBody>
        </p:sp>
        <p:sp>
          <p:nvSpPr>
            <p:cNvPr id="55" name="TextBox 54">
              <a:extLst>
                <a:ext uri="{FF2B5EF4-FFF2-40B4-BE49-F238E27FC236}">
                  <a16:creationId xmlns:a16="http://schemas.microsoft.com/office/drawing/2014/main" id="{B889EEB4-36FD-407E-AD50-ECE1F5604306}"/>
                </a:ext>
              </a:extLst>
            </p:cNvPr>
            <p:cNvSpPr txBox="1"/>
            <p:nvPr/>
          </p:nvSpPr>
          <p:spPr>
            <a:xfrm>
              <a:off x="1179317" y="2140598"/>
              <a:ext cx="6087136" cy="923329"/>
            </a:xfrm>
            <a:prstGeom prst="rect">
              <a:avLst/>
            </a:prstGeom>
            <a:noFill/>
          </p:spPr>
          <p:txBody>
            <a:bodyPr wrap="none" lIns="0" tIns="0" rIns="0" bIns="0" rtlCol="0">
              <a:spAutoFit/>
            </a:bodyPr>
            <a:lstStyle/>
            <a:p>
              <a:pPr algn="ctr" defTabSz="685775" hangingPunct="1">
                <a:defRPr/>
              </a:pPr>
              <a:r>
                <a:rPr lang="en-US" sz="4500" kern="1200">
                  <a:solidFill>
                    <a:srgbClr val="008575"/>
                  </a:solidFill>
                  <a:latin typeface="Segoe UI Black" panose="020B0A02040204020203" pitchFamily="34" charset="0"/>
                  <a:ea typeface="Segoe UI Black" panose="020B0A02040204020203" pitchFamily="34" charset="0"/>
                  <a:cs typeface="+mn-cs"/>
                </a:rPr>
                <a:t>Eav3 Azure VMs</a:t>
              </a:r>
            </a:p>
          </p:txBody>
        </p:sp>
        <p:sp>
          <p:nvSpPr>
            <p:cNvPr id="56" name="TextBox 55">
              <a:extLst>
                <a:ext uri="{FF2B5EF4-FFF2-40B4-BE49-F238E27FC236}">
                  <a16:creationId xmlns:a16="http://schemas.microsoft.com/office/drawing/2014/main" id="{7C2D0B0A-5F56-42FB-AEE3-0AF1525E1BEE}"/>
                </a:ext>
              </a:extLst>
            </p:cNvPr>
            <p:cNvSpPr txBox="1"/>
            <p:nvPr/>
          </p:nvSpPr>
          <p:spPr>
            <a:xfrm>
              <a:off x="2727917" y="4360921"/>
              <a:ext cx="6394914" cy="923329"/>
            </a:xfrm>
            <a:prstGeom prst="rect">
              <a:avLst/>
            </a:prstGeom>
            <a:noFill/>
          </p:spPr>
          <p:txBody>
            <a:bodyPr wrap="none" lIns="0" tIns="0" rIns="0" bIns="0" rtlCol="0">
              <a:spAutoFit/>
            </a:bodyPr>
            <a:lstStyle/>
            <a:p>
              <a:pPr algn="ctr" defTabSz="685775" hangingPunct="1">
                <a:defRPr/>
              </a:pPr>
              <a:r>
                <a:rPr lang="en-US" sz="4500" kern="1200">
                  <a:solidFill>
                    <a:srgbClr val="0078D4"/>
                  </a:solidFill>
                  <a:latin typeface="Segoe UI Black" panose="020B0A02040204020203" pitchFamily="34" charset="0"/>
                  <a:ea typeface="Segoe UI Black" panose="020B0A02040204020203" pitchFamily="34" charset="0"/>
                  <a:cs typeface="+mn-cs"/>
                </a:rPr>
                <a:t>NVv3 Azure VMs</a:t>
              </a:r>
            </a:p>
          </p:txBody>
        </p:sp>
        <p:sp>
          <p:nvSpPr>
            <p:cNvPr id="57" name="TextBox 56">
              <a:extLst>
                <a:ext uri="{FF2B5EF4-FFF2-40B4-BE49-F238E27FC236}">
                  <a16:creationId xmlns:a16="http://schemas.microsoft.com/office/drawing/2014/main" id="{032C330F-2111-48F6-B370-F8371CA59789}"/>
                </a:ext>
              </a:extLst>
            </p:cNvPr>
            <p:cNvSpPr txBox="1"/>
            <p:nvPr/>
          </p:nvSpPr>
          <p:spPr>
            <a:xfrm>
              <a:off x="3852501" y="3006229"/>
              <a:ext cx="5535704" cy="738664"/>
            </a:xfrm>
            <a:prstGeom prst="rect">
              <a:avLst/>
            </a:prstGeom>
            <a:noFill/>
          </p:spPr>
          <p:txBody>
            <a:bodyPr wrap="none" lIns="0" tIns="0" rIns="0" bIns="0" rtlCol="0">
              <a:spAutoFit/>
            </a:bodyPr>
            <a:lstStyle/>
            <a:p>
              <a:pPr algn="ctr" defTabSz="685775" hangingPunct="1">
                <a:defRPr/>
              </a:pPr>
              <a:r>
                <a:rPr lang="en-US" sz="3600" kern="1200">
                  <a:solidFill>
                    <a:srgbClr val="FFB900"/>
                  </a:solidFill>
                  <a:latin typeface="Segoe UI Black" panose="020B0A02040204020203" pitchFamily="34" charset="0"/>
                  <a:ea typeface="Segoe UI Black" panose="020B0A02040204020203" pitchFamily="34" charset="0"/>
                  <a:cs typeface="+mn-cs"/>
                </a:rPr>
                <a:t>Ultra Disk Storage</a:t>
              </a:r>
            </a:p>
          </p:txBody>
        </p:sp>
        <p:sp>
          <p:nvSpPr>
            <p:cNvPr id="58" name="TextBox 57">
              <a:extLst>
                <a:ext uri="{FF2B5EF4-FFF2-40B4-BE49-F238E27FC236}">
                  <a16:creationId xmlns:a16="http://schemas.microsoft.com/office/drawing/2014/main" id="{3FF37EC0-0A54-46EA-A2F2-895966D2D456}"/>
                </a:ext>
              </a:extLst>
            </p:cNvPr>
            <p:cNvSpPr txBox="1"/>
            <p:nvPr/>
          </p:nvSpPr>
          <p:spPr>
            <a:xfrm>
              <a:off x="7370223" y="2281495"/>
              <a:ext cx="2098867" cy="738664"/>
            </a:xfrm>
            <a:prstGeom prst="rect">
              <a:avLst/>
            </a:prstGeom>
            <a:noFill/>
          </p:spPr>
          <p:txBody>
            <a:bodyPr wrap="none" lIns="0" tIns="0" rIns="0" bIns="0" rtlCol="0">
              <a:spAutoFit/>
            </a:bodyPr>
            <a:lstStyle/>
            <a:p>
              <a:pPr algn="ctr" defTabSz="685775" hangingPunct="1">
                <a:defRPr/>
              </a:pPr>
              <a:r>
                <a:rPr lang="en-US" sz="1800" kern="1200">
                  <a:solidFill>
                    <a:srgbClr val="0078D4"/>
                  </a:solidFill>
                  <a:latin typeface="Segoe UI Black" panose="020B0A02040204020203" pitchFamily="34" charset="0"/>
                  <a:ea typeface="Segoe UI Black" panose="020B0A02040204020203" pitchFamily="34" charset="0"/>
                  <a:cs typeface="+mn-cs"/>
                </a:rPr>
                <a:t>Shared</a:t>
              </a:r>
            </a:p>
            <a:p>
              <a:pPr algn="ctr" defTabSz="685775" hangingPunct="1">
                <a:defRPr/>
              </a:pPr>
              <a:r>
                <a:rPr lang="en-US" sz="1800" kern="1200">
                  <a:solidFill>
                    <a:srgbClr val="0078D4"/>
                  </a:solidFill>
                  <a:latin typeface="Segoe UI Black" panose="020B0A02040204020203" pitchFamily="34" charset="0"/>
                  <a:ea typeface="Segoe UI Black" panose="020B0A02040204020203" pitchFamily="34" charset="0"/>
                  <a:cs typeface="+mn-cs"/>
                </a:rPr>
                <a:t>Image Gallery</a:t>
              </a:r>
            </a:p>
          </p:txBody>
        </p:sp>
        <p:sp>
          <p:nvSpPr>
            <p:cNvPr id="59" name="TextBox 58">
              <a:extLst>
                <a:ext uri="{FF2B5EF4-FFF2-40B4-BE49-F238E27FC236}">
                  <a16:creationId xmlns:a16="http://schemas.microsoft.com/office/drawing/2014/main" id="{D98DF0AF-85D4-4D5A-B19B-AB61EAB1BD8B}"/>
                </a:ext>
              </a:extLst>
            </p:cNvPr>
            <p:cNvSpPr txBox="1"/>
            <p:nvPr/>
          </p:nvSpPr>
          <p:spPr>
            <a:xfrm rot="16200000">
              <a:off x="9467707" y="4324737"/>
              <a:ext cx="1624376" cy="2031325"/>
            </a:xfrm>
            <a:prstGeom prst="rect">
              <a:avLst/>
            </a:prstGeom>
            <a:noFill/>
          </p:spPr>
          <p:txBody>
            <a:bodyPr wrap="none" lIns="0" tIns="0" rIns="0" bIns="0" rtlCol="0">
              <a:spAutoFit/>
            </a:bodyPr>
            <a:lstStyle/>
            <a:p>
              <a:pPr algn="ctr" defTabSz="685775" hangingPunct="1">
                <a:defRPr/>
              </a:pPr>
              <a:r>
                <a:rPr lang="en-US" sz="3300" kern="1200" dirty="0">
                  <a:solidFill>
                    <a:srgbClr val="2F2F2F">
                      <a:lumMod val="75000"/>
                      <a:lumOff val="25000"/>
                    </a:srgbClr>
                  </a:solidFill>
                  <a:latin typeface="Segoe UI Black" panose="020B0A02040204020203" pitchFamily="34" charset="0"/>
                  <a:ea typeface="Segoe UI Black" panose="020B0A02040204020203" pitchFamily="34" charset="0"/>
                  <a:cs typeface="+mn-cs"/>
                </a:rPr>
                <a:t>Mv2</a:t>
              </a:r>
            </a:p>
            <a:p>
              <a:pPr algn="ctr" defTabSz="685775" hangingPunct="1">
                <a:defRPr/>
              </a:pPr>
              <a:r>
                <a:rPr lang="en-US" sz="3300" kern="1200" dirty="0">
                  <a:solidFill>
                    <a:srgbClr val="2F2F2F">
                      <a:lumMod val="75000"/>
                      <a:lumOff val="25000"/>
                    </a:srgbClr>
                  </a:solidFill>
                  <a:latin typeface="Segoe UI Black" panose="020B0A02040204020203" pitchFamily="34" charset="0"/>
                  <a:ea typeface="Segoe UI Black" panose="020B0A02040204020203" pitchFamily="34" charset="0"/>
                  <a:cs typeface="+mn-cs"/>
                </a:rPr>
                <a:t>Azure</a:t>
              </a:r>
            </a:p>
            <a:p>
              <a:pPr algn="ctr" defTabSz="685775" hangingPunct="1">
                <a:defRPr/>
              </a:pPr>
              <a:r>
                <a:rPr lang="en-US" sz="3300" kern="1200" dirty="0">
                  <a:solidFill>
                    <a:srgbClr val="2F2F2F">
                      <a:lumMod val="75000"/>
                      <a:lumOff val="25000"/>
                    </a:srgbClr>
                  </a:solidFill>
                  <a:latin typeface="Segoe UI Black" panose="020B0A02040204020203" pitchFamily="34" charset="0"/>
                  <a:ea typeface="Segoe UI Black" panose="020B0A02040204020203" pitchFamily="34" charset="0"/>
                  <a:cs typeface="+mn-cs"/>
                </a:rPr>
                <a:t>VMs</a:t>
              </a:r>
            </a:p>
          </p:txBody>
        </p:sp>
        <p:sp>
          <p:nvSpPr>
            <p:cNvPr id="60" name="TextBox 59">
              <a:extLst>
                <a:ext uri="{FF2B5EF4-FFF2-40B4-BE49-F238E27FC236}">
                  <a16:creationId xmlns:a16="http://schemas.microsoft.com/office/drawing/2014/main" id="{8C4FDC85-6496-4EE8-99EB-D3FB6124FD8C}"/>
                </a:ext>
              </a:extLst>
            </p:cNvPr>
            <p:cNvSpPr txBox="1"/>
            <p:nvPr/>
          </p:nvSpPr>
          <p:spPr>
            <a:xfrm>
              <a:off x="8375422" y="1413766"/>
              <a:ext cx="2919602" cy="430887"/>
            </a:xfrm>
            <a:prstGeom prst="rect">
              <a:avLst/>
            </a:prstGeom>
            <a:noFill/>
          </p:spPr>
          <p:txBody>
            <a:bodyPr wrap="none" lIns="0" tIns="0" rIns="0" bIns="0" rtlCol="0">
              <a:spAutoFit/>
            </a:bodyPr>
            <a:lstStyle/>
            <a:p>
              <a:pPr algn="ctr" defTabSz="685775" hangingPunct="1">
                <a:defRPr/>
              </a:pPr>
              <a:r>
                <a:rPr lang="en-US" sz="2100" kern="1200">
                  <a:solidFill>
                    <a:srgbClr val="243A5E"/>
                  </a:solidFill>
                  <a:latin typeface="Segoe UI Black" panose="020B0A02040204020203" pitchFamily="34" charset="0"/>
                  <a:ea typeface="Segoe UI Black" panose="020B0A02040204020203" pitchFamily="34" charset="0"/>
                  <a:cs typeface="+mn-cs"/>
                </a:rPr>
                <a:t>Dav4 Azure VMs</a:t>
              </a:r>
            </a:p>
          </p:txBody>
        </p:sp>
        <p:sp>
          <p:nvSpPr>
            <p:cNvPr id="61" name="TextBox 60">
              <a:extLst>
                <a:ext uri="{FF2B5EF4-FFF2-40B4-BE49-F238E27FC236}">
                  <a16:creationId xmlns:a16="http://schemas.microsoft.com/office/drawing/2014/main" id="{34E2EDB0-BB1F-4EC7-AC78-AB6601781E47}"/>
                </a:ext>
              </a:extLst>
            </p:cNvPr>
            <p:cNvSpPr txBox="1"/>
            <p:nvPr/>
          </p:nvSpPr>
          <p:spPr>
            <a:xfrm>
              <a:off x="2793542" y="5173447"/>
              <a:ext cx="4471309" cy="677108"/>
            </a:xfrm>
            <a:prstGeom prst="rect">
              <a:avLst/>
            </a:prstGeom>
            <a:noFill/>
          </p:spPr>
          <p:txBody>
            <a:bodyPr wrap="none" lIns="0" tIns="0" rIns="0" bIns="0" rtlCol="0">
              <a:spAutoFit/>
            </a:bodyPr>
            <a:lstStyle/>
            <a:p>
              <a:pPr algn="ctr" defTabSz="685775" hangingPunct="1">
                <a:defRPr/>
              </a:pPr>
              <a:r>
                <a:rPr lang="en-US" sz="3300" kern="1200" dirty="0">
                  <a:solidFill>
                    <a:srgbClr val="008575"/>
                  </a:solidFill>
                  <a:latin typeface="Segoe UI Black" panose="020B0A02040204020203" pitchFamily="34" charset="0"/>
                  <a:ea typeface="Segoe UI Black" panose="020B0A02040204020203" pitchFamily="34" charset="0"/>
                  <a:cs typeface="+mn-cs"/>
                </a:rPr>
                <a:t>Eav4 Azure VMs</a:t>
              </a:r>
            </a:p>
          </p:txBody>
        </p:sp>
        <p:sp>
          <p:nvSpPr>
            <p:cNvPr id="62" name="TextBox 61">
              <a:extLst>
                <a:ext uri="{FF2B5EF4-FFF2-40B4-BE49-F238E27FC236}">
                  <a16:creationId xmlns:a16="http://schemas.microsoft.com/office/drawing/2014/main" id="{25EB6FFF-6262-4ECC-85E8-1EF83598F2FC}"/>
                </a:ext>
              </a:extLst>
            </p:cNvPr>
            <p:cNvSpPr txBox="1"/>
            <p:nvPr/>
          </p:nvSpPr>
          <p:spPr>
            <a:xfrm>
              <a:off x="7412561" y="5193209"/>
              <a:ext cx="1863759" cy="861775"/>
            </a:xfrm>
            <a:prstGeom prst="rect">
              <a:avLst/>
            </a:prstGeom>
            <a:noFill/>
          </p:spPr>
          <p:txBody>
            <a:bodyPr wrap="none" lIns="0" tIns="0" rIns="0" bIns="0" rtlCol="0">
              <a:spAutoFit/>
            </a:bodyPr>
            <a:lstStyle/>
            <a:p>
              <a:pPr algn="ctr" defTabSz="685775" hangingPunct="1">
                <a:defRPr/>
              </a:pPr>
              <a:r>
                <a:rPr lang="en-US" sz="2100" kern="1200">
                  <a:solidFill>
                    <a:srgbClr val="FFB900"/>
                  </a:solidFill>
                  <a:latin typeface="Segoe UI Black" panose="020B0A02040204020203" pitchFamily="34" charset="0"/>
                  <a:ea typeface="Segoe UI Black" panose="020B0A02040204020203" pitchFamily="34" charset="0"/>
                  <a:cs typeface="+mn-cs"/>
                </a:rPr>
                <a:t>Ephemeral</a:t>
              </a:r>
            </a:p>
            <a:p>
              <a:pPr algn="ctr" defTabSz="685775" hangingPunct="1">
                <a:defRPr/>
              </a:pPr>
              <a:r>
                <a:rPr lang="en-US" sz="2100" kern="1200">
                  <a:solidFill>
                    <a:srgbClr val="FFB900"/>
                  </a:solidFill>
                  <a:latin typeface="Segoe UI Black" panose="020B0A02040204020203" pitchFamily="34" charset="0"/>
                  <a:ea typeface="Segoe UI Black" panose="020B0A02040204020203" pitchFamily="34" charset="0"/>
                  <a:cs typeface="+mn-cs"/>
                </a:rPr>
                <a:t>OS Disks</a:t>
              </a:r>
            </a:p>
          </p:txBody>
        </p:sp>
        <p:sp>
          <p:nvSpPr>
            <p:cNvPr id="63" name="TextBox 62">
              <a:extLst>
                <a:ext uri="{FF2B5EF4-FFF2-40B4-BE49-F238E27FC236}">
                  <a16:creationId xmlns:a16="http://schemas.microsoft.com/office/drawing/2014/main" id="{D831C2CC-C301-4730-82C6-D2EFC6BA908F}"/>
                </a:ext>
              </a:extLst>
            </p:cNvPr>
            <p:cNvSpPr txBox="1"/>
            <p:nvPr/>
          </p:nvSpPr>
          <p:spPr>
            <a:xfrm>
              <a:off x="1814278" y="5744310"/>
              <a:ext cx="5704553" cy="415499"/>
            </a:xfrm>
            <a:prstGeom prst="rect">
              <a:avLst/>
            </a:prstGeom>
            <a:noFill/>
          </p:spPr>
          <p:txBody>
            <a:bodyPr wrap="none" lIns="0" tIns="0" rIns="0" bIns="0" rtlCol="0">
              <a:spAutoFit/>
            </a:bodyPr>
            <a:lstStyle/>
            <a:p>
              <a:pPr algn="ctr" defTabSz="685775" hangingPunct="1">
                <a:defRPr/>
              </a:pPr>
              <a:r>
                <a:rPr lang="en-US" sz="2025" kern="1200">
                  <a:solidFill>
                    <a:srgbClr val="0078D4"/>
                  </a:solidFill>
                  <a:latin typeface="Segoe UI Black" panose="020B0A02040204020203" pitchFamily="34" charset="0"/>
                  <a:ea typeface="Segoe UI Black" panose="020B0A02040204020203" pitchFamily="34" charset="0"/>
                  <a:cs typeface="+mn-cs"/>
                </a:rPr>
                <a:t>New Azure Reservations Features</a:t>
              </a:r>
            </a:p>
          </p:txBody>
        </p:sp>
        <p:sp>
          <p:nvSpPr>
            <p:cNvPr id="64" name="TextBox 63">
              <a:extLst>
                <a:ext uri="{FF2B5EF4-FFF2-40B4-BE49-F238E27FC236}">
                  <a16:creationId xmlns:a16="http://schemas.microsoft.com/office/drawing/2014/main" id="{D6FF96DC-56DF-4EA9-8A9A-D09F94FAB3E8}"/>
                </a:ext>
              </a:extLst>
            </p:cNvPr>
            <p:cNvSpPr txBox="1"/>
            <p:nvPr/>
          </p:nvSpPr>
          <p:spPr>
            <a:xfrm>
              <a:off x="4302671" y="6135271"/>
              <a:ext cx="4347345" cy="369332"/>
            </a:xfrm>
            <a:prstGeom prst="rect">
              <a:avLst/>
            </a:prstGeom>
            <a:noFill/>
          </p:spPr>
          <p:txBody>
            <a:bodyPr wrap="none" lIns="0" tIns="0" rIns="0" bIns="0" rtlCol="0">
              <a:spAutoFit/>
            </a:bodyPr>
            <a:lstStyle/>
            <a:p>
              <a:pPr algn="ctr" defTabSz="685775" hangingPunct="1">
                <a:defRPr/>
              </a:pPr>
              <a:r>
                <a:rPr lang="en-US" sz="1800" kern="1200">
                  <a:solidFill>
                    <a:srgbClr val="D83B01"/>
                  </a:solidFill>
                  <a:latin typeface="Segoe UI Black" panose="020B0A02040204020203" pitchFamily="34" charset="0"/>
                  <a:ea typeface="Segoe UI Black" panose="020B0A02040204020203" pitchFamily="34" charset="0"/>
                  <a:cs typeface="+mn-cs"/>
                </a:rPr>
                <a:t>VM Scale Sets Enhancements</a:t>
              </a:r>
            </a:p>
          </p:txBody>
        </p:sp>
        <p:sp>
          <p:nvSpPr>
            <p:cNvPr id="65" name="TextBox 64">
              <a:extLst>
                <a:ext uri="{FF2B5EF4-FFF2-40B4-BE49-F238E27FC236}">
                  <a16:creationId xmlns:a16="http://schemas.microsoft.com/office/drawing/2014/main" id="{5E5F2FA3-980B-41AE-8736-1588D1C2FEDE}"/>
                </a:ext>
              </a:extLst>
            </p:cNvPr>
            <p:cNvSpPr txBox="1"/>
            <p:nvPr/>
          </p:nvSpPr>
          <p:spPr>
            <a:xfrm rot="16200000">
              <a:off x="10097288" y="3179979"/>
              <a:ext cx="2006960" cy="738664"/>
            </a:xfrm>
            <a:prstGeom prst="rect">
              <a:avLst/>
            </a:prstGeom>
            <a:noFill/>
          </p:spPr>
          <p:txBody>
            <a:bodyPr wrap="none" lIns="0" tIns="0" rIns="0" bIns="0" rtlCol="0">
              <a:spAutoFit/>
            </a:bodyPr>
            <a:lstStyle/>
            <a:p>
              <a:pPr algn="ctr" defTabSz="685775" hangingPunct="1">
                <a:defRPr/>
              </a:pPr>
              <a:r>
                <a:rPr lang="en-US" sz="1800" kern="1200">
                  <a:solidFill>
                    <a:srgbClr val="243A5E"/>
                  </a:solidFill>
                  <a:latin typeface="Segoe UI Black" panose="020B0A02040204020203" pitchFamily="34" charset="0"/>
                  <a:ea typeface="Segoe UI Black" panose="020B0A02040204020203" pitchFamily="34" charset="0"/>
                  <a:cs typeface="+mn-cs"/>
                </a:rPr>
                <a:t>New B-Series</a:t>
              </a:r>
            </a:p>
            <a:p>
              <a:pPr algn="ctr" defTabSz="685775" hangingPunct="1">
                <a:defRPr/>
              </a:pPr>
              <a:r>
                <a:rPr lang="en-US" sz="1800" kern="1200">
                  <a:solidFill>
                    <a:srgbClr val="243A5E"/>
                  </a:solidFill>
                  <a:latin typeface="Segoe UI Black" panose="020B0A02040204020203" pitchFamily="34" charset="0"/>
                  <a:ea typeface="Segoe UI Black" panose="020B0A02040204020203" pitchFamily="34" charset="0"/>
                  <a:cs typeface="+mn-cs"/>
                </a:rPr>
                <a:t>Azure VMs</a:t>
              </a:r>
            </a:p>
          </p:txBody>
        </p:sp>
      </p:grpSp>
      <p:sp>
        <p:nvSpPr>
          <p:cNvPr id="24" name="Shape 138">
            <a:extLst>
              <a:ext uri="{FF2B5EF4-FFF2-40B4-BE49-F238E27FC236}">
                <a16:creationId xmlns:a16="http://schemas.microsoft.com/office/drawing/2014/main" id="{30943FAE-81A2-46C5-83FE-C315054E6D35}"/>
              </a:ext>
            </a:extLst>
          </p:cNvPr>
          <p:cNvSpPr/>
          <p:nvPr/>
        </p:nvSpPr>
        <p:spPr>
          <a:xfrm>
            <a:off x="-4072" y="185944"/>
            <a:ext cx="4497414"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5" name="Shape 139">
            <a:extLst>
              <a:ext uri="{FF2B5EF4-FFF2-40B4-BE49-F238E27FC236}">
                <a16:creationId xmlns:a16="http://schemas.microsoft.com/office/drawing/2014/main" id="{FF55408F-4A8D-4B0C-AEA0-34FF4595365B}"/>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IAAS IS STILL GOING STRONG</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26" name="Picture 25">
            <a:extLst>
              <a:ext uri="{FF2B5EF4-FFF2-40B4-BE49-F238E27FC236}">
                <a16:creationId xmlns:a16="http://schemas.microsoft.com/office/drawing/2014/main" id="{950E3A98-B356-4FBF-8510-036F303EB6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602333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BA729B76-F9F3-4603-A022-9824E4655988}"/>
              </a:ext>
            </a:extLst>
          </p:cNvPr>
          <p:cNvGrpSpPr/>
          <p:nvPr/>
        </p:nvGrpSpPr>
        <p:grpSpPr>
          <a:xfrm>
            <a:off x="438150" y="1077516"/>
            <a:ext cx="8268891" cy="578673"/>
            <a:chOff x="1163634" y="1436688"/>
            <a:chExt cx="10152069" cy="771564"/>
          </a:xfrm>
        </p:grpSpPr>
        <p:sp>
          <p:nvSpPr>
            <p:cNvPr id="22" name="Rectangle 21">
              <a:extLst>
                <a:ext uri="{FF2B5EF4-FFF2-40B4-BE49-F238E27FC236}">
                  <a16:creationId xmlns:a16="http://schemas.microsoft.com/office/drawing/2014/main" id="{E907A3A5-8144-4BCC-A2DD-8A2CD45B401F}"/>
                </a:ext>
              </a:extLst>
            </p:cNvPr>
            <p:cNvSpPr/>
            <p:nvPr/>
          </p:nvSpPr>
          <p:spPr bwMode="auto">
            <a:xfrm>
              <a:off x="1238249" y="1436688"/>
              <a:ext cx="10004428" cy="173037"/>
            </a:xfrm>
            <a:custGeom>
              <a:avLst/>
              <a:gdLst>
                <a:gd name="connsiteX0" fmla="*/ 0 w 9426576"/>
                <a:gd name="connsiteY0" fmla="*/ 0 h 581025"/>
                <a:gd name="connsiteX1" fmla="*/ 9426576 w 9426576"/>
                <a:gd name="connsiteY1" fmla="*/ 0 h 581025"/>
                <a:gd name="connsiteX2" fmla="*/ 9426576 w 9426576"/>
                <a:gd name="connsiteY2" fmla="*/ 581025 h 581025"/>
                <a:gd name="connsiteX3" fmla="*/ 0 w 9426576"/>
                <a:gd name="connsiteY3" fmla="*/ 581025 h 581025"/>
                <a:gd name="connsiteX4" fmla="*/ 0 w 9426576"/>
                <a:gd name="connsiteY4" fmla="*/ 0 h 581025"/>
                <a:gd name="connsiteX0" fmla="*/ 0 w 9426576"/>
                <a:gd name="connsiteY0" fmla="*/ 0 h 592137"/>
                <a:gd name="connsiteX1" fmla="*/ 9426576 w 9426576"/>
                <a:gd name="connsiteY1" fmla="*/ 0 h 592137"/>
                <a:gd name="connsiteX2" fmla="*/ 9426576 w 9426576"/>
                <a:gd name="connsiteY2" fmla="*/ 581025 h 592137"/>
                <a:gd name="connsiteX3" fmla="*/ 5092700 w 9426576"/>
                <a:gd name="connsiteY3" fmla="*/ 592137 h 592137"/>
                <a:gd name="connsiteX4" fmla="*/ 0 w 9426576"/>
                <a:gd name="connsiteY4" fmla="*/ 581025 h 592137"/>
                <a:gd name="connsiteX5" fmla="*/ 0 w 9426576"/>
                <a:gd name="connsiteY5" fmla="*/ 0 h 592137"/>
                <a:gd name="connsiteX0" fmla="*/ 5092700 w 9426576"/>
                <a:gd name="connsiteY0" fmla="*/ 592137 h 683577"/>
                <a:gd name="connsiteX1" fmla="*/ 0 w 9426576"/>
                <a:gd name="connsiteY1" fmla="*/ 581025 h 683577"/>
                <a:gd name="connsiteX2" fmla="*/ 0 w 9426576"/>
                <a:gd name="connsiteY2" fmla="*/ 0 h 683577"/>
                <a:gd name="connsiteX3" fmla="*/ 9426576 w 9426576"/>
                <a:gd name="connsiteY3" fmla="*/ 0 h 683577"/>
                <a:gd name="connsiteX4" fmla="*/ 9426576 w 9426576"/>
                <a:gd name="connsiteY4" fmla="*/ 581025 h 683577"/>
                <a:gd name="connsiteX5" fmla="*/ 5184140 w 9426576"/>
                <a:gd name="connsiteY5" fmla="*/ 683577 h 683577"/>
                <a:gd name="connsiteX0" fmla="*/ 5092700 w 9426576"/>
                <a:gd name="connsiteY0" fmla="*/ 592137 h 592137"/>
                <a:gd name="connsiteX1" fmla="*/ 0 w 9426576"/>
                <a:gd name="connsiteY1" fmla="*/ 581025 h 592137"/>
                <a:gd name="connsiteX2" fmla="*/ 0 w 9426576"/>
                <a:gd name="connsiteY2" fmla="*/ 0 h 592137"/>
                <a:gd name="connsiteX3" fmla="*/ 9426576 w 9426576"/>
                <a:gd name="connsiteY3" fmla="*/ 0 h 592137"/>
                <a:gd name="connsiteX4" fmla="*/ 9426576 w 9426576"/>
                <a:gd name="connsiteY4" fmla="*/ 581025 h 592137"/>
                <a:gd name="connsiteX0" fmla="*/ 0 w 9426576"/>
                <a:gd name="connsiteY0" fmla="*/ 581025 h 581025"/>
                <a:gd name="connsiteX1" fmla="*/ 0 w 9426576"/>
                <a:gd name="connsiteY1" fmla="*/ 0 h 581025"/>
                <a:gd name="connsiteX2" fmla="*/ 9426576 w 9426576"/>
                <a:gd name="connsiteY2" fmla="*/ 0 h 581025"/>
                <a:gd name="connsiteX3" fmla="*/ 9426576 w 9426576"/>
                <a:gd name="connsiteY3" fmla="*/ 581025 h 581025"/>
              </a:gdLst>
              <a:ahLst/>
              <a:cxnLst>
                <a:cxn ang="0">
                  <a:pos x="connsiteX0" y="connsiteY0"/>
                </a:cxn>
                <a:cxn ang="0">
                  <a:pos x="connsiteX1" y="connsiteY1"/>
                </a:cxn>
                <a:cxn ang="0">
                  <a:pos x="connsiteX2" y="connsiteY2"/>
                </a:cxn>
                <a:cxn ang="0">
                  <a:pos x="connsiteX3" y="connsiteY3"/>
                </a:cxn>
              </a:cxnLst>
              <a:rect l="l" t="t" r="r" b="b"/>
              <a:pathLst>
                <a:path w="9426576" h="581025">
                  <a:moveTo>
                    <a:pt x="0" y="581025"/>
                  </a:moveTo>
                  <a:lnTo>
                    <a:pt x="0" y="0"/>
                  </a:lnTo>
                  <a:lnTo>
                    <a:pt x="9426576" y="0"/>
                  </a:lnTo>
                  <a:lnTo>
                    <a:pt x="9426576" y="581025"/>
                  </a:ln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05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1">
              <a:extLst>
                <a:ext uri="{FF2B5EF4-FFF2-40B4-BE49-F238E27FC236}">
                  <a16:creationId xmlns:a16="http://schemas.microsoft.com/office/drawing/2014/main" id="{FDF65215-E3D7-4731-87C7-2C7840C651DD}"/>
                </a:ext>
              </a:extLst>
            </p:cNvPr>
            <p:cNvSpPr/>
            <p:nvPr/>
          </p:nvSpPr>
          <p:spPr bwMode="auto">
            <a:xfrm>
              <a:off x="1527174" y="1566466"/>
              <a:ext cx="9426576" cy="5120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ctr" anchorCtr="0" forceAA="0" compatLnSpc="1">
              <a:prstTxWarp prst="textNoShape">
                <a:avLst/>
              </a:prstTxWarp>
              <a:noAutofit/>
            </a:bodyPr>
            <a:lstStyle/>
            <a:p>
              <a:pPr algn="ctr" defTabSz="699354" fontAlgn="base" hangingPunct="1">
                <a:spcBef>
                  <a:spcPct val="0"/>
                </a:spcBef>
                <a:spcAft>
                  <a:spcPct val="0"/>
                </a:spcAft>
                <a:defRPr/>
              </a:pPr>
              <a:r>
                <a:rPr lang="en-US" sz="1500" kern="1200">
                  <a:solidFill>
                    <a:srgbClr val="FFFFFF"/>
                  </a:solidFill>
                  <a:latin typeface="Segoe UI Semibold" panose="020B0702040204020203" pitchFamily="34" charset="0"/>
                  <a:cs typeface="Segoe UI Semibold" panose="020B0702040204020203" pitchFamily="34" charset="0"/>
                </a:rPr>
                <a:t>The power of choice – First to announce new AMD EPYC™ 7452 based VMs </a:t>
              </a:r>
            </a:p>
          </p:txBody>
        </p:sp>
        <p:sp>
          <p:nvSpPr>
            <p:cNvPr id="27" name="Rectangle 21">
              <a:extLst>
                <a:ext uri="{FF2B5EF4-FFF2-40B4-BE49-F238E27FC236}">
                  <a16:creationId xmlns:a16="http://schemas.microsoft.com/office/drawing/2014/main" id="{09A1ABC4-7741-41C9-ADB4-C5FE475A5073}"/>
                </a:ext>
              </a:extLst>
            </p:cNvPr>
            <p:cNvSpPr/>
            <p:nvPr/>
          </p:nvSpPr>
          <p:spPr bwMode="auto">
            <a:xfrm rot="10800000">
              <a:off x="1238249" y="2035215"/>
              <a:ext cx="10004428" cy="173037"/>
            </a:xfrm>
            <a:custGeom>
              <a:avLst/>
              <a:gdLst>
                <a:gd name="connsiteX0" fmla="*/ 0 w 9426576"/>
                <a:gd name="connsiteY0" fmla="*/ 0 h 581025"/>
                <a:gd name="connsiteX1" fmla="*/ 9426576 w 9426576"/>
                <a:gd name="connsiteY1" fmla="*/ 0 h 581025"/>
                <a:gd name="connsiteX2" fmla="*/ 9426576 w 9426576"/>
                <a:gd name="connsiteY2" fmla="*/ 581025 h 581025"/>
                <a:gd name="connsiteX3" fmla="*/ 0 w 9426576"/>
                <a:gd name="connsiteY3" fmla="*/ 581025 h 581025"/>
                <a:gd name="connsiteX4" fmla="*/ 0 w 9426576"/>
                <a:gd name="connsiteY4" fmla="*/ 0 h 581025"/>
                <a:gd name="connsiteX0" fmla="*/ 0 w 9426576"/>
                <a:gd name="connsiteY0" fmla="*/ 0 h 592137"/>
                <a:gd name="connsiteX1" fmla="*/ 9426576 w 9426576"/>
                <a:gd name="connsiteY1" fmla="*/ 0 h 592137"/>
                <a:gd name="connsiteX2" fmla="*/ 9426576 w 9426576"/>
                <a:gd name="connsiteY2" fmla="*/ 581025 h 592137"/>
                <a:gd name="connsiteX3" fmla="*/ 5092700 w 9426576"/>
                <a:gd name="connsiteY3" fmla="*/ 592137 h 592137"/>
                <a:gd name="connsiteX4" fmla="*/ 0 w 9426576"/>
                <a:gd name="connsiteY4" fmla="*/ 581025 h 592137"/>
                <a:gd name="connsiteX5" fmla="*/ 0 w 9426576"/>
                <a:gd name="connsiteY5" fmla="*/ 0 h 592137"/>
                <a:gd name="connsiteX0" fmla="*/ 5092700 w 9426576"/>
                <a:gd name="connsiteY0" fmla="*/ 592137 h 683577"/>
                <a:gd name="connsiteX1" fmla="*/ 0 w 9426576"/>
                <a:gd name="connsiteY1" fmla="*/ 581025 h 683577"/>
                <a:gd name="connsiteX2" fmla="*/ 0 w 9426576"/>
                <a:gd name="connsiteY2" fmla="*/ 0 h 683577"/>
                <a:gd name="connsiteX3" fmla="*/ 9426576 w 9426576"/>
                <a:gd name="connsiteY3" fmla="*/ 0 h 683577"/>
                <a:gd name="connsiteX4" fmla="*/ 9426576 w 9426576"/>
                <a:gd name="connsiteY4" fmla="*/ 581025 h 683577"/>
                <a:gd name="connsiteX5" fmla="*/ 5184140 w 9426576"/>
                <a:gd name="connsiteY5" fmla="*/ 683577 h 683577"/>
                <a:gd name="connsiteX0" fmla="*/ 5092700 w 9426576"/>
                <a:gd name="connsiteY0" fmla="*/ 592137 h 592137"/>
                <a:gd name="connsiteX1" fmla="*/ 0 w 9426576"/>
                <a:gd name="connsiteY1" fmla="*/ 581025 h 592137"/>
                <a:gd name="connsiteX2" fmla="*/ 0 w 9426576"/>
                <a:gd name="connsiteY2" fmla="*/ 0 h 592137"/>
                <a:gd name="connsiteX3" fmla="*/ 9426576 w 9426576"/>
                <a:gd name="connsiteY3" fmla="*/ 0 h 592137"/>
                <a:gd name="connsiteX4" fmla="*/ 9426576 w 9426576"/>
                <a:gd name="connsiteY4" fmla="*/ 581025 h 592137"/>
                <a:gd name="connsiteX0" fmla="*/ 0 w 9426576"/>
                <a:gd name="connsiteY0" fmla="*/ 581025 h 581025"/>
                <a:gd name="connsiteX1" fmla="*/ 0 w 9426576"/>
                <a:gd name="connsiteY1" fmla="*/ 0 h 581025"/>
                <a:gd name="connsiteX2" fmla="*/ 9426576 w 9426576"/>
                <a:gd name="connsiteY2" fmla="*/ 0 h 581025"/>
                <a:gd name="connsiteX3" fmla="*/ 9426576 w 9426576"/>
                <a:gd name="connsiteY3" fmla="*/ 581025 h 581025"/>
              </a:gdLst>
              <a:ahLst/>
              <a:cxnLst>
                <a:cxn ang="0">
                  <a:pos x="connsiteX0" y="connsiteY0"/>
                </a:cxn>
                <a:cxn ang="0">
                  <a:pos x="connsiteX1" y="connsiteY1"/>
                </a:cxn>
                <a:cxn ang="0">
                  <a:pos x="connsiteX2" y="connsiteY2"/>
                </a:cxn>
                <a:cxn ang="0">
                  <a:pos x="connsiteX3" y="connsiteY3"/>
                </a:cxn>
              </a:cxnLst>
              <a:rect l="l" t="t" r="r" b="b"/>
              <a:pathLst>
                <a:path w="9426576" h="581025">
                  <a:moveTo>
                    <a:pt x="0" y="581025"/>
                  </a:moveTo>
                  <a:lnTo>
                    <a:pt x="0" y="0"/>
                  </a:lnTo>
                  <a:lnTo>
                    <a:pt x="9426576" y="0"/>
                  </a:lnTo>
                  <a:lnTo>
                    <a:pt x="9426576" y="581025"/>
                  </a:lnTo>
                </a:path>
              </a:pathLst>
            </a:cu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05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8BFCF71D-C2B0-4533-A2B9-4472FA65DFAF}"/>
                </a:ext>
              </a:extLst>
            </p:cNvPr>
            <p:cNvSpPr>
              <a:spLocks noChangeAspect="1"/>
            </p:cNvSpPr>
            <p:nvPr/>
          </p:nvSpPr>
          <p:spPr bwMode="auto">
            <a:xfrm>
              <a:off x="1163634" y="1749443"/>
              <a:ext cx="146052" cy="146052"/>
            </a:xfrm>
            <a:prstGeom prst="ellipse">
              <a:avLst/>
            </a:prstGeom>
            <a:solidFill>
              <a:schemeClr val="accent1"/>
            </a:solidFill>
            <a:ln w="10795" cap="flat" cmpd="sng" algn="ctr">
              <a:noFill/>
              <a:prstDash val="solid"/>
            </a:ln>
            <a:effectLst>
              <a:outerShdw blurRad="63500" sx="102000" sy="102000" algn="ctr" rotWithShape="0">
                <a:prstClr val="black">
                  <a:alpha val="40000"/>
                </a:prstClr>
              </a:outerShdw>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sp>
          <p:nvSpPr>
            <p:cNvPr id="29" name="Oval 28">
              <a:extLst>
                <a:ext uri="{FF2B5EF4-FFF2-40B4-BE49-F238E27FC236}">
                  <a16:creationId xmlns:a16="http://schemas.microsoft.com/office/drawing/2014/main" id="{1DA86AB2-12DB-4292-B1A6-63C93FF1C6E5}"/>
                </a:ext>
              </a:extLst>
            </p:cNvPr>
            <p:cNvSpPr>
              <a:spLocks noChangeAspect="1"/>
            </p:cNvSpPr>
            <p:nvPr/>
          </p:nvSpPr>
          <p:spPr bwMode="auto">
            <a:xfrm>
              <a:off x="11169651" y="1749443"/>
              <a:ext cx="146052" cy="146052"/>
            </a:xfrm>
            <a:prstGeom prst="ellipse">
              <a:avLst/>
            </a:prstGeom>
            <a:solidFill>
              <a:schemeClr val="accent1"/>
            </a:solidFill>
            <a:ln w="10795" cap="flat" cmpd="sng" algn="ctr">
              <a:noFill/>
              <a:prstDash val="solid"/>
            </a:ln>
            <a:effectLst>
              <a:outerShdw blurRad="63500" sx="102000" sy="102000" algn="ctr" rotWithShape="0">
                <a:prstClr val="black">
                  <a:alpha val="40000"/>
                </a:prstClr>
              </a:outerShdw>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grpSp>
      <p:sp>
        <p:nvSpPr>
          <p:cNvPr id="71" name="Rectangle 63">
            <a:extLst>
              <a:ext uri="{FF2B5EF4-FFF2-40B4-BE49-F238E27FC236}">
                <a16:creationId xmlns:a16="http://schemas.microsoft.com/office/drawing/2014/main" id="{40788DB0-8001-47A4-AE0A-CAC218E5758C}"/>
              </a:ext>
            </a:extLst>
          </p:cNvPr>
          <p:cNvSpPr/>
          <p:nvPr/>
        </p:nvSpPr>
        <p:spPr bwMode="auto">
          <a:xfrm flipH="1">
            <a:off x="4887300" y="1938740"/>
            <a:ext cx="1990727" cy="270556"/>
          </a:xfrm>
          <a:custGeom>
            <a:avLst/>
            <a:gdLst>
              <a:gd name="connsiteX0" fmla="*/ 0 w 3589604"/>
              <a:gd name="connsiteY0" fmla="*/ 0 h 914400"/>
              <a:gd name="connsiteX1" fmla="*/ 3589604 w 3589604"/>
              <a:gd name="connsiteY1" fmla="*/ 0 h 914400"/>
              <a:gd name="connsiteX2" fmla="*/ 3589604 w 3589604"/>
              <a:gd name="connsiteY2" fmla="*/ 914400 h 914400"/>
              <a:gd name="connsiteX3" fmla="*/ 0 w 3589604"/>
              <a:gd name="connsiteY3" fmla="*/ 914400 h 914400"/>
              <a:gd name="connsiteX4" fmla="*/ 0 w 3589604"/>
              <a:gd name="connsiteY4" fmla="*/ 0 h 914400"/>
              <a:gd name="connsiteX0" fmla="*/ 0 w 3589604"/>
              <a:gd name="connsiteY0" fmla="*/ 0 h 914400"/>
              <a:gd name="connsiteX1" fmla="*/ 3589604 w 3589604"/>
              <a:gd name="connsiteY1" fmla="*/ 0 h 914400"/>
              <a:gd name="connsiteX2" fmla="*/ 3589604 w 3589604"/>
              <a:gd name="connsiteY2" fmla="*/ 914400 h 914400"/>
              <a:gd name="connsiteX3" fmla="*/ 3373705 w 3589604"/>
              <a:gd name="connsiteY3" fmla="*/ 905219 h 914400"/>
              <a:gd name="connsiteX4" fmla="*/ 0 w 3589604"/>
              <a:gd name="connsiteY4" fmla="*/ 914400 h 914400"/>
              <a:gd name="connsiteX5" fmla="*/ 0 w 3589604"/>
              <a:gd name="connsiteY5" fmla="*/ 0 h 914400"/>
              <a:gd name="connsiteX0" fmla="*/ 0 w 3589604"/>
              <a:gd name="connsiteY0" fmla="*/ 0 h 914400"/>
              <a:gd name="connsiteX1" fmla="*/ 3589604 w 3589604"/>
              <a:gd name="connsiteY1" fmla="*/ 0 h 914400"/>
              <a:gd name="connsiteX2" fmla="*/ 3589604 w 3589604"/>
              <a:gd name="connsiteY2" fmla="*/ 914400 h 914400"/>
              <a:gd name="connsiteX3" fmla="*/ 0 w 3589604"/>
              <a:gd name="connsiteY3" fmla="*/ 914400 h 914400"/>
              <a:gd name="connsiteX4" fmla="*/ 0 w 3589604"/>
              <a:gd name="connsiteY4" fmla="*/ 0 h 914400"/>
              <a:gd name="connsiteX0" fmla="*/ 0 w 3589604"/>
              <a:gd name="connsiteY0" fmla="*/ 0 h 917919"/>
              <a:gd name="connsiteX1" fmla="*/ 3589604 w 3589604"/>
              <a:gd name="connsiteY1" fmla="*/ 0 h 917919"/>
              <a:gd name="connsiteX2" fmla="*/ 3589604 w 3589604"/>
              <a:gd name="connsiteY2" fmla="*/ 914400 h 917919"/>
              <a:gd name="connsiteX3" fmla="*/ 2986355 w 3589604"/>
              <a:gd name="connsiteY3" fmla="*/ 917919 h 917919"/>
              <a:gd name="connsiteX4" fmla="*/ 0 w 3589604"/>
              <a:gd name="connsiteY4" fmla="*/ 914400 h 917919"/>
              <a:gd name="connsiteX5" fmla="*/ 0 w 3589604"/>
              <a:gd name="connsiteY5" fmla="*/ 0 h 917919"/>
              <a:gd name="connsiteX0" fmla="*/ 2986355 w 3589604"/>
              <a:gd name="connsiteY0" fmla="*/ 917919 h 1009359"/>
              <a:gd name="connsiteX1" fmla="*/ 0 w 3589604"/>
              <a:gd name="connsiteY1" fmla="*/ 914400 h 1009359"/>
              <a:gd name="connsiteX2" fmla="*/ 0 w 3589604"/>
              <a:gd name="connsiteY2" fmla="*/ 0 h 1009359"/>
              <a:gd name="connsiteX3" fmla="*/ 3589604 w 3589604"/>
              <a:gd name="connsiteY3" fmla="*/ 0 h 1009359"/>
              <a:gd name="connsiteX4" fmla="*/ 3589604 w 3589604"/>
              <a:gd name="connsiteY4" fmla="*/ 914400 h 1009359"/>
              <a:gd name="connsiteX5" fmla="*/ 3077795 w 3589604"/>
              <a:gd name="connsiteY5" fmla="*/ 1009359 h 1009359"/>
              <a:gd name="connsiteX0" fmla="*/ 2986355 w 3589604"/>
              <a:gd name="connsiteY0" fmla="*/ 917919 h 917919"/>
              <a:gd name="connsiteX1" fmla="*/ 0 w 3589604"/>
              <a:gd name="connsiteY1" fmla="*/ 914400 h 917919"/>
              <a:gd name="connsiteX2" fmla="*/ 0 w 3589604"/>
              <a:gd name="connsiteY2" fmla="*/ 0 h 917919"/>
              <a:gd name="connsiteX3" fmla="*/ 3589604 w 3589604"/>
              <a:gd name="connsiteY3" fmla="*/ 0 h 917919"/>
              <a:gd name="connsiteX4" fmla="*/ 3589604 w 3589604"/>
              <a:gd name="connsiteY4" fmla="*/ 914400 h 917919"/>
              <a:gd name="connsiteX0" fmla="*/ 0 w 3589604"/>
              <a:gd name="connsiteY0" fmla="*/ 914400 h 914400"/>
              <a:gd name="connsiteX1" fmla="*/ 0 w 3589604"/>
              <a:gd name="connsiteY1" fmla="*/ 0 h 914400"/>
              <a:gd name="connsiteX2" fmla="*/ 3589604 w 3589604"/>
              <a:gd name="connsiteY2" fmla="*/ 0 h 914400"/>
              <a:gd name="connsiteX3" fmla="*/ 3589604 w 3589604"/>
              <a:gd name="connsiteY3" fmla="*/ 914400 h 914400"/>
              <a:gd name="connsiteX0" fmla="*/ 0 w 3589604"/>
              <a:gd name="connsiteY0" fmla="*/ 914400 h 914400"/>
              <a:gd name="connsiteX1" fmla="*/ 1855 w 3589604"/>
              <a:gd name="connsiteY1" fmla="*/ 473419 h 914400"/>
              <a:gd name="connsiteX2" fmla="*/ 0 w 3589604"/>
              <a:gd name="connsiteY2" fmla="*/ 0 h 914400"/>
              <a:gd name="connsiteX3" fmla="*/ 3589604 w 3589604"/>
              <a:gd name="connsiteY3" fmla="*/ 0 h 914400"/>
              <a:gd name="connsiteX4" fmla="*/ 3589604 w 3589604"/>
              <a:gd name="connsiteY4" fmla="*/ 914400 h 914400"/>
              <a:gd name="connsiteX0" fmla="*/ 1855 w 3589604"/>
              <a:gd name="connsiteY0" fmla="*/ 473419 h 914400"/>
              <a:gd name="connsiteX1" fmla="*/ 0 w 3589604"/>
              <a:gd name="connsiteY1" fmla="*/ 0 h 914400"/>
              <a:gd name="connsiteX2" fmla="*/ 3589604 w 3589604"/>
              <a:gd name="connsiteY2" fmla="*/ 0 h 914400"/>
              <a:gd name="connsiteX3" fmla="*/ 3589604 w 3589604"/>
              <a:gd name="connsiteY3" fmla="*/ 914400 h 914400"/>
              <a:gd name="connsiteX0" fmla="*/ 1855 w 3589604"/>
              <a:gd name="connsiteY0" fmla="*/ 473419 h 473418"/>
              <a:gd name="connsiteX1" fmla="*/ 0 w 3589604"/>
              <a:gd name="connsiteY1" fmla="*/ 0 h 473418"/>
              <a:gd name="connsiteX2" fmla="*/ 3589604 w 3589604"/>
              <a:gd name="connsiteY2" fmla="*/ 0 h 473418"/>
            </a:gdLst>
            <a:ahLst/>
            <a:cxnLst>
              <a:cxn ang="0">
                <a:pos x="connsiteX0" y="connsiteY0"/>
              </a:cxn>
              <a:cxn ang="0">
                <a:pos x="connsiteX1" y="connsiteY1"/>
              </a:cxn>
              <a:cxn ang="0">
                <a:pos x="connsiteX2" y="connsiteY2"/>
              </a:cxn>
            </a:cxnLst>
            <a:rect l="l" t="t" r="r" b="b"/>
            <a:pathLst>
              <a:path w="3589604" h="473418">
                <a:moveTo>
                  <a:pt x="1855" y="473419"/>
                </a:moveTo>
                <a:cubicBezTo>
                  <a:pt x="1237" y="315613"/>
                  <a:pt x="618" y="157806"/>
                  <a:pt x="0" y="0"/>
                </a:cubicBezTo>
                <a:lnTo>
                  <a:pt x="3589604"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GB"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53E5D15F-FF2F-43EA-9F32-28F9C3093C32}"/>
              </a:ext>
            </a:extLst>
          </p:cNvPr>
          <p:cNvSpPr/>
          <p:nvPr/>
        </p:nvSpPr>
        <p:spPr bwMode="auto">
          <a:xfrm>
            <a:off x="2248876" y="1938740"/>
            <a:ext cx="2206229" cy="275762"/>
          </a:xfrm>
          <a:custGeom>
            <a:avLst/>
            <a:gdLst>
              <a:gd name="connsiteX0" fmla="*/ 0 w 3589604"/>
              <a:gd name="connsiteY0" fmla="*/ 0 h 914400"/>
              <a:gd name="connsiteX1" fmla="*/ 3589604 w 3589604"/>
              <a:gd name="connsiteY1" fmla="*/ 0 h 914400"/>
              <a:gd name="connsiteX2" fmla="*/ 3589604 w 3589604"/>
              <a:gd name="connsiteY2" fmla="*/ 914400 h 914400"/>
              <a:gd name="connsiteX3" fmla="*/ 0 w 3589604"/>
              <a:gd name="connsiteY3" fmla="*/ 914400 h 914400"/>
              <a:gd name="connsiteX4" fmla="*/ 0 w 3589604"/>
              <a:gd name="connsiteY4" fmla="*/ 0 h 914400"/>
              <a:gd name="connsiteX0" fmla="*/ 0 w 3589604"/>
              <a:gd name="connsiteY0" fmla="*/ 0 h 914400"/>
              <a:gd name="connsiteX1" fmla="*/ 3589604 w 3589604"/>
              <a:gd name="connsiteY1" fmla="*/ 0 h 914400"/>
              <a:gd name="connsiteX2" fmla="*/ 3589604 w 3589604"/>
              <a:gd name="connsiteY2" fmla="*/ 914400 h 914400"/>
              <a:gd name="connsiteX3" fmla="*/ 3373705 w 3589604"/>
              <a:gd name="connsiteY3" fmla="*/ 905219 h 914400"/>
              <a:gd name="connsiteX4" fmla="*/ 0 w 3589604"/>
              <a:gd name="connsiteY4" fmla="*/ 914400 h 914400"/>
              <a:gd name="connsiteX5" fmla="*/ 0 w 3589604"/>
              <a:gd name="connsiteY5" fmla="*/ 0 h 914400"/>
              <a:gd name="connsiteX0" fmla="*/ 0 w 3589604"/>
              <a:gd name="connsiteY0" fmla="*/ 0 h 914400"/>
              <a:gd name="connsiteX1" fmla="*/ 3589604 w 3589604"/>
              <a:gd name="connsiteY1" fmla="*/ 0 h 914400"/>
              <a:gd name="connsiteX2" fmla="*/ 3589604 w 3589604"/>
              <a:gd name="connsiteY2" fmla="*/ 914400 h 914400"/>
              <a:gd name="connsiteX3" fmla="*/ 0 w 3589604"/>
              <a:gd name="connsiteY3" fmla="*/ 914400 h 914400"/>
              <a:gd name="connsiteX4" fmla="*/ 0 w 3589604"/>
              <a:gd name="connsiteY4" fmla="*/ 0 h 914400"/>
              <a:gd name="connsiteX0" fmla="*/ 0 w 3589604"/>
              <a:gd name="connsiteY0" fmla="*/ 0 h 917919"/>
              <a:gd name="connsiteX1" fmla="*/ 3589604 w 3589604"/>
              <a:gd name="connsiteY1" fmla="*/ 0 h 917919"/>
              <a:gd name="connsiteX2" fmla="*/ 3589604 w 3589604"/>
              <a:gd name="connsiteY2" fmla="*/ 914400 h 917919"/>
              <a:gd name="connsiteX3" fmla="*/ 2986355 w 3589604"/>
              <a:gd name="connsiteY3" fmla="*/ 917919 h 917919"/>
              <a:gd name="connsiteX4" fmla="*/ 0 w 3589604"/>
              <a:gd name="connsiteY4" fmla="*/ 914400 h 917919"/>
              <a:gd name="connsiteX5" fmla="*/ 0 w 3589604"/>
              <a:gd name="connsiteY5" fmla="*/ 0 h 917919"/>
              <a:gd name="connsiteX0" fmla="*/ 2986355 w 3589604"/>
              <a:gd name="connsiteY0" fmla="*/ 917919 h 1009359"/>
              <a:gd name="connsiteX1" fmla="*/ 0 w 3589604"/>
              <a:gd name="connsiteY1" fmla="*/ 914400 h 1009359"/>
              <a:gd name="connsiteX2" fmla="*/ 0 w 3589604"/>
              <a:gd name="connsiteY2" fmla="*/ 0 h 1009359"/>
              <a:gd name="connsiteX3" fmla="*/ 3589604 w 3589604"/>
              <a:gd name="connsiteY3" fmla="*/ 0 h 1009359"/>
              <a:gd name="connsiteX4" fmla="*/ 3589604 w 3589604"/>
              <a:gd name="connsiteY4" fmla="*/ 914400 h 1009359"/>
              <a:gd name="connsiteX5" fmla="*/ 3077795 w 3589604"/>
              <a:gd name="connsiteY5" fmla="*/ 1009359 h 1009359"/>
              <a:gd name="connsiteX0" fmla="*/ 2986355 w 3589604"/>
              <a:gd name="connsiteY0" fmla="*/ 917919 h 917919"/>
              <a:gd name="connsiteX1" fmla="*/ 0 w 3589604"/>
              <a:gd name="connsiteY1" fmla="*/ 914400 h 917919"/>
              <a:gd name="connsiteX2" fmla="*/ 0 w 3589604"/>
              <a:gd name="connsiteY2" fmla="*/ 0 h 917919"/>
              <a:gd name="connsiteX3" fmla="*/ 3589604 w 3589604"/>
              <a:gd name="connsiteY3" fmla="*/ 0 h 917919"/>
              <a:gd name="connsiteX4" fmla="*/ 3589604 w 3589604"/>
              <a:gd name="connsiteY4" fmla="*/ 914400 h 917919"/>
              <a:gd name="connsiteX0" fmla="*/ 0 w 3589604"/>
              <a:gd name="connsiteY0" fmla="*/ 914400 h 914400"/>
              <a:gd name="connsiteX1" fmla="*/ 0 w 3589604"/>
              <a:gd name="connsiteY1" fmla="*/ 0 h 914400"/>
              <a:gd name="connsiteX2" fmla="*/ 3589604 w 3589604"/>
              <a:gd name="connsiteY2" fmla="*/ 0 h 914400"/>
              <a:gd name="connsiteX3" fmla="*/ 3589604 w 3589604"/>
              <a:gd name="connsiteY3" fmla="*/ 914400 h 914400"/>
              <a:gd name="connsiteX0" fmla="*/ 0 w 3589604"/>
              <a:gd name="connsiteY0" fmla="*/ 914400 h 914400"/>
              <a:gd name="connsiteX1" fmla="*/ 1855 w 3589604"/>
              <a:gd name="connsiteY1" fmla="*/ 473419 h 914400"/>
              <a:gd name="connsiteX2" fmla="*/ 0 w 3589604"/>
              <a:gd name="connsiteY2" fmla="*/ 0 h 914400"/>
              <a:gd name="connsiteX3" fmla="*/ 3589604 w 3589604"/>
              <a:gd name="connsiteY3" fmla="*/ 0 h 914400"/>
              <a:gd name="connsiteX4" fmla="*/ 3589604 w 3589604"/>
              <a:gd name="connsiteY4" fmla="*/ 914400 h 914400"/>
              <a:gd name="connsiteX0" fmla="*/ 1855 w 3589604"/>
              <a:gd name="connsiteY0" fmla="*/ 473419 h 914400"/>
              <a:gd name="connsiteX1" fmla="*/ 0 w 3589604"/>
              <a:gd name="connsiteY1" fmla="*/ 0 h 914400"/>
              <a:gd name="connsiteX2" fmla="*/ 3589604 w 3589604"/>
              <a:gd name="connsiteY2" fmla="*/ 0 h 914400"/>
              <a:gd name="connsiteX3" fmla="*/ 3589604 w 3589604"/>
              <a:gd name="connsiteY3" fmla="*/ 914400 h 914400"/>
              <a:gd name="connsiteX0" fmla="*/ 1855 w 3589604"/>
              <a:gd name="connsiteY0" fmla="*/ 473419 h 473418"/>
              <a:gd name="connsiteX1" fmla="*/ 0 w 3589604"/>
              <a:gd name="connsiteY1" fmla="*/ 0 h 473418"/>
              <a:gd name="connsiteX2" fmla="*/ 3589604 w 3589604"/>
              <a:gd name="connsiteY2" fmla="*/ 0 h 473418"/>
            </a:gdLst>
            <a:ahLst/>
            <a:cxnLst>
              <a:cxn ang="0">
                <a:pos x="connsiteX0" y="connsiteY0"/>
              </a:cxn>
              <a:cxn ang="0">
                <a:pos x="connsiteX1" y="connsiteY1"/>
              </a:cxn>
              <a:cxn ang="0">
                <a:pos x="connsiteX2" y="connsiteY2"/>
              </a:cxn>
            </a:cxnLst>
            <a:rect l="l" t="t" r="r" b="b"/>
            <a:pathLst>
              <a:path w="3589604" h="473418">
                <a:moveTo>
                  <a:pt x="1855" y="473419"/>
                </a:moveTo>
                <a:cubicBezTo>
                  <a:pt x="1237" y="315613"/>
                  <a:pt x="618" y="157806"/>
                  <a:pt x="0" y="0"/>
                </a:cubicBezTo>
                <a:lnTo>
                  <a:pt x="3589604"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GB"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Text Placeholder 3">
            <a:extLst>
              <a:ext uri="{FF2B5EF4-FFF2-40B4-BE49-F238E27FC236}">
                <a16:creationId xmlns:a16="http://schemas.microsoft.com/office/drawing/2014/main" id="{168C6AA4-7E33-4AC9-B282-285208CEE022}"/>
              </a:ext>
            </a:extLst>
          </p:cNvPr>
          <p:cNvSpPr txBox="1">
            <a:spLocks/>
          </p:cNvSpPr>
          <p:nvPr/>
        </p:nvSpPr>
        <p:spPr>
          <a:xfrm>
            <a:off x="438151" y="3098227"/>
            <a:ext cx="3809239" cy="1569661"/>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Aft>
                <a:spcPts val="225"/>
              </a:spcAft>
              <a:buNone/>
              <a:defRPr/>
            </a:pPr>
            <a:r>
              <a:rPr lang="en-US" sz="1500" dirty="0">
                <a:solidFill>
                  <a:srgbClr val="243A5E"/>
                </a:solidFill>
                <a:latin typeface="Segoe UI Semibold" panose="020B0702040204020203" pitchFamily="34" charset="0"/>
                <a:cs typeface="Segoe UI Semibold" panose="020B0702040204020203" pitchFamily="34" charset="0"/>
              </a:rPr>
              <a:t>The Da v4 series </a:t>
            </a:r>
            <a:endParaRPr lang="en-US" sz="1200" dirty="0">
              <a:solidFill>
                <a:srgbClr val="000000"/>
              </a:solidFill>
              <a:latin typeface="Segoe UI" panose="020B0502040204020203" pitchFamily="34" charset="0"/>
            </a:endParaRPr>
          </a:p>
          <a:p>
            <a:pPr marL="257175" indent="-171450" defTabSz="699557">
              <a:spcBef>
                <a:spcPts val="0"/>
              </a:spcBef>
              <a:buFont typeface="Arial" panose="020B0604020202020204" pitchFamily="34" charset="0"/>
              <a:buChar char="•"/>
              <a:defRPr/>
            </a:pPr>
            <a:r>
              <a:rPr lang="en-US" sz="1350" dirty="0">
                <a:solidFill>
                  <a:srgbClr val="000000"/>
                </a:solidFill>
                <a:latin typeface="Segoe UI" panose="020B0502040204020203" pitchFamily="34" charset="0"/>
              </a:rPr>
              <a:t>From 2 to 96 vCPUs</a:t>
            </a:r>
          </a:p>
          <a:p>
            <a:pPr marL="257175" indent="-171450" defTabSz="699557">
              <a:spcBef>
                <a:spcPts val="0"/>
              </a:spcBef>
              <a:buFont typeface="Arial" panose="020B0604020202020204" pitchFamily="34" charset="0"/>
              <a:buChar char="•"/>
              <a:defRPr/>
            </a:pPr>
            <a:r>
              <a:rPr lang="en-US" sz="1350" kern="0" dirty="0">
                <a:solidFill>
                  <a:srgbClr val="000000"/>
                </a:solidFill>
                <a:latin typeface="Segoe UI" panose="020B0502040204020203" pitchFamily="34" charset="0"/>
              </a:rPr>
              <a:t>Up to 384 </a:t>
            </a:r>
            <a:r>
              <a:rPr lang="en-US" sz="1350" kern="0" dirty="0" err="1">
                <a:solidFill>
                  <a:srgbClr val="000000"/>
                </a:solidFill>
                <a:latin typeface="Segoe UI" panose="020B0502040204020203" pitchFamily="34" charset="0"/>
              </a:rPr>
              <a:t>GiB</a:t>
            </a:r>
            <a:r>
              <a:rPr lang="en-US" sz="1350" kern="0" dirty="0">
                <a:solidFill>
                  <a:srgbClr val="000000"/>
                </a:solidFill>
                <a:latin typeface="Segoe UI" panose="020B0502040204020203" pitchFamily="34" charset="0"/>
              </a:rPr>
              <a:t> of RAM </a:t>
            </a:r>
          </a:p>
          <a:p>
            <a:pPr marL="257175" indent="-171450" defTabSz="699557">
              <a:spcBef>
                <a:spcPts val="0"/>
              </a:spcBef>
              <a:buFont typeface="Arial" panose="020B0604020202020204" pitchFamily="34" charset="0"/>
              <a:buChar char="•"/>
              <a:defRPr/>
            </a:pPr>
            <a:r>
              <a:rPr lang="en-US" sz="1350" kern="0" dirty="0">
                <a:solidFill>
                  <a:srgbClr val="000000"/>
                </a:solidFill>
                <a:latin typeface="Segoe UI" panose="020B0502040204020203" pitchFamily="34" charset="0"/>
              </a:rPr>
              <a:t>Up to 2,400 </a:t>
            </a:r>
            <a:r>
              <a:rPr lang="en-US" sz="1350" kern="0" dirty="0" err="1">
                <a:solidFill>
                  <a:srgbClr val="000000"/>
                </a:solidFill>
                <a:latin typeface="Segoe UI" panose="020B0502040204020203" pitchFamily="34" charset="0"/>
              </a:rPr>
              <a:t>GiB</a:t>
            </a:r>
            <a:r>
              <a:rPr lang="en-US" sz="1350" kern="0" dirty="0">
                <a:solidFill>
                  <a:srgbClr val="000000"/>
                </a:solidFill>
                <a:latin typeface="Segoe UI" panose="020B0502040204020203" pitchFamily="34" charset="0"/>
              </a:rPr>
              <a:t> of SSD temporary storage</a:t>
            </a:r>
          </a:p>
          <a:p>
            <a:pPr marL="257175" indent="-171450" defTabSz="699557">
              <a:spcBef>
                <a:spcPts val="0"/>
              </a:spcBef>
              <a:buFont typeface="Arial" panose="020B0604020202020204" pitchFamily="34" charset="0"/>
              <a:buChar char="•"/>
              <a:defRPr/>
            </a:pPr>
            <a:r>
              <a:rPr lang="en-US" sz="1350" kern="0" dirty="0">
                <a:solidFill>
                  <a:srgbClr val="000000"/>
                </a:solidFill>
                <a:latin typeface="Segoe UI" panose="020B0502040204020203" pitchFamily="34" charset="0"/>
              </a:rPr>
              <a:t>Azure Premium SSD support</a:t>
            </a:r>
          </a:p>
          <a:p>
            <a:pPr marL="257175" indent="-171450" defTabSz="699557">
              <a:spcBef>
                <a:spcPts val="0"/>
              </a:spcBef>
              <a:buFont typeface="Arial" panose="020B0604020202020204" pitchFamily="34" charset="0"/>
              <a:buChar char="•"/>
              <a:defRPr/>
            </a:pPr>
            <a:r>
              <a:rPr lang="en-US" sz="1350" kern="0" dirty="0">
                <a:solidFill>
                  <a:srgbClr val="000000"/>
                </a:solidFill>
                <a:latin typeface="Segoe UI" panose="020B0502040204020203" pitchFamily="34" charset="0"/>
              </a:rPr>
              <a:t>Ultra Disks support coming soon</a:t>
            </a:r>
            <a:endParaRPr lang="en-US" sz="1350" dirty="0">
              <a:solidFill>
                <a:srgbClr val="000000"/>
              </a:solidFill>
              <a:latin typeface="Segoe UI" panose="020B0502040204020203" pitchFamily="34" charset="0"/>
            </a:endParaRPr>
          </a:p>
          <a:p>
            <a:pPr marL="257175" indent="-171450" defTabSz="699557">
              <a:spcBef>
                <a:spcPts val="0"/>
              </a:spcBef>
              <a:buFont typeface="Arial" panose="020B0604020202020204" pitchFamily="34" charset="0"/>
              <a:buChar char="•"/>
              <a:defRPr/>
            </a:pPr>
            <a:r>
              <a:rPr lang="en-US" sz="1350" dirty="0">
                <a:solidFill>
                  <a:srgbClr val="000000"/>
                </a:solidFill>
                <a:latin typeface="Segoe UI" panose="020B0502040204020203" pitchFamily="34" charset="0"/>
              </a:rPr>
              <a:t>General purpose workloads</a:t>
            </a:r>
            <a:endParaRPr lang="en-US" sz="1200" dirty="0">
              <a:solidFill>
                <a:srgbClr val="000000"/>
              </a:solidFill>
              <a:latin typeface="Segoe UI" panose="020B0502040204020203" pitchFamily="34" charset="0"/>
              <a:hlinkClick r:id="" action="ppaction://noaction">
                <a:extLst>
                  <a:ext uri="{A12FA001-AC4F-418D-AE19-62706E023703}">
                    <ahyp:hlinkClr xmlns:ahyp="http://schemas.microsoft.com/office/drawing/2018/hyperlinkcolor" val="tx"/>
                  </a:ext>
                </a:extLst>
              </a:hlinkClick>
            </a:endParaRPr>
          </a:p>
        </p:txBody>
      </p:sp>
      <p:sp>
        <p:nvSpPr>
          <p:cNvPr id="73" name="Rectangle 72">
            <a:extLst>
              <a:ext uri="{FF2B5EF4-FFF2-40B4-BE49-F238E27FC236}">
                <a16:creationId xmlns:a16="http://schemas.microsoft.com/office/drawing/2014/main" id="{EF4C3D70-35A7-4407-97ED-68F1B5060208}"/>
              </a:ext>
            </a:extLst>
          </p:cNvPr>
          <p:cNvSpPr/>
          <p:nvPr/>
        </p:nvSpPr>
        <p:spPr>
          <a:xfrm>
            <a:off x="4895849" y="3098227"/>
            <a:ext cx="3809239" cy="1569661"/>
          </a:xfrm>
          <a:prstGeom prst="rect">
            <a:avLst/>
          </a:prstGeom>
        </p:spPr>
        <p:txBody>
          <a:bodyPr wrap="square">
            <a:noAutofit/>
          </a:bodyPr>
          <a:lstStyle/>
          <a:p>
            <a:pPr defTabSz="685775" hangingPunct="1">
              <a:spcAft>
                <a:spcPts val="225"/>
              </a:spcAft>
              <a:defRPr/>
            </a:pPr>
            <a:r>
              <a:rPr lang="en-US" sz="1500" kern="1200" dirty="0">
                <a:solidFill>
                  <a:srgbClr val="D83B01"/>
                </a:solidFill>
                <a:latin typeface="Segoe UI Semibold" panose="020B0702040204020203" pitchFamily="34" charset="0"/>
                <a:ea typeface="+mn-ea"/>
                <a:cs typeface="Segoe UI Semibold" panose="020B0702040204020203" pitchFamily="34" charset="0"/>
              </a:rPr>
              <a:t>The </a:t>
            </a:r>
            <a:r>
              <a:rPr lang="en-US" sz="1500" kern="1200" dirty="0" err="1">
                <a:solidFill>
                  <a:srgbClr val="D83B01"/>
                </a:solidFill>
                <a:latin typeface="Segoe UI Semibold" panose="020B0702040204020203" pitchFamily="34" charset="0"/>
                <a:ea typeface="+mn-ea"/>
                <a:cs typeface="Segoe UI Semibold" panose="020B0702040204020203" pitchFamily="34" charset="0"/>
              </a:rPr>
              <a:t>Ea</a:t>
            </a:r>
            <a:r>
              <a:rPr lang="en-US" sz="1500" kern="1200" dirty="0">
                <a:solidFill>
                  <a:srgbClr val="D83B01"/>
                </a:solidFill>
                <a:latin typeface="Segoe UI Semibold" panose="020B0702040204020203" pitchFamily="34" charset="0"/>
                <a:ea typeface="+mn-ea"/>
                <a:cs typeface="Segoe UI Semibold" panose="020B0702040204020203" pitchFamily="34" charset="0"/>
              </a:rPr>
              <a:t> v4 series </a:t>
            </a:r>
          </a:p>
          <a:p>
            <a:pPr marL="257175" indent="-171450" defTabSz="685775" hangingPunct="1">
              <a:buFont typeface="Arial" panose="020B0604020202020204" pitchFamily="34" charset="0"/>
              <a:buChar char="•"/>
              <a:defRPr/>
            </a:pPr>
            <a:r>
              <a:rPr lang="en-US" sz="1350" kern="1200" dirty="0">
                <a:latin typeface="Segoe UI" panose="020B0502040204020203" pitchFamily="34" charset="0"/>
                <a:ea typeface="+mn-ea"/>
                <a:cs typeface="Segoe UI" panose="020B0502040204020203" pitchFamily="34" charset="0"/>
              </a:rPr>
              <a:t>From 2 to 96 vCPUs</a:t>
            </a:r>
          </a:p>
          <a:p>
            <a:pPr marL="257175" indent="-171450" defTabSz="685775" hangingPunct="1">
              <a:buFont typeface="Arial" panose="020B0604020202020204" pitchFamily="34" charset="0"/>
              <a:buChar char="•"/>
              <a:defRPr/>
            </a:pPr>
            <a:r>
              <a:rPr lang="en-US" sz="1350" dirty="0">
                <a:latin typeface="Segoe UI" panose="020B0502040204020203" pitchFamily="34" charset="0"/>
                <a:ea typeface="+mn-ea"/>
                <a:cs typeface="+mn-cs"/>
              </a:rPr>
              <a:t>Up to 672 </a:t>
            </a:r>
            <a:r>
              <a:rPr lang="en-US" sz="1350" dirty="0" err="1">
                <a:latin typeface="Segoe UI" panose="020B0502040204020203" pitchFamily="34" charset="0"/>
                <a:ea typeface="+mn-ea"/>
                <a:cs typeface="+mn-cs"/>
              </a:rPr>
              <a:t>GiBs</a:t>
            </a:r>
            <a:r>
              <a:rPr lang="en-US" sz="1350" dirty="0">
                <a:latin typeface="Segoe UI" panose="020B0502040204020203" pitchFamily="34" charset="0"/>
                <a:ea typeface="+mn-ea"/>
                <a:cs typeface="+mn-cs"/>
              </a:rPr>
              <a:t> of RAM </a:t>
            </a:r>
          </a:p>
          <a:p>
            <a:pPr marL="257175" indent="-171450" defTabSz="685775" hangingPunct="1">
              <a:buFont typeface="Arial" panose="020B0604020202020204" pitchFamily="34" charset="0"/>
              <a:buChar char="•"/>
              <a:defRPr/>
            </a:pPr>
            <a:r>
              <a:rPr lang="en-US" sz="1350" dirty="0">
                <a:latin typeface="Segoe UI" panose="020B0502040204020203" pitchFamily="34" charset="0"/>
                <a:ea typeface="+mn-ea"/>
                <a:cs typeface="+mn-cs"/>
              </a:rPr>
              <a:t>Up to 2,400 </a:t>
            </a:r>
            <a:r>
              <a:rPr lang="en-US" sz="1350" dirty="0" err="1">
                <a:latin typeface="Segoe UI" panose="020B0502040204020203" pitchFamily="34" charset="0"/>
                <a:ea typeface="+mn-ea"/>
                <a:cs typeface="+mn-cs"/>
              </a:rPr>
              <a:t>GiBs</a:t>
            </a:r>
            <a:r>
              <a:rPr lang="en-US" sz="1350" dirty="0">
                <a:latin typeface="Segoe UI" panose="020B0502040204020203" pitchFamily="34" charset="0"/>
                <a:ea typeface="+mn-ea"/>
                <a:cs typeface="+mn-cs"/>
              </a:rPr>
              <a:t> of SSD temporary storage</a:t>
            </a:r>
          </a:p>
          <a:p>
            <a:pPr marL="257175" indent="-171450" defTabSz="685775" hangingPunct="1">
              <a:buFont typeface="Arial" panose="020B0604020202020204" pitchFamily="34" charset="0"/>
              <a:buChar char="•"/>
              <a:defRPr/>
            </a:pPr>
            <a:r>
              <a:rPr lang="en-US" sz="1350" dirty="0">
                <a:latin typeface="Segoe UI" panose="020B0502040204020203" pitchFamily="34" charset="0"/>
                <a:ea typeface="+mn-ea"/>
                <a:cs typeface="+mn-cs"/>
              </a:rPr>
              <a:t>Azure Premium SSD support </a:t>
            </a:r>
          </a:p>
          <a:p>
            <a:pPr marL="257175" indent="-171450" defTabSz="685775" hangingPunct="1">
              <a:buFont typeface="Arial" panose="020B0604020202020204" pitchFamily="34" charset="0"/>
              <a:buChar char="•"/>
              <a:defRPr/>
            </a:pPr>
            <a:r>
              <a:rPr lang="en-US" sz="1350" dirty="0">
                <a:latin typeface="Segoe UI" panose="020B0502040204020203" pitchFamily="34" charset="0"/>
                <a:ea typeface="+mn-ea"/>
                <a:cs typeface="+mn-cs"/>
              </a:rPr>
              <a:t>Ultra Disks support coming soon</a:t>
            </a:r>
            <a:endParaRPr lang="en-US" sz="1350" kern="1200" dirty="0">
              <a:latin typeface="Segoe UI" panose="020B0502040204020203" pitchFamily="34" charset="0"/>
              <a:ea typeface="+mn-ea"/>
              <a:cs typeface="Segoe UI" panose="020B0502040204020203" pitchFamily="34" charset="0"/>
            </a:endParaRPr>
          </a:p>
          <a:p>
            <a:pPr marL="257175" indent="-171450" defTabSz="685775" hangingPunct="1">
              <a:buFont typeface="Arial" panose="020B0604020202020204" pitchFamily="34" charset="0"/>
              <a:buChar char="•"/>
              <a:defRPr/>
            </a:pPr>
            <a:r>
              <a:rPr lang="en-US" sz="1350" kern="1200" dirty="0">
                <a:latin typeface="Segoe UI" panose="020B0502040204020203" pitchFamily="34" charset="0"/>
                <a:ea typeface="+mn-ea"/>
                <a:cs typeface="Segoe UI" panose="020B0502040204020203" pitchFamily="34" charset="0"/>
              </a:rPr>
              <a:t>Memory intensive workloads </a:t>
            </a:r>
            <a:endParaRPr lang="en-US" sz="1200" kern="1200" dirty="0">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9B0DFC71-7B08-433A-8623-96592AF9C453}"/>
              </a:ext>
            </a:extLst>
          </p:cNvPr>
          <p:cNvGrpSpPr/>
          <p:nvPr/>
        </p:nvGrpSpPr>
        <p:grpSpPr>
          <a:xfrm>
            <a:off x="1841880" y="2219606"/>
            <a:ext cx="852094" cy="852093"/>
            <a:chOff x="2455840" y="2959474"/>
            <a:chExt cx="1136125" cy="1136124"/>
          </a:xfrm>
        </p:grpSpPr>
        <p:sp>
          <p:nvSpPr>
            <p:cNvPr id="37" name="Arc 36">
              <a:extLst>
                <a:ext uri="{FF2B5EF4-FFF2-40B4-BE49-F238E27FC236}">
                  <a16:creationId xmlns:a16="http://schemas.microsoft.com/office/drawing/2014/main" id="{78584A97-A452-4308-923A-8F6D82FF849A}"/>
                </a:ext>
              </a:extLst>
            </p:cNvPr>
            <p:cNvSpPr>
              <a:spLocks noChangeAspect="1"/>
            </p:cNvSpPr>
            <p:nvPr/>
          </p:nvSpPr>
          <p:spPr bwMode="auto">
            <a:xfrm rot="10800000">
              <a:off x="2455840" y="2959474"/>
              <a:ext cx="1136124" cy="1136124"/>
            </a:xfrm>
            <a:prstGeom prst="arc">
              <a:avLst>
                <a:gd name="adj1" fmla="val 14807479"/>
                <a:gd name="adj2" fmla="val 6444949"/>
              </a:avLst>
            </a:prstGeom>
            <a:noFill/>
            <a:ln w="9525" cap="flat" cmpd="sng" algn="ctr">
              <a:solidFill>
                <a:schemeClr val="bg1">
                  <a:lumMod val="75000"/>
                </a:schemeClr>
              </a:solidFill>
              <a:prstDash val="solid"/>
            </a:ln>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sp>
          <p:nvSpPr>
            <p:cNvPr id="38" name="Arc 37">
              <a:extLst>
                <a:ext uri="{FF2B5EF4-FFF2-40B4-BE49-F238E27FC236}">
                  <a16:creationId xmlns:a16="http://schemas.microsoft.com/office/drawing/2014/main" id="{C5EC9F8E-5DF9-419B-9505-90F415150D6A}"/>
                </a:ext>
              </a:extLst>
            </p:cNvPr>
            <p:cNvSpPr>
              <a:spLocks noChangeAspect="1"/>
            </p:cNvSpPr>
            <p:nvPr/>
          </p:nvSpPr>
          <p:spPr bwMode="auto">
            <a:xfrm>
              <a:off x="2455841" y="2959474"/>
              <a:ext cx="1136124" cy="1136124"/>
            </a:xfrm>
            <a:prstGeom prst="arc">
              <a:avLst>
                <a:gd name="adj1" fmla="val 16200000"/>
                <a:gd name="adj2" fmla="val 5190007"/>
              </a:avLst>
            </a:prstGeom>
            <a:noFill/>
            <a:ln w="57150" cap="flat" cmpd="sng" algn="ctr">
              <a:solidFill>
                <a:schemeClr val="accent2"/>
              </a:solidFill>
              <a:prstDash val="solid"/>
            </a:ln>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sp>
          <p:nvSpPr>
            <p:cNvPr id="39" name="Oval 38">
              <a:extLst>
                <a:ext uri="{FF2B5EF4-FFF2-40B4-BE49-F238E27FC236}">
                  <a16:creationId xmlns:a16="http://schemas.microsoft.com/office/drawing/2014/main" id="{C6FF5C59-9515-4B87-B7B8-00995570898F}"/>
                </a:ext>
              </a:extLst>
            </p:cNvPr>
            <p:cNvSpPr>
              <a:spLocks noChangeAspect="1"/>
            </p:cNvSpPr>
            <p:nvPr/>
          </p:nvSpPr>
          <p:spPr bwMode="auto">
            <a:xfrm>
              <a:off x="2589006" y="3092639"/>
              <a:ext cx="869794" cy="869794"/>
            </a:xfrm>
            <a:prstGeom prst="ellipse">
              <a:avLst/>
            </a:prstGeom>
            <a:solidFill>
              <a:schemeClr val="bg1"/>
            </a:solidFill>
            <a:ln w="10795" cap="flat" cmpd="sng" algn="ctr">
              <a:noFill/>
              <a:prstDash val="solid"/>
            </a:ln>
            <a:effectLst>
              <a:outerShdw blurRad="63500" sx="102000" sy="102000" algn="ctr" rotWithShape="0">
                <a:prstClr val="black">
                  <a:alpha val="40000"/>
                </a:prstClr>
              </a:outerShdw>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grpSp>
          <p:nvGrpSpPr>
            <p:cNvPr id="131" name="Group 130">
              <a:extLst>
                <a:ext uri="{FF2B5EF4-FFF2-40B4-BE49-F238E27FC236}">
                  <a16:creationId xmlns:a16="http://schemas.microsoft.com/office/drawing/2014/main" id="{CB84FD9E-997F-44D2-83DC-4A5D52EB0ABF}"/>
                </a:ext>
              </a:extLst>
            </p:cNvPr>
            <p:cNvGrpSpPr/>
            <p:nvPr/>
          </p:nvGrpSpPr>
          <p:grpSpPr>
            <a:xfrm>
              <a:off x="2775707" y="3294677"/>
              <a:ext cx="496390" cy="465718"/>
              <a:chOff x="2775707" y="3294677"/>
              <a:chExt cx="496390" cy="465718"/>
            </a:xfrm>
          </p:grpSpPr>
          <p:grpSp>
            <p:nvGrpSpPr>
              <p:cNvPr id="129" name="Group 128">
                <a:extLst>
                  <a:ext uri="{FF2B5EF4-FFF2-40B4-BE49-F238E27FC236}">
                    <a16:creationId xmlns:a16="http://schemas.microsoft.com/office/drawing/2014/main" id="{F25F4FED-FB78-4D15-91C4-9A302774AF4A}"/>
                  </a:ext>
                </a:extLst>
              </p:cNvPr>
              <p:cNvGrpSpPr/>
              <p:nvPr/>
            </p:nvGrpSpPr>
            <p:grpSpPr>
              <a:xfrm>
                <a:off x="2775707" y="3294677"/>
                <a:ext cx="496390" cy="465718"/>
                <a:chOff x="2804203" y="3253795"/>
                <a:chExt cx="496390" cy="465718"/>
              </a:xfrm>
            </p:grpSpPr>
            <p:sp>
              <p:nvSpPr>
                <p:cNvPr id="124" name="Freeform: Shape 123">
                  <a:extLst>
                    <a:ext uri="{FF2B5EF4-FFF2-40B4-BE49-F238E27FC236}">
                      <a16:creationId xmlns:a16="http://schemas.microsoft.com/office/drawing/2014/main" id="{04BC0F84-D7BE-446B-889F-9E2EB6FC33A4}"/>
                    </a:ext>
                  </a:extLst>
                </p:cNvPr>
                <p:cNvSpPr/>
                <p:nvPr/>
              </p:nvSpPr>
              <p:spPr>
                <a:xfrm>
                  <a:off x="2804203" y="3253795"/>
                  <a:ext cx="496390" cy="425656"/>
                </a:xfrm>
                <a:custGeom>
                  <a:avLst/>
                  <a:gdLst>
                    <a:gd name="connsiteX0" fmla="*/ 4934652 w 5135405"/>
                    <a:gd name="connsiteY0" fmla="*/ 3218533 h 4403626"/>
                    <a:gd name="connsiteX1" fmla="*/ 200754 w 5135405"/>
                    <a:gd name="connsiteY1" fmla="*/ 3218533 h 4403626"/>
                    <a:gd name="connsiteX2" fmla="*/ 200754 w 5135405"/>
                    <a:gd name="connsiteY2" fmla="*/ 220181 h 4403626"/>
                    <a:gd name="connsiteX3" fmla="*/ 4934652 w 5135405"/>
                    <a:gd name="connsiteY3" fmla="*/ 220181 h 4403626"/>
                    <a:gd name="connsiteX4" fmla="*/ 4934652 w 5135405"/>
                    <a:gd name="connsiteY4" fmla="*/ 3218533 h 4403626"/>
                    <a:gd name="connsiteX5" fmla="*/ 2564465 w 5135405"/>
                    <a:gd name="connsiteY5" fmla="*/ 3276816 h 4403626"/>
                    <a:gd name="connsiteX6" fmla="*/ 2622748 w 5135405"/>
                    <a:gd name="connsiteY6" fmla="*/ 3328623 h 4403626"/>
                    <a:gd name="connsiteX7" fmla="*/ 2564465 w 5135405"/>
                    <a:gd name="connsiteY7" fmla="*/ 3386907 h 4403626"/>
                    <a:gd name="connsiteX8" fmla="*/ 2512657 w 5135405"/>
                    <a:gd name="connsiteY8" fmla="*/ 3328623 h 4403626"/>
                    <a:gd name="connsiteX9" fmla="*/ 2564465 w 5135405"/>
                    <a:gd name="connsiteY9" fmla="*/ 3276816 h 4403626"/>
                    <a:gd name="connsiteX10" fmla="*/ 155422 w 5135405"/>
                    <a:gd name="connsiteY10" fmla="*/ 3438714 h 4403626"/>
                    <a:gd name="connsiteX11" fmla="*/ 2201813 w 5135405"/>
                    <a:gd name="connsiteY11" fmla="*/ 3438714 h 4403626"/>
                    <a:gd name="connsiteX12" fmla="*/ 1897445 w 5135405"/>
                    <a:gd name="connsiteY12" fmla="*/ 4403626 h 4403626"/>
                    <a:gd name="connsiteX13" fmla="*/ 3250912 w 5135405"/>
                    <a:gd name="connsiteY13" fmla="*/ 4403626 h 4403626"/>
                    <a:gd name="connsiteX14" fmla="*/ 2946544 w 5135405"/>
                    <a:gd name="connsiteY14" fmla="*/ 3438714 h 4403626"/>
                    <a:gd name="connsiteX15" fmla="*/ 4979983 w 5135405"/>
                    <a:gd name="connsiteY15" fmla="*/ 3438714 h 4403626"/>
                    <a:gd name="connsiteX16" fmla="*/ 5135406 w 5135405"/>
                    <a:gd name="connsiteY16" fmla="*/ 3289768 h 4403626"/>
                    <a:gd name="connsiteX17" fmla="*/ 5135406 w 5135405"/>
                    <a:gd name="connsiteY17" fmla="*/ 155422 h 4403626"/>
                    <a:gd name="connsiteX18" fmla="*/ 4979983 w 5135405"/>
                    <a:gd name="connsiteY18" fmla="*/ 0 h 4403626"/>
                    <a:gd name="connsiteX19" fmla="*/ 155422 w 5135405"/>
                    <a:gd name="connsiteY19" fmla="*/ 0 h 4403626"/>
                    <a:gd name="connsiteX20" fmla="*/ 0 w 5135405"/>
                    <a:gd name="connsiteY20" fmla="*/ 155422 h 4403626"/>
                    <a:gd name="connsiteX21" fmla="*/ 0 w 5135405"/>
                    <a:gd name="connsiteY21" fmla="*/ 3289768 h 4403626"/>
                    <a:gd name="connsiteX22" fmla="*/ 155422 w 5135405"/>
                    <a:gd name="connsiteY22" fmla="*/ 3438714 h 440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35405" h="4403626">
                      <a:moveTo>
                        <a:pt x="4934652" y="3218533"/>
                      </a:moveTo>
                      <a:lnTo>
                        <a:pt x="200754" y="3218533"/>
                      </a:lnTo>
                      <a:lnTo>
                        <a:pt x="200754" y="220181"/>
                      </a:lnTo>
                      <a:lnTo>
                        <a:pt x="4934652" y="220181"/>
                      </a:lnTo>
                      <a:lnTo>
                        <a:pt x="4934652" y="3218533"/>
                      </a:lnTo>
                      <a:close/>
                      <a:moveTo>
                        <a:pt x="2564465" y="3276816"/>
                      </a:moveTo>
                      <a:cubicBezTo>
                        <a:pt x="2596844" y="3276816"/>
                        <a:pt x="2622748" y="3302720"/>
                        <a:pt x="2622748" y="3328623"/>
                      </a:cubicBezTo>
                      <a:cubicBezTo>
                        <a:pt x="2622748" y="3361003"/>
                        <a:pt x="2596844" y="3386907"/>
                        <a:pt x="2564465" y="3386907"/>
                      </a:cubicBezTo>
                      <a:cubicBezTo>
                        <a:pt x="2538561" y="3386907"/>
                        <a:pt x="2512657" y="3361003"/>
                        <a:pt x="2512657" y="3328623"/>
                      </a:cubicBezTo>
                      <a:cubicBezTo>
                        <a:pt x="2512657" y="3302720"/>
                        <a:pt x="2538561" y="3276816"/>
                        <a:pt x="2564465" y="3276816"/>
                      </a:cubicBezTo>
                      <a:close/>
                      <a:moveTo>
                        <a:pt x="155422" y="3438714"/>
                      </a:moveTo>
                      <a:lnTo>
                        <a:pt x="2201813" y="3438714"/>
                      </a:lnTo>
                      <a:lnTo>
                        <a:pt x="1897445" y="4403626"/>
                      </a:lnTo>
                      <a:lnTo>
                        <a:pt x="3250912" y="4403626"/>
                      </a:lnTo>
                      <a:lnTo>
                        <a:pt x="2946544" y="3438714"/>
                      </a:lnTo>
                      <a:lnTo>
                        <a:pt x="4979983" y="3438714"/>
                      </a:lnTo>
                      <a:cubicBezTo>
                        <a:pt x="5064170" y="3438714"/>
                        <a:pt x="5135406" y="3373955"/>
                        <a:pt x="5135406" y="3289768"/>
                      </a:cubicBezTo>
                      <a:lnTo>
                        <a:pt x="5135406" y="155422"/>
                      </a:lnTo>
                      <a:cubicBezTo>
                        <a:pt x="5135406" y="71235"/>
                        <a:pt x="5064170" y="0"/>
                        <a:pt x="4979983" y="0"/>
                      </a:cubicBezTo>
                      <a:lnTo>
                        <a:pt x="155422" y="0"/>
                      </a:lnTo>
                      <a:cubicBezTo>
                        <a:pt x="71235" y="0"/>
                        <a:pt x="0" y="71235"/>
                        <a:pt x="0" y="155422"/>
                      </a:cubicBezTo>
                      <a:lnTo>
                        <a:pt x="0" y="3289768"/>
                      </a:lnTo>
                      <a:cubicBezTo>
                        <a:pt x="0" y="3373955"/>
                        <a:pt x="71235" y="3438714"/>
                        <a:pt x="155422" y="3438714"/>
                      </a:cubicBezTo>
                      <a:close/>
                    </a:path>
                  </a:pathLst>
                </a:custGeom>
                <a:solidFill>
                  <a:schemeClr val="accent2"/>
                </a:solidFill>
                <a:ln w="6466" cap="flat">
                  <a:noFill/>
                  <a:prstDash val="solid"/>
                  <a:miter/>
                </a:ln>
              </p:spPr>
              <p:txBody>
                <a:bodyPr rtlCol="0" anchor="ctr"/>
                <a:lstStyle/>
                <a:p>
                  <a:pPr defTabSz="685775" hangingPunct="1">
                    <a:defRPr/>
                  </a:pPr>
                  <a:endParaRPr lang="en-GB" sz="1324" kern="1200">
                    <a:latin typeface="Segoe UI"/>
                    <a:ea typeface="+mn-ea"/>
                    <a:cs typeface="+mn-cs"/>
                  </a:endParaRPr>
                </a:p>
              </p:txBody>
            </p:sp>
            <p:sp>
              <p:nvSpPr>
                <p:cNvPr id="125" name="Freeform: Shape 124">
                  <a:extLst>
                    <a:ext uri="{FF2B5EF4-FFF2-40B4-BE49-F238E27FC236}">
                      <a16:creationId xmlns:a16="http://schemas.microsoft.com/office/drawing/2014/main" id="{AD4CA14A-9F58-4CD1-9373-9F2C3BFD62C2}"/>
                    </a:ext>
                  </a:extLst>
                </p:cNvPr>
                <p:cNvSpPr/>
                <p:nvPr/>
              </p:nvSpPr>
              <p:spPr>
                <a:xfrm>
                  <a:off x="2949427" y="3686337"/>
                  <a:ext cx="207194" cy="33176"/>
                </a:xfrm>
                <a:custGeom>
                  <a:avLst/>
                  <a:gdLst>
                    <a:gd name="connsiteX0" fmla="*/ 1968680 w 2143529"/>
                    <a:gd name="connsiteY0" fmla="*/ 0 h 343223"/>
                    <a:gd name="connsiteX1" fmla="*/ 168374 w 2143529"/>
                    <a:gd name="connsiteY1" fmla="*/ 0 h 343223"/>
                    <a:gd name="connsiteX2" fmla="*/ 0 w 2143529"/>
                    <a:gd name="connsiteY2" fmla="*/ 174850 h 343223"/>
                    <a:gd name="connsiteX3" fmla="*/ 168374 w 2143529"/>
                    <a:gd name="connsiteY3" fmla="*/ 343224 h 343223"/>
                    <a:gd name="connsiteX4" fmla="*/ 1968680 w 2143529"/>
                    <a:gd name="connsiteY4" fmla="*/ 343224 h 343223"/>
                    <a:gd name="connsiteX5" fmla="*/ 2143530 w 2143529"/>
                    <a:gd name="connsiteY5" fmla="*/ 174850 h 343223"/>
                    <a:gd name="connsiteX6" fmla="*/ 1968680 w 2143529"/>
                    <a:gd name="connsiteY6" fmla="*/ 0 h 34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529" h="343223">
                      <a:moveTo>
                        <a:pt x="1968680" y="0"/>
                      </a:moveTo>
                      <a:lnTo>
                        <a:pt x="168374" y="0"/>
                      </a:lnTo>
                      <a:cubicBezTo>
                        <a:pt x="77711" y="0"/>
                        <a:pt x="0" y="77711"/>
                        <a:pt x="0" y="174850"/>
                      </a:cubicBezTo>
                      <a:cubicBezTo>
                        <a:pt x="0" y="265513"/>
                        <a:pt x="77711" y="343224"/>
                        <a:pt x="168374" y="343224"/>
                      </a:cubicBezTo>
                      <a:lnTo>
                        <a:pt x="1968680" y="343224"/>
                      </a:lnTo>
                      <a:cubicBezTo>
                        <a:pt x="2065819" y="343224"/>
                        <a:pt x="2143530" y="265513"/>
                        <a:pt x="2143530" y="174850"/>
                      </a:cubicBezTo>
                      <a:cubicBezTo>
                        <a:pt x="2143530" y="77711"/>
                        <a:pt x="2065819" y="0"/>
                        <a:pt x="1968680" y="0"/>
                      </a:cubicBezTo>
                      <a:close/>
                    </a:path>
                  </a:pathLst>
                </a:custGeom>
                <a:solidFill>
                  <a:schemeClr val="accent2"/>
                </a:solidFill>
                <a:ln w="6466" cap="flat">
                  <a:noFill/>
                  <a:prstDash val="solid"/>
                  <a:miter/>
                </a:ln>
              </p:spPr>
              <p:txBody>
                <a:bodyPr rtlCol="0" anchor="ctr"/>
                <a:lstStyle/>
                <a:p>
                  <a:pPr defTabSz="685775" hangingPunct="1">
                    <a:defRPr/>
                  </a:pPr>
                  <a:endParaRPr lang="en-GB" sz="1324" kern="1200">
                    <a:latin typeface="Segoe UI"/>
                    <a:ea typeface="+mn-ea"/>
                    <a:cs typeface="+mn-cs"/>
                  </a:endParaRPr>
                </a:p>
              </p:txBody>
            </p:sp>
          </p:grpSp>
          <p:pic>
            <p:nvPicPr>
              <p:cNvPr id="130" name="Picture 2" descr="AMD Logo png transparent">
                <a:extLst>
                  <a:ext uri="{FF2B5EF4-FFF2-40B4-BE49-F238E27FC236}">
                    <a16:creationId xmlns:a16="http://schemas.microsoft.com/office/drawing/2014/main" id="{5CC12040-C383-490C-9A5B-F0C2AA3177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9405" b="29404"/>
              <a:stretch/>
            </p:blipFill>
            <p:spPr bwMode="auto">
              <a:xfrm>
                <a:off x="2840006" y="3380292"/>
                <a:ext cx="374091" cy="147244"/>
              </a:xfrm>
              <a:prstGeom prst="rect">
                <a:avLst/>
              </a:prstGeom>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BD8C7DA2-4D09-49B3-BB05-4A8228A720F0}"/>
              </a:ext>
            </a:extLst>
          </p:cNvPr>
          <p:cNvGrpSpPr/>
          <p:nvPr/>
        </p:nvGrpSpPr>
        <p:grpSpPr>
          <a:xfrm>
            <a:off x="6451218" y="2214503"/>
            <a:ext cx="852094" cy="852093"/>
            <a:chOff x="8601623" y="2952670"/>
            <a:chExt cx="1136125" cy="1136124"/>
          </a:xfrm>
        </p:grpSpPr>
        <p:grpSp>
          <p:nvGrpSpPr>
            <p:cNvPr id="41" name="Group 40">
              <a:extLst>
                <a:ext uri="{FF2B5EF4-FFF2-40B4-BE49-F238E27FC236}">
                  <a16:creationId xmlns:a16="http://schemas.microsoft.com/office/drawing/2014/main" id="{9C20B204-767D-4A06-B2A9-30AC12E547F7}"/>
                </a:ext>
              </a:extLst>
            </p:cNvPr>
            <p:cNvGrpSpPr/>
            <p:nvPr/>
          </p:nvGrpSpPr>
          <p:grpSpPr>
            <a:xfrm>
              <a:off x="8601623" y="2952670"/>
              <a:ext cx="1136125" cy="1136124"/>
              <a:chOff x="1236659" y="2952670"/>
              <a:chExt cx="1136125" cy="1136124"/>
            </a:xfrm>
          </p:grpSpPr>
          <p:sp>
            <p:nvSpPr>
              <p:cNvPr id="36" name="Arc 35">
                <a:extLst>
                  <a:ext uri="{FF2B5EF4-FFF2-40B4-BE49-F238E27FC236}">
                    <a16:creationId xmlns:a16="http://schemas.microsoft.com/office/drawing/2014/main" id="{EB20ED46-0D39-4E0C-944E-348EE66FC44D}"/>
                  </a:ext>
                </a:extLst>
              </p:cNvPr>
              <p:cNvSpPr>
                <a:spLocks noChangeAspect="1"/>
              </p:cNvSpPr>
              <p:nvPr/>
            </p:nvSpPr>
            <p:spPr bwMode="auto">
              <a:xfrm rot="10800000">
                <a:off x="1236659" y="2952670"/>
                <a:ext cx="1136124" cy="1136124"/>
              </a:xfrm>
              <a:prstGeom prst="arc">
                <a:avLst>
                  <a:gd name="adj1" fmla="val 14807479"/>
                  <a:gd name="adj2" fmla="val 6444949"/>
                </a:avLst>
              </a:prstGeom>
              <a:noFill/>
              <a:ln w="9525" cap="flat" cmpd="sng" algn="ctr">
                <a:solidFill>
                  <a:schemeClr val="bg1">
                    <a:lumMod val="75000"/>
                  </a:schemeClr>
                </a:solidFill>
                <a:prstDash val="solid"/>
              </a:ln>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sp>
            <p:nvSpPr>
              <p:cNvPr id="35" name="Arc 34">
                <a:extLst>
                  <a:ext uri="{FF2B5EF4-FFF2-40B4-BE49-F238E27FC236}">
                    <a16:creationId xmlns:a16="http://schemas.microsoft.com/office/drawing/2014/main" id="{CAFABCB3-1403-4996-838E-2DFF0A5D98F8}"/>
                  </a:ext>
                </a:extLst>
              </p:cNvPr>
              <p:cNvSpPr>
                <a:spLocks noChangeAspect="1"/>
              </p:cNvSpPr>
              <p:nvPr/>
            </p:nvSpPr>
            <p:spPr bwMode="auto">
              <a:xfrm>
                <a:off x="1236660" y="2952670"/>
                <a:ext cx="1136124" cy="1136124"/>
              </a:xfrm>
              <a:prstGeom prst="arc">
                <a:avLst>
                  <a:gd name="adj1" fmla="val 16200000"/>
                  <a:gd name="adj2" fmla="val 5190007"/>
                </a:avLst>
              </a:prstGeom>
              <a:noFill/>
              <a:ln w="57150" cap="flat" cmpd="sng" algn="ctr">
                <a:solidFill>
                  <a:schemeClr val="accent3"/>
                </a:solidFill>
                <a:prstDash val="solid"/>
              </a:ln>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sp>
            <p:nvSpPr>
              <p:cNvPr id="33" name="Oval 32">
                <a:extLst>
                  <a:ext uri="{FF2B5EF4-FFF2-40B4-BE49-F238E27FC236}">
                    <a16:creationId xmlns:a16="http://schemas.microsoft.com/office/drawing/2014/main" id="{642D03AC-AE80-4FAB-A4E5-ED0537DCD3FF}"/>
                  </a:ext>
                </a:extLst>
              </p:cNvPr>
              <p:cNvSpPr>
                <a:spLocks noChangeAspect="1"/>
              </p:cNvSpPr>
              <p:nvPr/>
            </p:nvSpPr>
            <p:spPr bwMode="auto">
              <a:xfrm>
                <a:off x="1369825" y="3085835"/>
                <a:ext cx="869794" cy="869794"/>
              </a:xfrm>
              <a:prstGeom prst="ellipse">
                <a:avLst/>
              </a:prstGeom>
              <a:solidFill>
                <a:schemeClr val="bg1"/>
              </a:solidFill>
              <a:ln w="10795" cap="flat" cmpd="sng" algn="ctr">
                <a:noFill/>
                <a:prstDash val="solid"/>
              </a:ln>
              <a:effectLst>
                <a:outerShdw blurRad="63500" sx="102000" sy="102000" algn="ctr" rotWithShape="0">
                  <a:prstClr val="black">
                    <a:alpha val="40000"/>
                  </a:prstClr>
                </a:outerShdw>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grpSp>
        <p:grpSp>
          <p:nvGrpSpPr>
            <p:cNvPr id="132" name="Group 131">
              <a:extLst>
                <a:ext uri="{FF2B5EF4-FFF2-40B4-BE49-F238E27FC236}">
                  <a16:creationId xmlns:a16="http://schemas.microsoft.com/office/drawing/2014/main" id="{26BA7A2B-32A1-4D31-A342-ADEDAFC86F7A}"/>
                </a:ext>
              </a:extLst>
            </p:cNvPr>
            <p:cNvGrpSpPr/>
            <p:nvPr/>
          </p:nvGrpSpPr>
          <p:grpSpPr>
            <a:xfrm>
              <a:off x="8926580" y="3294677"/>
              <a:ext cx="496390" cy="465718"/>
              <a:chOff x="2775707" y="3294677"/>
              <a:chExt cx="496390" cy="465718"/>
            </a:xfrm>
          </p:grpSpPr>
          <p:grpSp>
            <p:nvGrpSpPr>
              <p:cNvPr id="133" name="Group 132">
                <a:extLst>
                  <a:ext uri="{FF2B5EF4-FFF2-40B4-BE49-F238E27FC236}">
                    <a16:creationId xmlns:a16="http://schemas.microsoft.com/office/drawing/2014/main" id="{42A4AC04-E287-4EC7-873D-5E213BA548E7}"/>
                  </a:ext>
                </a:extLst>
              </p:cNvPr>
              <p:cNvGrpSpPr/>
              <p:nvPr/>
            </p:nvGrpSpPr>
            <p:grpSpPr>
              <a:xfrm>
                <a:off x="2775707" y="3294677"/>
                <a:ext cx="496390" cy="465718"/>
                <a:chOff x="2804203" y="3253795"/>
                <a:chExt cx="496390" cy="465718"/>
              </a:xfrm>
            </p:grpSpPr>
            <p:sp>
              <p:nvSpPr>
                <p:cNvPr id="135" name="Freeform: Shape 134">
                  <a:extLst>
                    <a:ext uri="{FF2B5EF4-FFF2-40B4-BE49-F238E27FC236}">
                      <a16:creationId xmlns:a16="http://schemas.microsoft.com/office/drawing/2014/main" id="{DCD53B6A-EB48-4075-919B-C483DC504746}"/>
                    </a:ext>
                  </a:extLst>
                </p:cNvPr>
                <p:cNvSpPr/>
                <p:nvPr/>
              </p:nvSpPr>
              <p:spPr>
                <a:xfrm>
                  <a:off x="2804203" y="3253795"/>
                  <a:ext cx="496390" cy="425656"/>
                </a:xfrm>
                <a:custGeom>
                  <a:avLst/>
                  <a:gdLst>
                    <a:gd name="connsiteX0" fmla="*/ 4934652 w 5135405"/>
                    <a:gd name="connsiteY0" fmla="*/ 3218533 h 4403626"/>
                    <a:gd name="connsiteX1" fmla="*/ 200754 w 5135405"/>
                    <a:gd name="connsiteY1" fmla="*/ 3218533 h 4403626"/>
                    <a:gd name="connsiteX2" fmla="*/ 200754 w 5135405"/>
                    <a:gd name="connsiteY2" fmla="*/ 220181 h 4403626"/>
                    <a:gd name="connsiteX3" fmla="*/ 4934652 w 5135405"/>
                    <a:gd name="connsiteY3" fmla="*/ 220181 h 4403626"/>
                    <a:gd name="connsiteX4" fmla="*/ 4934652 w 5135405"/>
                    <a:gd name="connsiteY4" fmla="*/ 3218533 h 4403626"/>
                    <a:gd name="connsiteX5" fmla="*/ 2564465 w 5135405"/>
                    <a:gd name="connsiteY5" fmla="*/ 3276816 h 4403626"/>
                    <a:gd name="connsiteX6" fmla="*/ 2622748 w 5135405"/>
                    <a:gd name="connsiteY6" fmla="*/ 3328623 h 4403626"/>
                    <a:gd name="connsiteX7" fmla="*/ 2564465 w 5135405"/>
                    <a:gd name="connsiteY7" fmla="*/ 3386907 h 4403626"/>
                    <a:gd name="connsiteX8" fmla="*/ 2512657 w 5135405"/>
                    <a:gd name="connsiteY8" fmla="*/ 3328623 h 4403626"/>
                    <a:gd name="connsiteX9" fmla="*/ 2564465 w 5135405"/>
                    <a:gd name="connsiteY9" fmla="*/ 3276816 h 4403626"/>
                    <a:gd name="connsiteX10" fmla="*/ 155422 w 5135405"/>
                    <a:gd name="connsiteY10" fmla="*/ 3438714 h 4403626"/>
                    <a:gd name="connsiteX11" fmla="*/ 2201813 w 5135405"/>
                    <a:gd name="connsiteY11" fmla="*/ 3438714 h 4403626"/>
                    <a:gd name="connsiteX12" fmla="*/ 1897445 w 5135405"/>
                    <a:gd name="connsiteY12" fmla="*/ 4403626 h 4403626"/>
                    <a:gd name="connsiteX13" fmla="*/ 3250912 w 5135405"/>
                    <a:gd name="connsiteY13" fmla="*/ 4403626 h 4403626"/>
                    <a:gd name="connsiteX14" fmla="*/ 2946544 w 5135405"/>
                    <a:gd name="connsiteY14" fmla="*/ 3438714 h 4403626"/>
                    <a:gd name="connsiteX15" fmla="*/ 4979983 w 5135405"/>
                    <a:gd name="connsiteY15" fmla="*/ 3438714 h 4403626"/>
                    <a:gd name="connsiteX16" fmla="*/ 5135406 w 5135405"/>
                    <a:gd name="connsiteY16" fmla="*/ 3289768 h 4403626"/>
                    <a:gd name="connsiteX17" fmla="*/ 5135406 w 5135405"/>
                    <a:gd name="connsiteY17" fmla="*/ 155422 h 4403626"/>
                    <a:gd name="connsiteX18" fmla="*/ 4979983 w 5135405"/>
                    <a:gd name="connsiteY18" fmla="*/ 0 h 4403626"/>
                    <a:gd name="connsiteX19" fmla="*/ 155422 w 5135405"/>
                    <a:gd name="connsiteY19" fmla="*/ 0 h 4403626"/>
                    <a:gd name="connsiteX20" fmla="*/ 0 w 5135405"/>
                    <a:gd name="connsiteY20" fmla="*/ 155422 h 4403626"/>
                    <a:gd name="connsiteX21" fmla="*/ 0 w 5135405"/>
                    <a:gd name="connsiteY21" fmla="*/ 3289768 h 4403626"/>
                    <a:gd name="connsiteX22" fmla="*/ 155422 w 5135405"/>
                    <a:gd name="connsiteY22" fmla="*/ 3438714 h 440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35405" h="4403626">
                      <a:moveTo>
                        <a:pt x="4934652" y="3218533"/>
                      </a:moveTo>
                      <a:lnTo>
                        <a:pt x="200754" y="3218533"/>
                      </a:lnTo>
                      <a:lnTo>
                        <a:pt x="200754" y="220181"/>
                      </a:lnTo>
                      <a:lnTo>
                        <a:pt x="4934652" y="220181"/>
                      </a:lnTo>
                      <a:lnTo>
                        <a:pt x="4934652" y="3218533"/>
                      </a:lnTo>
                      <a:close/>
                      <a:moveTo>
                        <a:pt x="2564465" y="3276816"/>
                      </a:moveTo>
                      <a:cubicBezTo>
                        <a:pt x="2596844" y="3276816"/>
                        <a:pt x="2622748" y="3302720"/>
                        <a:pt x="2622748" y="3328623"/>
                      </a:cubicBezTo>
                      <a:cubicBezTo>
                        <a:pt x="2622748" y="3361003"/>
                        <a:pt x="2596844" y="3386907"/>
                        <a:pt x="2564465" y="3386907"/>
                      </a:cubicBezTo>
                      <a:cubicBezTo>
                        <a:pt x="2538561" y="3386907"/>
                        <a:pt x="2512657" y="3361003"/>
                        <a:pt x="2512657" y="3328623"/>
                      </a:cubicBezTo>
                      <a:cubicBezTo>
                        <a:pt x="2512657" y="3302720"/>
                        <a:pt x="2538561" y="3276816"/>
                        <a:pt x="2564465" y="3276816"/>
                      </a:cubicBezTo>
                      <a:close/>
                      <a:moveTo>
                        <a:pt x="155422" y="3438714"/>
                      </a:moveTo>
                      <a:lnTo>
                        <a:pt x="2201813" y="3438714"/>
                      </a:lnTo>
                      <a:lnTo>
                        <a:pt x="1897445" y="4403626"/>
                      </a:lnTo>
                      <a:lnTo>
                        <a:pt x="3250912" y="4403626"/>
                      </a:lnTo>
                      <a:lnTo>
                        <a:pt x="2946544" y="3438714"/>
                      </a:lnTo>
                      <a:lnTo>
                        <a:pt x="4979983" y="3438714"/>
                      </a:lnTo>
                      <a:cubicBezTo>
                        <a:pt x="5064170" y="3438714"/>
                        <a:pt x="5135406" y="3373955"/>
                        <a:pt x="5135406" y="3289768"/>
                      </a:cubicBezTo>
                      <a:lnTo>
                        <a:pt x="5135406" y="155422"/>
                      </a:lnTo>
                      <a:cubicBezTo>
                        <a:pt x="5135406" y="71235"/>
                        <a:pt x="5064170" y="0"/>
                        <a:pt x="4979983" y="0"/>
                      </a:cubicBezTo>
                      <a:lnTo>
                        <a:pt x="155422" y="0"/>
                      </a:lnTo>
                      <a:cubicBezTo>
                        <a:pt x="71235" y="0"/>
                        <a:pt x="0" y="71235"/>
                        <a:pt x="0" y="155422"/>
                      </a:cubicBezTo>
                      <a:lnTo>
                        <a:pt x="0" y="3289768"/>
                      </a:lnTo>
                      <a:cubicBezTo>
                        <a:pt x="0" y="3373955"/>
                        <a:pt x="71235" y="3438714"/>
                        <a:pt x="155422" y="3438714"/>
                      </a:cubicBezTo>
                      <a:close/>
                    </a:path>
                  </a:pathLst>
                </a:custGeom>
                <a:solidFill>
                  <a:schemeClr val="accent3"/>
                </a:solidFill>
                <a:ln w="6466" cap="flat">
                  <a:noFill/>
                  <a:prstDash val="solid"/>
                  <a:miter/>
                </a:ln>
              </p:spPr>
              <p:txBody>
                <a:bodyPr rtlCol="0" anchor="ctr"/>
                <a:lstStyle/>
                <a:p>
                  <a:pPr defTabSz="685775" hangingPunct="1">
                    <a:defRPr/>
                  </a:pPr>
                  <a:endParaRPr lang="en-GB" sz="1324" kern="1200">
                    <a:latin typeface="Segoe UI"/>
                    <a:ea typeface="+mn-ea"/>
                    <a:cs typeface="+mn-cs"/>
                  </a:endParaRPr>
                </a:p>
              </p:txBody>
            </p:sp>
            <p:sp>
              <p:nvSpPr>
                <p:cNvPr id="136" name="Freeform: Shape 135">
                  <a:extLst>
                    <a:ext uri="{FF2B5EF4-FFF2-40B4-BE49-F238E27FC236}">
                      <a16:creationId xmlns:a16="http://schemas.microsoft.com/office/drawing/2014/main" id="{CDCD308A-D6A7-42F0-82AB-C919255BB579}"/>
                    </a:ext>
                  </a:extLst>
                </p:cNvPr>
                <p:cNvSpPr/>
                <p:nvPr/>
              </p:nvSpPr>
              <p:spPr>
                <a:xfrm>
                  <a:off x="2949427" y="3686337"/>
                  <a:ext cx="207194" cy="33176"/>
                </a:xfrm>
                <a:custGeom>
                  <a:avLst/>
                  <a:gdLst>
                    <a:gd name="connsiteX0" fmla="*/ 1968680 w 2143529"/>
                    <a:gd name="connsiteY0" fmla="*/ 0 h 343223"/>
                    <a:gd name="connsiteX1" fmla="*/ 168374 w 2143529"/>
                    <a:gd name="connsiteY1" fmla="*/ 0 h 343223"/>
                    <a:gd name="connsiteX2" fmla="*/ 0 w 2143529"/>
                    <a:gd name="connsiteY2" fmla="*/ 174850 h 343223"/>
                    <a:gd name="connsiteX3" fmla="*/ 168374 w 2143529"/>
                    <a:gd name="connsiteY3" fmla="*/ 343224 h 343223"/>
                    <a:gd name="connsiteX4" fmla="*/ 1968680 w 2143529"/>
                    <a:gd name="connsiteY4" fmla="*/ 343224 h 343223"/>
                    <a:gd name="connsiteX5" fmla="*/ 2143530 w 2143529"/>
                    <a:gd name="connsiteY5" fmla="*/ 174850 h 343223"/>
                    <a:gd name="connsiteX6" fmla="*/ 1968680 w 2143529"/>
                    <a:gd name="connsiteY6" fmla="*/ 0 h 34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529" h="343223">
                      <a:moveTo>
                        <a:pt x="1968680" y="0"/>
                      </a:moveTo>
                      <a:lnTo>
                        <a:pt x="168374" y="0"/>
                      </a:lnTo>
                      <a:cubicBezTo>
                        <a:pt x="77711" y="0"/>
                        <a:pt x="0" y="77711"/>
                        <a:pt x="0" y="174850"/>
                      </a:cubicBezTo>
                      <a:cubicBezTo>
                        <a:pt x="0" y="265513"/>
                        <a:pt x="77711" y="343224"/>
                        <a:pt x="168374" y="343224"/>
                      </a:cubicBezTo>
                      <a:lnTo>
                        <a:pt x="1968680" y="343224"/>
                      </a:lnTo>
                      <a:cubicBezTo>
                        <a:pt x="2065819" y="343224"/>
                        <a:pt x="2143530" y="265513"/>
                        <a:pt x="2143530" y="174850"/>
                      </a:cubicBezTo>
                      <a:cubicBezTo>
                        <a:pt x="2143530" y="77711"/>
                        <a:pt x="2065819" y="0"/>
                        <a:pt x="1968680" y="0"/>
                      </a:cubicBezTo>
                      <a:close/>
                    </a:path>
                  </a:pathLst>
                </a:custGeom>
                <a:solidFill>
                  <a:schemeClr val="accent3"/>
                </a:solidFill>
                <a:ln w="6466" cap="flat">
                  <a:noFill/>
                  <a:prstDash val="solid"/>
                  <a:miter/>
                </a:ln>
              </p:spPr>
              <p:txBody>
                <a:bodyPr rtlCol="0" anchor="ctr"/>
                <a:lstStyle/>
                <a:p>
                  <a:pPr defTabSz="685775" hangingPunct="1">
                    <a:defRPr/>
                  </a:pPr>
                  <a:endParaRPr lang="en-GB" sz="1324" kern="1200">
                    <a:latin typeface="Segoe UI"/>
                    <a:ea typeface="+mn-ea"/>
                    <a:cs typeface="+mn-cs"/>
                  </a:endParaRPr>
                </a:p>
              </p:txBody>
            </p:sp>
          </p:grpSp>
          <p:pic>
            <p:nvPicPr>
              <p:cNvPr id="134" name="Picture 2" descr="AMD Logo png transparent">
                <a:extLst>
                  <a:ext uri="{FF2B5EF4-FFF2-40B4-BE49-F238E27FC236}">
                    <a16:creationId xmlns:a16="http://schemas.microsoft.com/office/drawing/2014/main" id="{AC34C1A4-34A9-4448-9A01-3EF13E33B2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9405" b="29404"/>
              <a:stretch/>
            </p:blipFill>
            <p:spPr bwMode="auto">
              <a:xfrm>
                <a:off x="2840006" y="3380292"/>
                <a:ext cx="374091" cy="147244"/>
              </a:xfrm>
              <a:prstGeom prst="rect">
                <a:avLst/>
              </a:prstGeom>
              <a:extLst>
                <a:ext uri="{909E8E84-426E-40DD-AFC4-6F175D3DCCD1}">
                  <a14:hiddenFill xmlns:a14="http://schemas.microsoft.com/office/drawing/2010/main">
                    <a:solidFill>
                      <a:srgbClr val="FFFFFF"/>
                    </a:solidFill>
                  </a14:hiddenFill>
                </a:ext>
              </a:extLst>
            </p:spPr>
          </p:pic>
        </p:grpSp>
      </p:grpSp>
      <p:grpSp>
        <p:nvGrpSpPr>
          <p:cNvPr id="8" name="Group 7">
            <a:extLst>
              <a:ext uri="{FF2B5EF4-FFF2-40B4-BE49-F238E27FC236}">
                <a16:creationId xmlns:a16="http://schemas.microsoft.com/office/drawing/2014/main" id="{287E6794-B236-4637-9B9F-BE834F1DD381}"/>
              </a:ext>
            </a:extLst>
          </p:cNvPr>
          <p:cNvGrpSpPr/>
          <p:nvPr/>
        </p:nvGrpSpPr>
        <p:grpSpPr>
          <a:xfrm flipH="1">
            <a:off x="4452723" y="1877973"/>
            <a:ext cx="438152" cy="109539"/>
            <a:chOff x="5936964" y="2503964"/>
            <a:chExt cx="584202" cy="146052"/>
          </a:xfrm>
        </p:grpSpPr>
        <p:sp>
          <p:nvSpPr>
            <p:cNvPr id="30" name="Oval 29">
              <a:extLst>
                <a:ext uri="{FF2B5EF4-FFF2-40B4-BE49-F238E27FC236}">
                  <a16:creationId xmlns:a16="http://schemas.microsoft.com/office/drawing/2014/main" id="{03D46A04-DD58-407F-8CBA-1E3EC371EBD7}"/>
                </a:ext>
              </a:extLst>
            </p:cNvPr>
            <p:cNvSpPr>
              <a:spLocks noChangeAspect="1"/>
            </p:cNvSpPr>
            <p:nvPr/>
          </p:nvSpPr>
          <p:spPr bwMode="auto">
            <a:xfrm>
              <a:off x="5936964" y="2503964"/>
              <a:ext cx="146052" cy="146052"/>
            </a:xfrm>
            <a:prstGeom prst="ellipse">
              <a:avLst/>
            </a:prstGeom>
            <a:solidFill>
              <a:schemeClr val="accent3"/>
            </a:solidFill>
            <a:ln w="10795" cap="flat" cmpd="sng" algn="ctr">
              <a:noFill/>
              <a:prstDash val="solid"/>
            </a:ln>
            <a:effectLst>
              <a:outerShdw blurRad="63500" sx="102000" sy="102000" algn="ctr" rotWithShape="0">
                <a:prstClr val="black">
                  <a:alpha val="40000"/>
                </a:prstClr>
              </a:outerShdw>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sp>
          <p:nvSpPr>
            <p:cNvPr id="31" name="Oval 30">
              <a:extLst>
                <a:ext uri="{FF2B5EF4-FFF2-40B4-BE49-F238E27FC236}">
                  <a16:creationId xmlns:a16="http://schemas.microsoft.com/office/drawing/2014/main" id="{8CD561DB-F268-40E7-8CF7-684AFE626C01}"/>
                </a:ext>
              </a:extLst>
            </p:cNvPr>
            <p:cNvSpPr>
              <a:spLocks noChangeAspect="1"/>
            </p:cNvSpPr>
            <p:nvPr/>
          </p:nvSpPr>
          <p:spPr bwMode="auto">
            <a:xfrm>
              <a:off x="6375114" y="2503964"/>
              <a:ext cx="146052" cy="146052"/>
            </a:xfrm>
            <a:prstGeom prst="ellipse">
              <a:avLst/>
            </a:prstGeom>
            <a:solidFill>
              <a:schemeClr val="accent2"/>
            </a:solidFill>
            <a:ln w="10795" cap="flat" cmpd="sng" algn="ctr">
              <a:noFill/>
              <a:prstDash val="solid"/>
            </a:ln>
            <a:effectLst>
              <a:outerShdw blurRad="63500" sx="102000" sy="102000" algn="ctr" rotWithShape="0">
                <a:prstClr val="black">
                  <a:alpha val="40000"/>
                </a:prstClr>
              </a:outerShdw>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500">
                <a:latin typeface="Segoe UI Semibold" panose="020B0702040204020203" pitchFamily="34" charset="0"/>
                <a:ea typeface="+mn-ea"/>
                <a:cs typeface="Segoe UI Semibold" panose="020B0702040204020203" pitchFamily="34" charset="0"/>
              </a:endParaRPr>
            </a:p>
          </p:txBody>
        </p:sp>
      </p:grpSp>
      <p:grpSp>
        <p:nvGrpSpPr>
          <p:cNvPr id="63" name="Group 62">
            <a:extLst>
              <a:ext uri="{FF2B5EF4-FFF2-40B4-BE49-F238E27FC236}">
                <a16:creationId xmlns:a16="http://schemas.microsoft.com/office/drawing/2014/main" id="{9C4D64E3-9F39-4EAE-AD3B-F09A1BFB8164}"/>
              </a:ext>
            </a:extLst>
          </p:cNvPr>
          <p:cNvGrpSpPr/>
          <p:nvPr/>
        </p:nvGrpSpPr>
        <p:grpSpPr>
          <a:xfrm>
            <a:off x="5546230" y="339010"/>
            <a:ext cx="1254238" cy="360637"/>
            <a:chOff x="9925959" y="436818"/>
            <a:chExt cx="1672317" cy="480849"/>
          </a:xfrm>
        </p:grpSpPr>
        <p:grpSp>
          <p:nvGrpSpPr>
            <p:cNvPr id="68" name="Group 67">
              <a:extLst>
                <a:ext uri="{FF2B5EF4-FFF2-40B4-BE49-F238E27FC236}">
                  <a16:creationId xmlns:a16="http://schemas.microsoft.com/office/drawing/2014/main" id="{83F41735-AB35-40E3-A5E7-258388E9CEB6}"/>
                </a:ext>
              </a:extLst>
            </p:cNvPr>
            <p:cNvGrpSpPr/>
            <p:nvPr/>
          </p:nvGrpSpPr>
          <p:grpSpPr>
            <a:xfrm>
              <a:off x="11117428" y="436819"/>
              <a:ext cx="480848" cy="480848"/>
              <a:chOff x="11117428" y="436819"/>
              <a:chExt cx="480848" cy="480848"/>
            </a:xfrm>
          </p:grpSpPr>
          <p:sp>
            <p:nvSpPr>
              <p:cNvPr id="101" name="Oval 100">
                <a:extLst>
                  <a:ext uri="{FF2B5EF4-FFF2-40B4-BE49-F238E27FC236}">
                    <a16:creationId xmlns:a16="http://schemas.microsoft.com/office/drawing/2014/main" id="{A271D43B-9EE4-4452-B3C0-C760BB492DA1}"/>
                  </a:ext>
                </a:extLst>
              </p:cNvPr>
              <p:cNvSpPr/>
              <p:nvPr/>
            </p:nvSpPr>
            <p:spPr bwMode="auto">
              <a:xfrm>
                <a:off x="11117428" y="436819"/>
                <a:ext cx="480848" cy="48084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09924D87-2F16-4B17-80FD-A6F3B88EF8B2}"/>
                  </a:ext>
                </a:extLst>
              </p:cNvPr>
              <p:cNvGrpSpPr>
                <a:grpSpLocks noChangeAspect="1"/>
              </p:cNvGrpSpPr>
              <p:nvPr/>
            </p:nvGrpSpPr>
            <p:grpSpPr>
              <a:xfrm>
                <a:off x="11231796" y="551186"/>
                <a:ext cx="252111" cy="252111"/>
                <a:chOff x="640219" y="5256108"/>
                <a:chExt cx="721042" cy="721042"/>
              </a:xfrm>
            </p:grpSpPr>
            <p:sp>
              <p:nvSpPr>
                <p:cNvPr id="103" name="Freeform: Shape 102">
                  <a:extLst>
                    <a:ext uri="{FF2B5EF4-FFF2-40B4-BE49-F238E27FC236}">
                      <a16:creationId xmlns:a16="http://schemas.microsoft.com/office/drawing/2014/main" id="{BA037C49-3180-4D0D-89BE-00F6A8BC70C4}"/>
                    </a:ext>
                  </a:extLst>
                </p:cNvPr>
                <p:cNvSpPr/>
                <p:nvPr/>
              </p:nvSpPr>
              <p:spPr>
                <a:xfrm>
                  <a:off x="892364" y="5418375"/>
                  <a:ext cx="216752" cy="396508"/>
                </a:xfrm>
                <a:custGeom>
                  <a:avLst/>
                  <a:gdLst>
                    <a:gd name="connsiteX0" fmla="*/ 96079 w 166620"/>
                    <a:gd name="connsiteY0" fmla="*/ 304800 h 304800"/>
                    <a:gd name="connsiteX1" fmla="*/ 96079 w 166620"/>
                    <a:gd name="connsiteY1" fmla="*/ 272929 h 304800"/>
                    <a:gd name="connsiteX2" fmla="*/ 147971 w 166620"/>
                    <a:gd name="connsiteY2" fmla="*/ 247031 h 304800"/>
                    <a:gd name="connsiteX3" fmla="*/ 166621 w 166620"/>
                    <a:gd name="connsiteY3" fmla="*/ 195072 h 304800"/>
                    <a:gd name="connsiteX4" fmla="*/ 151800 w 166620"/>
                    <a:gd name="connsiteY4" fmla="*/ 149828 h 304800"/>
                    <a:gd name="connsiteX5" fmla="*/ 96079 w 166620"/>
                    <a:gd name="connsiteY5" fmla="*/ 121110 h 304800"/>
                    <a:gd name="connsiteX6" fmla="*/ 96079 w 166620"/>
                    <a:gd name="connsiteY6" fmla="*/ 54521 h 304800"/>
                    <a:gd name="connsiteX7" fmla="*/ 116519 w 166620"/>
                    <a:gd name="connsiteY7" fmla="*/ 81772 h 304800"/>
                    <a:gd name="connsiteX8" fmla="*/ 159629 w 166620"/>
                    <a:gd name="connsiteY8" fmla="*/ 76143 h 304800"/>
                    <a:gd name="connsiteX9" fmla="*/ 139189 w 166620"/>
                    <a:gd name="connsiteY9" fmla="*/ 35347 h 304800"/>
                    <a:gd name="connsiteX10" fmla="*/ 96069 w 166620"/>
                    <a:gd name="connsiteY10" fmla="*/ 16859 h 304800"/>
                    <a:gd name="connsiteX11" fmla="*/ 96069 w 166620"/>
                    <a:gd name="connsiteY11" fmla="*/ 0 h 304800"/>
                    <a:gd name="connsiteX12" fmla="*/ 71380 w 166620"/>
                    <a:gd name="connsiteY12" fmla="*/ 0 h 304800"/>
                    <a:gd name="connsiteX13" fmla="*/ 71380 w 166620"/>
                    <a:gd name="connsiteY13" fmla="*/ 16859 h 304800"/>
                    <a:gd name="connsiteX14" fmla="*/ 24432 w 166620"/>
                    <a:gd name="connsiteY14" fmla="*/ 38767 h 304800"/>
                    <a:gd name="connsiteX15" fmla="*/ 6801 w 166620"/>
                    <a:gd name="connsiteY15" fmla="*/ 85687 h 304800"/>
                    <a:gd name="connsiteX16" fmla="*/ 22403 w 166620"/>
                    <a:gd name="connsiteY16" fmla="*/ 132636 h 304800"/>
                    <a:gd name="connsiteX17" fmla="*/ 71390 w 166620"/>
                    <a:gd name="connsiteY17" fmla="*/ 161506 h 304800"/>
                    <a:gd name="connsiteX18" fmla="*/ 71390 w 166620"/>
                    <a:gd name="connsiteY18" fmla="*/ 232896 h 304800"/>
                    <a:gd name="connsiteX19" fmla="*/ 54693 w 166620"/>
                    <a:gd name="connsiteY19" fmla="*/ 218580 h 304800"/>
                    <a:gd name="connsiteX20" fmla="*/ 44472 w 166620"/>
                    <a:gd name="connsiteY20" fmla="*/ 195072 h 304800"/>
                    <a:gd name="connsiteX21" fmla="*/ 0 w 166620"/>
                    <a:gd name="connsiteY21" fmla="*/ 199844 h 304800"/>
                    <a:gd name="connsiteX22" fmla="*/ 23508 w 166620"/>
                    <a:gd name="connsiteY22" fmla="*/ 251803 h 304800"/>
                    <a:gd name="connsiteX23" fmla="*/ 71390 w 166620"/>
                    <a:gd name="connsiteY23" fmla="*/ 273777 h 304800"/>
                    <a:gd name="connsiteX24" fmla="*/ 71390 w 166620"/>
                    <a:gd name="connsiteY24" fmla="*/ 304790 h 304800"/>
                    <a:gd name="connsiteX25" fmla="*/ 96079 w 166620"/>
                    <a:gd name="connsiteY25" fmla="*/ 304790 h 304800"/>
                    <a:gd name="connsiteX26" fmla="*/ 96079 w 166620"/>
                    <a:gd name="connsiteY26" fmla="*/ 168831 h 304800"/>
                    <a:gd name="connsiteX27" fmla="*/ 118139 w 166620"/>
                    <a:gd name="connsiteY27" fmla="*/ 181527 h 304800"/>
                    <a:gd name="connsiteX28" fmla="*/ 124882 w 166620"/>
                    <a:gd name="connsiteY28" fmla="*/ 201206 h 304800"/>
                    <a:gd name="connsiteX29" fmla="*/ 116872 w 166620"/>
                    <a:gd name="connsiteY29" fmla="*/ 223447 h 304800"/>
                    <a:gd name="connsiteX30" fmla="*/ 96079 w 166620"/>
                    <a:gd name="connsiteY30" fmla="*/ 235287 h 304800"/>
                    <a:gd name="connsiteX31" fmla="*/ 96079 w 166620"/>
                    <a:gd name="connsiteY31" fmla="*/ 168831 h 304800"/>
                    <a:gd name="connsiteX32" fmla="*/ 54845 w 166620"/>
                    <a:gd name="connsiteY32" fmla="*/ 100422 h 304800"/>
                    <a:gd name="connsiteX33" fmla="*/ 49397 w 166620"/>
                    <a:gd name="connsiteY33" fmla="*/ 83649 h 304800"/>
                    <a:gd name="connsiteX34" fmla="*/ 55369 w 166620"/>
                    <a:gd name="connsiteY34" fmla="*/ 65589 h 304800"/>
                    <a:gd name="connsiteX35" fmla="*/ 71390 w 166620"/>
                    <a:gd name="connsiteY35" fmla="*/ 53988 h 304800"/>
                    <a:gd name="connsiteX36" fmla="*/ 71390 w 166620"/>
                    <a:gd name="connsiteY36" fmla="*/ 112947 h 304800"/>
                    <a:gd name="connsiteX37" fmla="*/ 54845 w 166620"/>
                    <a:gd name="connsiteY37" fmla="*/ 10042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6620" h="304800">
                      <a:moveTo>
                        <a:pt x="96079" y="304800"/>
                      </a:moveTo>
                      <a:lnTo>
                        <a:pt x="96079" y="272929"/>
                      </a:lnTo>
                      <a:cubicBezTo>
                        <a:pt x="118224" y="269758"/>
                        <a:pt x="135522" y="261118"/>
                        <a:pt x="147971" y="247031"/>
                      </a:cubicBezTo>
                      <a:cubicBezTo>
                        <a:pt x="160401" y="232943"/>
                        <a:pt x="166621" y="215617"/>
                        <a:pt x="166621" y="195072"/>
                      </a:cubicBezTo>
                      <a:cubicBezTo>
                        <a:pt x="166621" y="176670"/>
                        <a:pt x="161677" y="161582"/>
                        <a:pt x="151800" y="149828"/>
                      </a:cubicBezTo>
                      <a:cubicBezTo>
                        <a:pt x="141913" y="138074"/>
                        <a:pt x="123349" y="128492"/>
                        <a:pt x="96079" y="121110"/>
                      </a:cubicBezTo>
                      <a:lnTo>
                        <a:pt x="96079" y="54521"/>
                      </a:lnTo>
                      <a:cubicBezTo>
                        <a:pt x="107099" y="59293"/>
                        <a:pt x="113909" y="68380"/>
                        <a:pt x="116519" y="81772"/>
                      </a:cubicBezTo>
                      <a:lnTo>
                        <a:pt x="159629" y="76143"/>
                      </a:lnTo>
                      <a:cubicBezTo>
                        <a:pt x="156667" y="59112"/>
                        <a:pt x="149857" y="45510"/>
                        <a:pt x="139189" y="35347"/>
                      </a:cubicBezTo>
                      <a:cubicBezTo>
                        <a:pt x="128502" y="25175"/>
                        <a:pt x="114129" y="19012"/>
                        <a:pt x="96069" y="16859"/>
                      </a:cubicBezTo>
                      <a:lnTo>
                        <a:pt x="96069" y="0"/>
                      </a:lnTo>
                      <a:lnTo>
                        <a:pt x="71380" y="0"/>
                      </a:lnTo>
                      <a:lnTo>
                        <a:pt x="71380" y="16859"/>
                      </a:lnTo>
                      <a:cubicBezTo>
                        <a:pt x="51845" y="18793"/>
                        <a:pt x="36185" y="26089"/>
                        <a:pt x="24432" y="38767"/>
                      </a:cubicBezTo>
                      <a:cubicBezTo>
                        <a:pt x="12687" y="51416"/>
                        <a:pt x="6801" y="67056"/>
                        <a:pt x="6801" y="85687"/>
                      </a:cubicBezTo>
                      <a:cubicBezTo>
                        <a:pt x="6801" y="104089"/>
                        <a:pt x="12011" y="119729"/>
                        <a:pt x="22403" y="132636"/>
                      </a:cubicBezTo>
                      <a:cubicBezTo>
                        <a:pt x="32785" y="145523"/>
                        <a:pt x="49111" y="155153"/>
                        <a:pt x="71390" y="161506"/>
                      </a:cubicBezTo>
                      <a:lnTo>
                        <a:pt x="71390" y="232896"/>
                      </a:lnTo>
                      <a:cubicBezTo>
                        <a:pt x="65246" y="229934"/>
                        <a:pt x="59684" y="225161"/>
                        <a:pt x="54693" y="218580"/>
                      </a:cubicBezTo>
                      <a:cubicBezTo>
                        <a:pt x="49692" y="211998"/>
                        <a:pt x="46282" y="204159"/>
                        <a:pt x="44472" y="195072"/>
                      </a:cubicBezTo>
                      <a:lnTo>
                        <a:pt x="0" y="199844"/>
                      </a:lnTo>
                      <a:cubicBezTo>
                        <a:pt x="3410" y="222218"/>
                        <a:pt x="11249" y="239525"/>
                        <a:pt x="23508" y="251803"/>
                      </a:cubicBezTo>
                      <a:cubicBezTo>
                        <a:pt x="35785" y="264062"/>
                        <a:pt x="51730" y="271396"/>
                        <a:pt x="71390" y="273777"/>
                      </a:cubicBezTo>
                      <a:lnTo>
                        <a:pt x="71390" y="304790"/>
                      </a:lnTo>
                      <a:lnTo>
                        <a:pt x="96079" y="304790"/>
                      </a:lnTo>
                      <a:close/>
                      <a:moveTo>
                        <a:pt x="96079" y="168831"/>
                      </a:moveTo>
                      <a:cubicBezTo>
                        <a:pt x="106299" y="171793"/>
                        <a:pt x="113662" y="176022"/>
                        <a:pt x="118139" y="181527"/>
                      </a:cubicBezTo>
                      <a:cubicBezTo>
                        <a:pt x="122634" y="187033"/>
                        <a:pt x="124882" y="193596"/>
                        <a:pt x="124882" y="201206"/>
                      </a:cubicBezTo>
                      <a:cubicBezTo>
                        <a:pt x="124882" y="209721"/>
                        <a:pt x="122196" y="217141"/>
                        <a:pt x="116872" y="223447"/>
                      </a:cubicBezTo>
                      <a:cubicBezTo>
                        <a:pt x="111528" y="229753"/>
                        <a:pt x="104594" y="233705"/>
                        <a:pt x="96079" y="235287"/>
                      </a:cubicBezTo>
                      <a:lnTo>
                        <a:pt x="96079" y="168831"/>
                      </a:lnTo>
                      <a:close/>
                      <a:moveTo>
                        <a:pt x="54845" y="100422"/>
                      </a:moveTo>
                      <a:cubicBezTo>
                        <a:pt x="51225" y="95269"/>
                        <a:pt x="49397" y="89678"/>
                        <a:pt x="49397" y="83649"/>
                      </a:cubicBezTo>
                      <a:cubicBezTo>
                        <a:pt x="49397" y="77067"/>
                        <a:pt x="51378" y="71037"/>
                        <a:pt x="55369" y="65589"/>
                      </a:cubicBezTo>
                      <a:cubicBezTo>
                        <a:pt x="59341" y="60122"/>
                        <a:pt x="64684" y="56274"/>
                        <a:pt x="71390" y="53988"/>
                      </a:cubicBezTo>
                      <a:lnTo>
                        <a:pt x="71390" y="112947"/>
                      </a:lnTo>
                      <a:cubicBezTo>
                        <a:pt x="63989" y="109766"/>
                        <a:pt x="58484" y="105594"/>
                        <a:pt x="54845" y="100422"/>
                      </a:cubicBezTo>
                      <a:close/>
                    </a:path>
                  </a:pathLst>
                </a:custGeom>
                <a:solidFill>
                  <a:schemeClr val="accent1"/>
                </a:solidFill>
                <a:ln w="9525" cap="flat">
                  <a:noFill/>
                  <a:prstDash val="solid"/>
                  <a:miter/>
                </a:ln>
              </p:spPr>
              <p:txBody>
                <a:bodyPr rtlCol="0" anchor="ctr"/>
                <a:lstStyle/>
                <a:p>
                  <a:pPr defTabSz="685775" hangingPunct="1">
                    <a:defRPr/>
                  </a:pPr>
                  <a:endParaRPr lang="en-GB" sz="1324" kern="1200">
                    <a:latin typeface="Segoe UI"/>
                    <a:ea typeface="+mn-ea"/>
                    <a:cs typeface="+mn-cs"/>
                  </a:endParaRPr>
                </a:p>
              </p:txBody>
            </p:sp>
            <p:sp>
              <p:nvSpPr>
                <p:cNvPr id="104" name="Freeform: Shape 103">
                  <a:extLst>
                    <a:ext uri="{FF2B5EF4-FFF2-40B4-BE49-F238E27FC236}">
                      <a16:creationId xmlns:a16="http://schemas.microsoft.com/office/drawing/2014/main" id="{E6837BFA-EB44-4A51-AD3A-49E1245F1470}"/>
                    </a:ext>
                  </a:extLst>
                </p:cNvPr>
                <p:cNvSpPr/>
                <p:nvPr/>
              </p:nvSpPr>
              <p:spPr>
                <a:xfrm>
                  <a:off x="640219" y="5256108"/>
                  <a:ext cx="721042" cy="721042"/>
                </a:xfrm>
                <a:custGeom>
                  <a:avLst/>
                  <a:gdLst>
                    <a:gd name="connsiteX0" fmla="*/ 403311 w 806622"/>
                    <a:gd name="connsiteY0" fmla="*/ 0 h 806622"/>
                    <a:gd name="connsiteX1" fmla="*/ 806622 w 806622"/>
                    <a:gd name="connsiteY1" fmla="*/ 403311 h 806622"/>
                    <a:gd name="connsiteX2" fmla="*/ 403311 w 806622"/>
                    <a:gd name="connsiteY2" fmla="*/ 806622 h 806622"/>
                    <a:gd name="connsiteX3" fmla="*/ 0 w 806622"/>
                    <a:gd name="connsiteY3" fmla="*/ 411892 h 806622"/>
                    <a:gd name="connsiteX4" fmla="*/ 94392 w 806622"/>
                    <a:gd name="connsiteY4" fmla="*/ 411892 h 806622"/>
                    <a:gd name="connsiteX5" fmla="*/ 403311 w 806622"/>
                    <a:gd name="connsiteY5" fmla="*/ 712230 h 806622"/>
                    <a:gd name="connsiteX6" fmla="*/ 712230 w 806622"/>
                    <a:gd name="connsiteY6" fmla="*/ 403311 h 806622"/>
                    <a:gd name="connsiteX7" fmla="*/ 403311 w 806622"/>
                    <a:gd name="connsiteY7" fmla="*/ 94392 h 806622"/>
                    <a:gd name="connsiteX8" fmla="*/ 245991 w 806622"/>
                    <a:gd name="connsiteY8" fmla="*/ 134437 h 806622"/>
                    <a:gd name="connsiteX9" fmla="*/ 323221 w 806622"/>
                    <a:gd name="connsiteY9" fmla="*/ 200225 h 806622"/>
                    <a:gd name="connsiteX10" fmla="*/ 80090 w 806622"/>
                    <a:gd name="connsiteY10" fmla="*/ 263153 h 806622"/>
                    <a:gd name="connsiteX11" fmla="*/ 102973 w 806622"/>
                    <a:gd name="connsiteY11" fmla="*/ 11441 h 806622"/>
                    <a:gd name="connsiteX12" fmla="*/ 171622 w 806622"/>
                    <a:gd name="connsiteY12" fmla="*/ 71509 h 806622"/>
                    <a:gd name="connsiteX13" fmla="*/ 403311 w 806622"/>
                    <a:gd name="connsiteY13" fmla="*/ 0 h 8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622" h="806622">
                      <a:moveTo>
                        <a:pt x="403311" y="0"/>
                      </a:moveTo>
                      <a:cubicBezTo>
                        <a:pt x="626419" y="0"/>
                        <a:pt x="806622" y="180203"/>
                        <a:pt x="806622" y="403311"/>
                      </a:cubicBezTo>
                      <a:cubicBezTo>
                        <a:pt x="806622" y="626419"/>
                        <a:pt x="626419" y="806622"/>
                        <a:pt x="403311" y="806622"/>
                      </a:cubicBezTo>
                      <a:cubicBezTo>
                        <a:pt x="183063" y="806622"/>
                        <a:pt x="5721" y="629279"/>
                        <a:pt x="0" y="411892"/>
                      </a:cubicBezTo>
                      <a:lnTo>
                        <a:pt x="94392" y="411892"/>
                      </a:lnTo>
                      <a:cubicBezTo>
                        <a:pt x="97252" y="577793"/>
                        <a:pt x="234550" y="712230"/>
                        <a:pt x="403311" y="712230"/>
                      </a:cubicBezTo>
                      <a:cubicBezTo>
                        <a:pt x="572072" y="712230"/>
                        <a:pt x="712230" y="572072"/>
                        <a:pt x="712230" y="403311"/>
                      </a:cubicBezTo>
                      <a:cubicBezTo>
                        <a:pt x="712230" y="231689"/>
                        <a:pt x="572072" y="94392"/>
                        <a:pt x="403311" y="94392"/>
                      </a:cubicBezTo>
                      <a:cubicBezTo>
                        <a:pt x="346104" y="94392"/>
                        <a:pt x="294617" y="105833"/>
                        <a:pt x="245991" y="134437"/>
                      </a:cubicBezTo>
                      <a:lnTo>
                        <a:pt x="323221" y="200225"/>
                      </a:lnTo>
                      <a:lnTo>
                        <a:pt x="80090" y="263153"/>
                      </a:lnTo>
                      <a:lnTo>
                        <a:pt x="102973" y="11441"/>
                      </a:lnTo>
                      <a:lnTo>
                        <a:pt x="171622" y="71509"/>
                      </a:lnTo>
                      <a:cubicBezTo>
                        <a:pt x="240270" y="25743"/>
                        <a:pt x="320360" y="0"/>
                        <a:pt x="403311" y="0"/>
                      </a:cubicBezTo>
                      <a:close/>
                    </a:path>
                  </a:pathLst>
                </a:custGeom>
                <a:solidFill>
                  <a:srgbClr val="000000"/>
                </a:solidFill>
                <a:ln w="2860"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grpSp>
          <p:nvGrpSpPr>
            <p:cNvPr id="69" name="Group 68">
              <a:extLst>
                <a:ext uri="{FF2B5EF4-FFF2-40B4-BE49-F238E27FC236}">
                  <a16:creationId xmlns:a16="http://schemas.microsoft.com/office/drawing/2014/main" id="{E0D11CF7-EB06-4441-A27A-EEEE4113F2D9}"/>
                </a:ext>
              </a:extLst>
            </p:cNvPr>
            <p:cNvGrpSpPr/>
            <p:nvPr/>
          </p:nvGrpSpPr>
          <p:grpSpPr>
            <a:xfrm>
              <a:off x="10521694" y="436818"/>
              <a:ext cx="480848" cy="480848"/>
              <a:chOff x="-647700" y="3021330"/>
              <a:chExt cx="1003300" cy="1003300"/>
            </a:xfrm>
          </p:grpSpPr>
          <p:sp>
            <p:nvSpPr>
              <p:cNvPr id="95" name="Oval 94">
                <a:extLst>
                  <a:ext uri="{FF2B5EF4-FFF2-40B4-BE49-F238E27FC236}">
                    <a16:creationId xmlns:a16="http://schemas.microsoft.com/office/drawing/2014/main" id="{37C03A44-E5A8-4369-BB1C-7835605D6397}"/>
                  </a:ext>
                </a:extLst>
              </p:cNvPr>
              <p:cNvSpPr/>
              <p:nvPr/>
            </p:nvSpPr>
            <p:spPr bwMode="auto">
              <a:xfrm>
                <a:off x="-647700" y="3021330"/>
                <a:ext cx="1003300" cy="10033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6" name="Group 95">
                <a:extLst>
                  <a:ext uri="{FF2B5EF4-FFF2-40B4-BE49-F238E27FC236}">
                    <a16:creationId xmlns:a16="http://schemas.microsoft.com/office/drawing/2014/main" id="{BBD79BB6-914A-4204-896D-3298B400D8AC}"/>
                  </a:ext>
                </a:extLst>
              </p:cNvPr>
              <p:cNvGrpSpPr/>
              <p:nvPr/>
            </p:nvGrpSpPr>
            <p:grpSpPr>
              <a:xfrm>
                <a:off x="-370233" y="3309439"/>
                <a:ext cx="448367" cy="427083"/>
                <a:chOff x="985166" y="1276544"/>
                <a:chExt cx="509078" cy="509075"/>
              </a:xfrm>
            </p:grpSpPr>
            <p:sp>
              <p:nvSpPr>
                <p:cNvPr id="98" name="Rectangle 1111">
                  <a:extLst>
                    <a:ext uri="{FF2B5EF4-FFF2-40B4-BE49-F238E27FC236}">
                      <a16:creationId xmlns:a16="http://schemas.microsoft.com/office/drawing/2014/main" id="{8B1D7BFA-9233-4AD5-8E95-5491CE91B5FE}"/>
                    </a:ext>
                  </a:extLst>
                </p:cNvPr>
                <p:cNvSpPr>
                  <a:spLocks noChangeArrowheads="1"/>
                </p:cNvSpPr>
                <p:nvPr/>
              </p:nvSpPr>
              <p:spPr bwMode="auto">
                <a:xfrm>
                  <a:off x="985166" y="1640881"/>
                  <a:ext cx="144738" cy="1447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sp>
              <p:nvSpPr>
                <p:cNvPr id="99" name="Freeform 1113">
                  <a:extLst>
                    <a:ext uri="{FF2B5EF4-FFF2-40B4-BE49-F238E27FC236}">
                      <a16:creationId xmlns:a16="http://schemas.microsoft.com/office/drawing/2014/main" id="{0018B177-0F24-432E-9AAC-DC5E1BAA5E4D}"/>
                    </a:ext>
                  </a:extLst>
                </p:cNvPr>
                <p:cNvSpPr>
                  <a:spLocks/>
                </p:cNvSpPr>
                <p:nvPr/>
              </p:nvSpPr>
              <p:spPr bwMode="auto">
                <a:xfrm>
                  <a:off x="1050050" y="1276544"/>
                  <a:ext cx="444194" cy="509075"/>
                </a:xfrm>
                <a:custGeom>
                  <a:avLst/>
                  <a:gdLst>
                    <a:gd name="T0" fmla="*/ 0 w 89"/>
                    <a:gd name="T1" fmla="*/ 0 h 102"/>
                    <a:gd name="T2" fmla="*/ 0 w 89"/>
                    <a:gd name="T3" fmla="*/ 32 h 102"/>
                    <a:gd name="T4" fmla="*/ 57 w 89"/>
                    <a:gd name="T5" fmla="*/ 32 h 102"/>
                    <a:gd name="T6" fmla="*/ 57 w 89"/>
                    <a:gd name="T7" fmla="*/ 102 h 102"/>
                    <a:gd name="T8" fmla="*/ 89 w 89"/>
                    <a:gd name="T9" fmla="*/ 102 h 102"/>
                    <a:gd name="T10" fmla="*/ 89 w 89"/>
                    <a:gd name="T11" fmla="*/ 0 h 102"/>
                    <a:gd name="T12" fmla="*/ 0 w 8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0"/>
                      </a:moveTo>
                      <a:lnTo>
                        <a:pt x="0" y="32"/>
                      </a:lnTo>
                      <a:lnTo>
                        <a:pt x="57" y="32"/>
                      </a:lnTo>
                      <a:lnTo>
                        <a:pt x="57" y="102"/>
                      </a:lnTo>
                      <a:lnTo>
                        <a:pt x="89" y="102"/>
                      </a:lnTo>
                      <a:lnTo>
                        <a:pt x="89"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sp>
              <p:nvSpPr>
                <p:cNvPr id="100" name="Freeform 1114">
                  <a:extLst>
                    <a:ext uri="{FF2B5EF4-FFF2-40B4-BE49-F238E27FC236}">
                      <a16:creationId xmlns:a16="http://schemas.microsoft.com/office/drawing/2014/main" id="{D91F29FB-E579-4B4C-BA1C-41AC7096792E}"/>
                    </a:ext>
                  </a:extLst>
                </p:cNvPr>
                <p:cNvSpPr>
                  <a:spLocks/>
                </p:cNvSpPr>
                <p:nvPr/>
              </p:nvSpPr>
              <p:spPr bwMode="auto">
                <a:xfrm>
                  <a:off x="1015111" y="1466199"/>
                  <a:ext cx="289473" cy="319419"/>
                </a:xfrm>
                <a:custGeom>
                  <a:avLst/>
                  <a:gdLst>
                    <a:gd name="T0" fmla="*/ 0 w 58"/>
                    <a:gd name="T1" fmla="*/ 0 h 64"/>
                    <a:gd name="T2" fmla="*/ 0 w 58"/>
                    <a:gd name="T3" fmla="*/ 29 h 64"/>
                    <a:gd name="T4" fmla="*/ 29 w 58"/>
                    <a:gd name="T5" fmla="*/ 29 h 64"/>
                    <a:gd name="T6" fmla="*/ 29 w 58"/>
                    <a:gd name="T7" fmla="*/ 64 h 64"/>
                    <a:gd name="T8" fmla="*/ 58 w 58"/>
                    <a:gd name="T9" fmla="*/ 64 h 64"/>
                    <a:gd name="T10" fmla="*/ 58 w 58"/>
                    <a:gd name="T11" fmla="*/ 0 h 64"/>
                    <a:gd name="T12" fmla="*/ 0 w 5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8" h="64">
                      <a:moveTo>
                        <a:pt x="0" y="0"/>
                      </a:moveTo>
                      <a:lnTo>
                        <a:pt x="0" y="29"/>
                      </a:lnTo>
                      <a:lnTo>
                        <a:pt x="29" y="29"/>
                      </a:lnTo>
                      <a:lnTo>
                        <a:pt x="29" y="64"/>
                      </a:lnTo>
                      <a:lnTo>
                        <a:pt x="58" y="64"/>
                      </a:lnTo>
                      <a:lnTo>
                        <a:pt x="58" y="0"/>
                      </a:lnTo>
                      <a:lnTo>
                        <a:pt x="0"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grpSp>
          <p:sp>
            <p:nvSpPr>
              <p:cNvPr id="97" name="Oval 96">
                <a:extLst>
                  <a:ext uri="{FF2B5EF4-FFF2-40B4-BE49-F238E27FC236}">
                    <a16:creationId xmlns:a16="http://schemas.microsoft.com/office/drawing/2014/main" id="{CBCBD9FE-7A17-418B-B264-B62AC8D59A0E}"/>
                  </a:ext>
                </a:extLst>
              </p:cNvPr>
              <p:cNvSpPr/>
              <p:nvPr/>
            </p:nvSpPr>
            <p:spPr bwMode="auto">
              <a:xfrm>
                <a:off x="-647700" y="3021330"/>
                <a:ext cx="1003300" cy="1003300"/>
              </a:xfrm>
              <a:prstGeom prst="ellipse">
                <a:avLst/>
              </a:prstGeom>
              <a:solidFill>
                <a:schemeClr val="bg1">
                  <a:lumMod val="95000"/>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0" name="Oval 69">
              <a:extLst>
                <a:ext uri="{FF2B5EF4-FFF2-40B4-BE49-F238E27FC236}">
                  <a16:creationId xmlns:a16="http://schemas.microsoft.com/office/drawing/2014/main" id="{38403AEF-8A5C-41F4-BC30-FFEB2EDBA05F}"/>
                </a:ext>
              </a:extLst>
            </p:cNvPr>
            <p:cNvSpPr/>
            <p:nvPr/>
          </p:nvSpPr>
          <p:spPr bwMode="auto">
            <a:xfrm>
              <a:off x="11117428" y="436818"/>
              <a:ext cx="480848" cy="480848"/>
            </a:xfrm>
            <a:prstGeom prst="ellipse">
              <a:avLst/>
            </a:prstGeom>
            <a:solidFill>
              <a:schemeClr val="bg1">
                <a:lumMod val="95000"/>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grpSp>
          <p:nvGrpSpPr>
            <p:cNvPr id="74" name="Group 73">
              <a:extLst>
                <a:ext uri="{FF2B5EF4-FFF2-40B4-BE49-F238E27FC236}">
                  <a16:creationId xmlns:a16="http://schemas.microsoft.com/office/drawing/2014/main" id="{9C1B3372-781E-4E39-BECD-00671DF40C2A}"/>
                </a:ext>
              </a:extLst>
            </p:cNvPr>
            <p:cNvGrpSpPr/>
            <p:nvPr/>
          </p:nvGrpSpPr>
          <p:grpSpPr>
            <a:xfrm>
              <a:off x="9925959" y="436818"/>
              <a:ext cx="480848" cy="480848"/>
              <a:chOff x="4037556" y="1370556"/>
              <a:chExt cx="4116888" cy="4116888"/>
            </a:xfrm>
          </p:grpSpPr>
          <p:sp>
            <p:nvSpPr>
              <p:cNvPr id="75" name="Oval 74">
                <a:extLst>
                  <a:ext uri="{FF2B5EF4-FFF2-40B4-BE49-F238E27FC236}">
                    <a16:creationId xmlns:a16="http://schemas.microsoft.com/office/drawing/2014/main" id="{DB65BB2E-DEDB-4F60-B1DC-4CEDA87FEBDE}"/>
                  </a:ext>
                </a:extLst>
              </p:cNvPr>
              <p:cNvSpPr/>
              <p:nvPr/>
            </p:nvSpPr>
            <p:spPr bwMode="auto">
              <a:xfrm>
                <a:off x="4037556" y="1370556"/>
                <a:ext cx="4116888" cy="4116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74B2C9AA-4AC7-4D4A-8520-A40DAD24F1CC}"/>
                  </a:ext>
                </a:extLst>
              </p:cNvPr>
              <p:cNvSpPr/>
              <p:nvPr/>
            </p:nvSpPr>
            <p:spPr>
              <a:xfrm>
                <a:off x="4906028" y="2260143"/>
                <a:ext cx="1017775" cy="1459072"/>
              </a:xfrm>
              <a:custGeom>
                <a:avLst/>
                <a:gdLst>
                  <a:gd name="connsiteX0" fmla="*/ 874552 w 874551"/>
                  <a:gd name="connsiteY0" fmla="*/ 1211627 h 1253746"/>
                  <a:gd name="connsiteX1" fmla="*/ 824028 w 874551"/>
                  <a:gd name="connsiteY1" fmla="*/ 1253571 h 1253746"/>
                  <a:gd name="connsiteX2" fmla="*/ 50524 w 874551"/>
                  <a:gd name="connsiteY2" fmla="*/ 1253571 h 1253746"/>
                  <a:gd name="connsiteX3" fmla="*/ 0 w 874551"/>
                  <a:gd name="connsiteY3" fmla="*/ 1211627 h 1253746"/>
                  <a:gd name="connsiteX4" fmla="*/ 0 w 874551"/>
                  <a:gd name="connsiteY4" fmla="*/ 42120 h 1253746"/>
                  <a:gd name="connsiteX5" fmla="*/ 50524 w 874551"/>
                  <a:gd name="connsiteY5" fmla="*/ 175 h 1253746"/>
                  <a:gd name="connsiteX6" fmla="*/ 824028 w 874551"/>
                  <a:gd name="connsiteY6" fmla="*/ 175 h 1253746"/>
                  <a:gd name="connsiteX7" fmla="*/ 874552 w 874551"/>
                  <a:gd name="connsiteY7" fmla="*/ 42120 h 125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551" h="1253746">
                    <a:moveTo>
                      <a:pt x="874552" y="1211627"/>
                    </a:moveTo>
                    <a:cubicBezTo>
                      <a:pt x="871415" y="1237250"/>
                      <a:pt x="849115" y="1255755"/>
                      <a:pt x="824028" y="1253571"/>
                    </a:cubicBezTo>
                    <a:lnTo>
                      <a:pt x="50524" y="1253571"/>
                    </a:lnTo>
                    <a:cubicBezTo>
                      <a:pt x="25436" y="1255755"/>
                      <a:pt x="3138" y="1237250"/>
                      <a:pt x="0" y="1211627"/>
                    </a:cubicBezTo>
                    <a:lnTo>
                      <a:pt x="0" y="42120"/>
                    </a:lnTo>
                    <a:cubicBezTo>
                      <a:pt x="3138" y="16500"/>
                      <a:pt x="25436" y="-2012"/>
                      <a:pt x="50524" y="175"/>
                    </a:cubicBezTo>
                    <a:lnTo>
                      <a:pt x="824028" y="175"/>
                    </a:lnTo>
                    <a:cubicBezTo>
                      <a:pt x="849115" y="-2012"/>
                      <a:pt x="871415" y="16500"/>
                      <a:pt x="874552" y="42120"/>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77" name="Freeform: Shape 76">
                <a:extLst>
                  <a:ext uri="{FF2B5EF4-FFF2-40B4-BE49-F238E27FC236}">
                    <a16:creationId xmlns:a16="http://schemas.microsoft.com/office/drawing/2014/main" id="{41B3C9B0-93D5-4B8B-9A5C-851ED545A3AF}"/>
                  </a:ext>
                </a:extLst>
              </p:cNvPr>
              <p:cNvSpPr/>
              <p:nvPr/>
            </p:nvSpPr>
            <p:spPr>
              <a:xfrm>
                <a:off x="5055813" y="2432628"/>
                <a:ext cx="730799" cy="228276"/>
              </a:xfrm>
              <a:custGeom>
                <a:avLst/>
                <a:gdLst>
                  <a:gd name="connsiteX0" fmla="*/ 8 w 627960"/>
                  <a:gd name="connsiteY0" fmla="*/ 98693 h 196151"/>
                  <a:gd name="connsiteX1" fmla="*/ 93831 w 627960"/>
                  <a:gd name="connsiteY1" fmla="*/ 7 h 196151"/>
                  <a:gd name="connsiteX2" fmla="*/ 95042 w 627960"/>
                  <a:gd name="connsiteY2" fmla="*/ 0 h 196151"/>
                  <a:gd name="connsiteX3" fmla="*/ 532919 w 627960"/>
                  <a:gd name="connsiteY3" fmla="*/ 0 h 196151"/>
                  <a:gd name="connsiteX4" fmla="*/ 627960 w 627960"/>
                  <a:gd name="connsiteY4" fmla="*/ 97452 h 196151"/>
                  <a:gd name="connsiteX5" fmla="*/ 627953 w 627960"/>
                  <a:gd name="connsiteY5" fmla="*/ 98693 h 196151"/>
                  <a:gd name="connsiteX6" fmla="*/ 627953 w 627960"/>
                  <a:gd name="connsiteY6" fmla="*/ 98693 h 196151"/>
                  <a:gd name="connsiteX7" fmla="*/ 532919 w 627960"/>
                  <a:gd name="connsiteY7" fmla="*/ 196152 h 196151"/>
                  <a:gd name="connsiteX8" fmla="*/ 95042 w 627960"/>
                  <a:gd name="connsiteY8" fmla="*/ 196152 h 196151"/>
                  <a:gd name="connsiteX9" fmla="*/ 8 w 627960"/>
                  <a:gd name="connsiteY9" fmla="*/ 98693 h 1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7960" h="196151">
                    <a:moveTo>
                      <a:pt x="8" y="98693"/>
                    </a:moveTo>
                    <a:cubicBezTo>
                      <a:pt x="-656" y="44872"/>
                      <a:pt x="41350" y="690"/>
                      <a:pt x="93831" y="7"/>
                    </a:cubicBezTo>
                    <a:cubicBezTo>
                      <a:pt x="94234" y="2"/>
                      <a:pt x="94639" y="0"/>
                      <a:pt x="95042" y="0"/>
                    </a:cubicBezTo>
                    <a:lnTo>
                      <a:pt x="532919" y="0"/>
                    </a:lnTo>
                    <a:cubicBezTo>
                      <a:pt x="585405" y="-5"/>
                      <a:pt x="627957" y="43626"/>
                      <a:pt x="627960" y="97452"/>
                    </a:cubicBezTo>
                    <a:cubicBezTo>
                      <a:pt x="627960" y="97865"/>
                      <a:pt x="627958" y="98279"/>
                      <a:pt x="627953" y="98693"/>
                    </a:cubicBezTo>
                    <a:lnTo>
                      <a:pt x="627953" y="98693"/>
                    </a:lnTo>
                    <a:cubicBezTo>
                      <a:pt x="627953" y="152517"/>
                      <a:pt x="585405" y="196152"/>
                      <a:pt x="532919" y="196152"/>
                    </a:cubicBezTo>
                    <a:lnTo>
                      <a:pt x="95042" y="196152"/>
                    </a:lnTo>
                    <a:cubicBezTo>
                      <a:pt x="42555" y="196152"/>
                      <a:pt x="8" y="152517"/>
                      <a:pt x="8" y="98693"/>
                    </a:cubicBezTo>
                    <a:close/>
                  </a:path>
                </a:pathLst>
              </a:custGeom>
              <a:solidFill>
                <a:schemeClr val="accent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78" name="Freeform: Shape 77">
                <a:extLst>
                  <a:ext uri="{FF2B5EF4-FFF2-40B4-BE49-F238E27FC236}">
                    <a16:creationId xmlns:a16="http://schemas.microsoft.com/office/drawing/2014/main" id="{B111D55F-3455-4A87-A048-7FFBD64E0BFA}"/>
                  </a:ext>
                </a:extLst>
              </p:cNvPr>
              <p:cNvSpPr/>
              <p:nvPr/>
            </p:nvSpPr>
            <p:spPr>
              <a:xfrm>
                <a:off x="5096422" y="2471394"/>
                <a:ext cx="148398" cy="152184"/>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79" name="Freeform: Shape 78">
                <a:extLst>
                  <a:ext uri="{FF2B5EF4-FFF2-40B4-BE49-F238E27FC236}">
                    <a16:creationId xmlns:a16="http://schemas.microsoft.com/office/drawing/2014/main" id="{D902BAF1-75B9-45D5-90E1-23EA9AC0C4A5}"/>
                  </a:ext>
                </a:extLst>
              </p:cNvPr>
              <p:cNvSpPr/>
              <p:nvPr/>
            </p:nvSpPr>
            <p:spPr>
              <a:xfrm>
                <a:off x="5055824" y="2770017"/>
                <a:ext cx="730792" cy="228276"/>
              </a:xfrm>
              <a:custGeom>
                <a:avLst/>
                <a:gdLst>
                  <a:gd name="connsiteX0" fmla="*/ 0 w 627952"/>
                  <a:gd name="connsiteY0" fmla="*/ 97459 h 196151"/>
                  <a:gd name="connsiteX1" fmla="*/ 95034 w 627952"/>
                  <a:gd name="connsiteY1" fmla="*/ 0 h 196151"/>
                  <a:gd name="connsiteX2" fmla="*/ 532911 w 627952"/>
                  <a:gd name="connsiteY2" fmla="*/ 0 h 196151"/>
                  <a:gd name="connsiteX3" fmla="*/ 627945 w 627952"/>
                  <a:gd name="connsiteY3" fmla="*/ 97459 h 196151"/>
                  <a:gd name="connsiteX4" fmla="*/ 627945 w 627952"/>
                  <a:gd name="connsiteY4" fmla="*/ 97459 h 196151"/>
                  <a:gd name="connsiteX5" fmla="*/ 534121 w 627952"/>
                  <a:gd name="connsiteY5" fmla="*/ 196144 h 196151"/>
                  <a:gd name="connsiteX6" fmla="*/ 532911 w 627952"/>
                  <a:gd name="connsiteY6" fmla="*/ 196152 h 196151"/>
                  <a:gd name="connsiteX7" fmla="*/ 95034 w 627952"/>
                  <a:gd name="connsiteY7" fmla="*/ 196152 h 196151"/>
                  <a:gd name="connsiteX8" fmla="*/ 0 w 627952"/>
                  <a:gd name="connsiteY8" fmla="*/ 98693 h 1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952" h="196151">
                    <a:moveTo>
                      <a:pt x="0" y="97459"/>
                    </a:moveTo>
                    <a:cubicBezTo>
                      <a:pt x="0" y="43633"/>
                      <a:pt x="42549" y="0"/>
                      <a:pt x="95034" y="0"/>
                    </a:cubicBezTo>
                    <a:lnTo>
                      <a:pt x="532911" y="0"/>
                    </a:lnTo>
                    <a:cubicBezTo>
                      <a:pt x="585398" y="0"/>
                      <a:pt x="627945" y="43633"/>
                      <a:pt x="627945" y="97459"/>
                    </a:cubicBezTo>
                    <a:lnTo>
                      <a:pt x="627945" y="97459"/>
                    </a:lnTo>
                    <a:cubicBezTo>
                      <a:pt x="628609" y="151280"/>
                      <a:pt x="586603" y="195462"/>
                      <a:pt x="534121" y="196144"/>
                    </a:cubicBezTo>
                    <a:cubicBezTo>
                      <a:pt x="533718" y="196149"/>
                      <a:pt x="533314" y="196152"/>
                      <a:pt x="532911" y="196152"/>
                    </a:cubicBezTo>
                    <a:lnTo>
                      <a:pt x="95034" y="196152"/>
                    </a:lnTo>
                    <a:cubicBezTo>
                      <a:pt x="42547" y="196152"/>
                      <a:pt x="0" y="152518"/>
                      <a:pt x="0" y="98693"/>
                    </a:cubicBezTo>
                    <a:close/>
                  </a:path>
                </a:pathLst>
              </a:custGeom>
              <a:solidFill>
                <a:schemeClr val="accent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0" name="Freeform: Shape 79">
                <a:extLst>
                  <a:ext uri="{FF2B5EF4-FFF2-40B4-BE49-F238E27FC236}">
                    <a16:creationId xmlns:a16="http://schemas.microsoft.com/office/drawing/2014/main" id="{816B28E3-865E-437B-A738-F8BCB853942C}"/>
                  </a:ext>
                </a:extLst>
              </p:cNvPr>
              <p:cNvSpPr/>
              <p:nvPr/>
            </p:nvSpPr>
            <p:spPr>
              <a:xfrm>
                <a:off x="5096422" y="2807347"/>
                <a:ext cx="148398" cy="152184"/>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1" name="Freeform: Shape 80">
                <a:extLst>
                  <a:ext uri="{FF2B5EF4-FFF2-40B4-BE49-F238E27FC236}">
                    <a16:creationId xmlns:a16="http://schemas.microsoft.com/office/drawing/2014/main" id="{FDEBC414-C327-414E-9FBD-8C0ACEA205AD}"/>
                  </a:ext>
                </a:extLst>
              </p:cNvPr>
              <p:cNvSpPr/>
              <p:nvPr/>
            </p:nvSpPr>
            <p:spPr>
              <a:xfrm>
                <a:off x="6028801" y="2252979"/>
                <a:ext cx="1017775" cy="1460479"/>
              </a:xfrm>
              <a:custGeom>
                <a:avLst/>
                <a:gdLst>
                  <a:gd name="connsiteX0" fmla="*/ 874552 w 874551"/>
                  <a:gd name="connsiteY0" fmla="*/ 1211615 h 1254957"/>
                  <a:gd name="connsiteX1" fmla="*/ 824028 w 874551"/>
                  <a:gd name="connsiteY1" fmla="*/ 1254793 h 1254957"/>
                  <a:gd name="connsiteX2" fmla="*/ 50524 w 874551"/>
                  <a:gd name="connsiteY2" fmla="*/ 1254793 h 1254957"/>
                  <a:gd name="connsiteX3" fmla="*/ 0 w 874551"/>
                  <a:gd name="connsiteY3" fmla="*/ 1211615 h 1254957"/>
                  <a:gd name="connsiteX4" fmla="*/ 0 w 874551"/>
                  <a:gd name="connsiteY4" fmla="*/ 43342 h 1254957"/>
                  <a:gd name="connsiteX5" fmla="*/ 50524 w 874551"/>
                  <a:gd name="connsiteY5" fmla="*/ 164 h 1254957"/>
                  <a:gd name="connsiteX6" fmla="*/ 824028 w 874551"/>
                  <a:gd name="connsiteY6" fmla="*/ 164 h 1254957"/>
                  <a:gd name="connsiteX7" fmla="*/ 874552 w 874551"/>
                  <a:gd name="connsiteY7" fmla="*/ 43342 h 125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551" h="1254957">
                    <a:moveTo>
                      <a:pt x="874552" y="1211615"/>
                    </a:moveTo>
                    <a:cubicBezTo>
                      <a:pt x="872014" y="1237732"/>
                      <a:pt x="849530" y="1256940"/>
                      <a:pt x="824028" y="1254793"/>
                    </a:cubicBezTo>
                    <a:lnTo>
                      <a:pt x="50524" y="1254793"/>
                    </a:lnTo>
                    <a:cubicBezTo>
                      <a:pt x="25018" y="1256940"/>
                      <a:pt x="2539" y="1237732"/>
                      <a:pt x="0" y="1211615"/>
                    </a:cubicBezTo>
                    <a:lnTo>
                      <a:pt x="0" y="43342"/>
                    </a:lnTo>
                    <a:cubicBezTo>
                      <a:pt x="2539" y="17226"/>
                      <a:pt x="25018" y="-1984"/>
                      <a:pt x="50524" y="164"/>
                    </a:cubicBezTo>
                    <a:lnTo>
                      <a:pt x="824028" y="164"/>
                    </a:lnTo>
                    <a:cubicBezTo>
                      <a:pt x="849530" y="-1984"/>
                      <a:pt x="872014" y="17226"/>
                      <a:pt x="874552" y="43342"/>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2" name="Freeform: Shape 81">
                <a:extLst>
                  <a:ext uri="{FF2B5EF4-FFF2-40B4-BE49-F238E27FC236}">
                    <a16:creationId xmlns:a16="http://schemas.microsoft.com/office/drawing/2014/main" id="{4939019F-E23C-439E-962F-2AA082DF5090}"/>
                  </a:ext>
                </a:extLst>
              </p:cNvPr>
              <p:cNvSpPr/>
              <p:nvPr/>
            </p:nvSpPr>
            <p:spPr>
              <a:xfrm>
                <a:off x="6178564" y="2424016"/>
                <a:ext cx="728054" cy="229709"/>
              </a:xfrm>
              <a:custGeom>
                <a:avLst/>
                <a:gdLst>
                  <a:gd name="connsiteX0" fmla="*/ 31 w 625601"/>
                  <a:gd name="connsiteY0" fmla="*/ 99926 h 197385"/>
                  <a:gd name="connsiteX1" fmla="*/ 92623 w 625601"/>
                  <a:gd name="connsiteY1" fmla="*/ 31 h 197385"/>
                  <a:gd name="connsiteX2" fmla="*/ 95065 w 625601"/>
                  <a:gd name="connsiteY2" fmla="*/ 0 h 197385"/>
                  <a:gd name="connsiteX3" fmla="*/ 530536 w 625601"/>
                  <a:gd name="connsiteY3" fmla="*/ 0 h 197385"/>
                  <a:gd name="connsiteX4" fmla="*/ 625570 w 625601"/>
                  <a:gd name="connsiteY4" fmla="*/ 97459 h 197385"/>
                  <a:gd name="connsiteX5" fmla="*/ 625570 w 625601"/>
                  <a:gd name="connsiteY5" fmla="*/ 97459 h 197385"/>
                  <a:gd name="connsiteX6" fmla="*/ 532978 w 625601"/>
                  <a:gd name="connsiteY6" fmla="*/ 197354 h 197385"/>
                  <a:gd name="connsiteX7" fmla="*/ 530536 w 625601"/>
                  <a:gd name="connsiteY7" fmla="*/ 197385 h 197385"/>
                  <a:gd name="connsiteX8" fmla="*/ 95065 w 625601"/>
                  <a:gd name="connsiteY8" fmla="*/ 197385 h 197385"/>
                  <a:gd name="connsiteX9" fmla="*/ 31 w 625601"/>
                  <a:gd name="connsiteY9" fmla="*/ 99926 h 19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601" h="197385">
                    <a:moveTo>
                      <a:pt x="31" y="99926"/>
                    </a:moveTo>
                    <a:cubicBezTo>
                      <a:pt x="-1298" y="46118"/>
                      <a:pt x="40159" y="1394"/>
                      <a:pt x="92623" y="31"/>
                    </a:cubicBezTo>
                    <a:cubicBezTo>
                      <a:pt x="93441" y="10"/>
                      <a:pt x="94247" y="0"/>
                      <a:pt x="95065" y="0"/>
                    </a:cubicBezTo>
                    <a:lnTo>
                      <a:pt x="530536" y="0"/>
                    </a:lnTo>
                    <a:cubicBezTo>
                      <a:pt x="582757" y="665"/>
                      <a:pt x="624921" y="43912"/>
                      <a:pt x="625570" y="97459"/>
                    </a:cubicBezTo>
                    <a:lnTo>
                      <a:pt x="625570" y="97459"/>
                    </a:lnTo>
                    <a:cubicBezTo>
                      <a:pt x="626894" y="151267"/>
                      <a:pt x="585440" y="195991"/>
                      <a:pt x="532978" y="197354"/>
                    </a:cubicBezTo>
                    <a:cubicBezTo>
                      <a:pt x="532160" y="197375"/>
                      <a:pt x="531354" y="197385"/>
                      <a:pt x="530536" y="197385"/>
                    </a:cubicBezTo>
                    <a:lnTo>
                      <a:pt x="95065" y="197385"/>
                    </a:lnTo>
                    <a:cubicBezTo>
                      <a:pt x="42580" y="197385"/>
                      <a:pt x="31" y="153751"/>
                      <a:pt x="31" y="99926"/>
                    </a:cubicBezTo>
                    <a:close/>
                  </a:path>
                </a:pathLst>
              </a:custGeom>
              <a:solidFill>
                <a:schemeClr val="accent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3" name="Freeform: Shape 82">
                <a:extLst>
                  <a:ext uri="{FF2B5EF4-FFF2-40B4-BE49-F238E27FC236}">
                    <a16:creationId xmlns:a16="http://schemas.microsoft.com/office/drawing/2014/main" id="{862F2A7C-C01F-4938-9C0D-7DEF32875939}"/>
                  </a:ext>
                </a:extLst>
              </p:cNvPr>
              <p:cNvSpPr/>
              <p:nvPr/>
            </p:nvSpPr>
            <p:spPr>
              <a:xfrm>
                <a:off x="6219196" y="2464215"/>
                <a:ext cx="148398" cy="152184"/>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4" name="Freeform: Shape 83">
                <a:extLst>
                  <a:ext uri="{FF2B5EF4-FFF2-40B4-BE49-F238E27FC236}">
                    <a16:creationId xmlns:a16="http://schemas.microsoft.com/office/drawing/2014/main" id="{0BA1490E-49F2-4C84-90D3-CE7EB0F36C39}"/>
                  </a:ext>
                </a:extLst>
              </p:cNvPr>
              <p:cNvSpPr/>
              <p:nvPr/>
            </p:nvSpPr>
            <p:spPr>
              <a:xfrm>
                <a:off x="6178597" y="2764278"/>
                <a:ext cx="728208" cy="234019"/>
              </a:xfrm>
              <a:custGeom>
                <a:avLst/>
                <a:gdLst>
                  <a:gd name="connsiteX0" fmla="*/ 0 w 625732"/>
                  <a:gd name="connsiteY0" fmla="*/ 97459 h 201086"/>
                  <a:gd name="connsiteX1" fmla="*/ 95034 w 625732"/>
                  <a:gd name="connsiteY1" fmla="*/ 0 h 201086"/>
                  <a:gd name="connsiteX2" fmla="*/ 530505 w 625732"/>
                  <a:gd name="connsiteY2" fmla="*/ 0 h 201086"/>
                  <a:gd name="connsiteX3" fmla="*/ 625539 w 625732"/>
                  <a:gd name="connsiteY3" fmla="*/ 97459 h 201086"/>
                  <a:gd name="connsiteX4" fmla="*/ 625539 w 625732"/>
                  <a:gd name="connsiteY4" fmla="*/ 97459 h 201086"/>
                  <a:gd name="connsiteX5" fmla="*/ 536713 w 625732"/>
                  <a:gd name="connsiteY5" fmla="*/ 200891 h 201086"/>
                  <a:gd name="connsiteX6" fmla="*/ 530505 w 625732"/>
                  <a:gd name="connsiteY6" fmla="*/ 201086 h 201086"/>
                  <a:gd name="connsiteX7" fmla="*/ 95034 w 625732"/>
                  <a:gd name="connsiteY7" fmla="*/ 201086 h 201086"/>
                  <a:gd name="connsiteX8" fmla="*/ 0 w 625732"/>
                  <a:gd name="connsiteY8" fmla="*/ 103627 h 2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32" h="201086">
                    <a:moveTo>
                      <a:pt x="0" y="97459"/>
                    </a:moveTo>
                    <a:cubicBezTo>
                      <a:pt x="0" y="43633"/>
                      <a:pt x="42549" y="0"/>
                      <a:pt x="95034" y="0"/>
                    </a:cubicBezTo>
                    <a:lnTo>
                      <a:pt x="530505" y="0"/>
                    </a:lnTo>
                    <a:cubicBezTo>
                      <a:pt x="582991" y="0"/>
                      <a:pt x="625539" y="43633"/>
                      <a:pt x="625539" y="97459"/>
                    </a:cubicBezTo>
                    <a:lnTo>
                      <a:pt x="625539" y="97459"/>
                    </a:lnTo>
                    <a:cubicBezTo>
                      <a:pt x="628859" y="151176"/>
                      <a:pt x="589090" y="197484"/>
                      <a:pt x="536713" y="200891"/>
                    </a:cubicBezTo>
                    <a:cubicBezTo>
                      <a:pt x="534644" y="201026"/>
                      <a:pt x="532575" y="201090"/>
                      <a:pt x="530505" y="201086"/>
                    </a:cubicBezTo>
                    <a:lnTo>
                      <a:pt x="95034" y="201086"/>
                    </a:lnTo>
                    <a:cubicBezTo>
                      <a:pt x="42549" y="201086"/>
                      <a:pt x="0" y="157453"/>
                      <a:pt x="0" y="103627"/>
                    </a:cubicBezTo>
                    <a:close/>
                  </a:path>
                </a:pathLst>
              </a:custGeom>
              <a:solidFill>
                <a:schemeClr val="accent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5" name="Freeform: Shape 84">
                <a:extLst>
                  <a:ext uri="{FF2B5EF4-FFF2-40B4-BE49-F238E27FC236}">
                    <a16:creationId xmlns:a16="http://schemas.microsoft.com/office/drawing/2014/main" id="{4FBA836F-37D7-49AE-AF73-89B74B84EA1E}"/>
                  </a:ext>
                </a:extLst>
              </p:cNvPr>
              <p:cNvSpPr/>
              <p:nvPr/>
            </p:nvSpPr>
            <p:spPr>
              <a:xfrm>
                <a:off x="6219195" y="2801604"/>
                <a:ext cx="148398" cy="152184"/>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6" name="Freeform: Shape 85">
                <a:extLst>
                  <a:ext uri="{FF2B5EF4-FFF2-40B4-BE49-F238E27FC236}">
                    <a16:creationId xmlns:a16="http://schemas.microsoft.com/office/drawing/2014/main" id="{4EB51A97-3531-4F35-8C31-311E3F537BF5}"/>
                  </a:ext>
                </a:extLst>
              </p:cNvPr>
              <p:cNvSpPr/>
              <p:nvPr/>
            </p:nvSpPr>
            <p:spPr>
              <a:xfrm>
                <a:off x="5076825" y="3141557"/>
                <a:ext cx="1019177" cy="1463465"/>
              </a:xfrm>
              <a:custGeom>
                <a:avLst/>
                <a:gdLst>
                  <a:gd name="connsiteX0" fmla="*/ 875755 w 875754"/>
                  <a:gd name="connsiteY0" fmla="*/ 1214182 h 1257523"/>
                  <a:gd name="connsiteX1" fmla="*/ 825231 w 875754"/>
                  <a:gd name="connsiteY1" fmla="*/ 1257360 h 1257523"/>
                  <a:gd name="connsiteX2" fmla="*/ 50524 w 875754"/>
                  <a:gd name="connsiteY2" fmla="*/ 1257360 h 1257523"/>
                  <a:gd name="connsiteX3" fmla="*/ 0 w 875754"/>
                  <a:gd name="connsiteY3" fmla="*/ 1214182 h 1257523"/>
                  <a:gd name="connsiteX4" fmla="*/ 0 w 875754"/>
                  <a:gd name="connsiteY4" fmla="*/ 45908 h 1257523"/>
                  <a:gd name="connsiteX5" fmla="*/ 49124 w 875754"/>
                  <a:gd name="connsiteY5" fmla="*/ 172 h 1257523"/>
                  <a:gd name="connsiteX6" fmla="*/ 50524 w 875754"/>
                  <a:gd name="connsiteY6" fmla="*/ 263 h 1257523"/>
                  <a:gd name="connsiteX7" fmla="*/ 824028 w 875754"/>
                  <a:gd name="connsiteY7" fmla="*/ 263 h 1257523"/>
                  <a:gd name="connsiteX8" fmla="*/ 875552 w 875754"/>
                  <a:gd name="connsiteY8" fmla="*/ 43131 h 1257523"/>
                  <a:gd name="connsiteX9" fmla="*/ 875755 w 875754"/>
                  <a:gd name="connsiteY9" fmla="*/ 45908 h 12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754" h="1257523">
                    <a:moveTo>
                      <a:pt x="875755" y="1214182"/>
                    </a:moveTo>
                    <a:cubicBezTo>
                      <a:pt x="873216" y="1240298"/>
                      <a:pt x="850737" y="1259506"/>
                      <a:pt x="825231" y="1257360"/>
                    </a:cubicBezTo>
                    <a:lnTo>
                      <a:pt x="50524" y="1257360"/>
                    </a:lnTo>
                    <a:cubicBezTo>
                      <a:pt x="25018" y="1259506"/>
                      <a:pt x="2539" y="1240298"/>
                      <a:pt x="0" y="1214182"/>
                    </a:cubicBezTo>
                    <a:lnTo>
                      <a:pt x="0" y="45908"/>
                    </a:lnTo>
                    <a:cubicBezTo>
                      <a:pt x="1250" y="19367"/>
                      <a:pt x="23242" y="-1110"/>
                      <a:pt x="49124" y="172"/>
                    </a:cubicBezTo>
                    <a:cubicBezTo>
                      <a:pt x="49591" y="195"/>
                      <a:pt x="50058" y="226"/>
                      <a:pt x="50524" y="263"/>
                    </a:cubicBezTo>
                    <a:lnTo>
                      <a:pt x="824028" y="263"/>
                    </a:lnTo>
                    <a:cubicBezTo>
                      <a:pt x="849799" y="-2491"/>
                      <a:pt x="872867" y="16703"/>
                      <a:pt x="875552" y="43131"/>
                    </a:cubicBezTo>
                    <a:cubicBezTo>
                      <a:pt x="875645" y="44055"/>
                      <a:pt x="875713" y="44980"/>
                      <a:pt x="875755" y="45908"/>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7" name="Freeform: Shape 86">
                <a:extLst>
                  <a:ext uri="{FF2B5EF4-FFF2-40B4-BE49-F238E27FC236}">
                    <a16:creationId xmlns:a16="http://schemas.microsoft.com/office/drawing/2014/main" id="{791EAC69-47F6-497B-8F2F-9C10EBFAB4B7}"/>
                  </a:ext>
                </a:extLst>
              </p:cNvPr>
              <p:cNvSpPr/>
              <p:nvPr/>
            </p:nvSpPr>
            <p:spPr>
              <a:xfrm>
                <a:off x="5226618" y="3315573"/>
                <a:ext cx="729381" cy="226847"/>
              </a:xfrm>
              <a:custGeom>
                <a:avLst/>
                <a:gdLst>
                  <a:gd name="connsiteX0" fmla="*/ 0 w 626742"/>
                  <a:gd name="connsiteY0" fmla="*/ 97467 h 194925"/>
                  <a:gd name="connsiteX1" fmla="*/ 95034 w 626742"/>
                  <a:gd name="connsiteY1" fmla="*/ 8 h 194925"/>
                  <a:gd name="connsiteX2" fmla="*/ 530505 w 626742"/>
                  <a:gd name="connsiteY2" fmla="*/ 8 h 194925"/>
                  <a:gd name="connsiteX3" fmla="*/ 626735 w 626742"/>
                  <a:gd name="connsiteY3" fmla="*/ 96226 h 194925"/>
                  <a:gd name="connsiteX4" fmla="*/ 626742 w 626742"/>
                  <a:gd name="connsiteY4" fmla="*/ 97467 h 194925"/>
                  <a:gd name="connsiteX5" fmla="*/ 626742 w 626742"/>
                  <a:gd name="connsiteY5" fmla="*/ 97467 h 194925"/>
                  <a:gd name="connsiteX6" fmla="*/ 531708 w 626742"/>
                  <a:gd name="connsiteY6" fmla="*/ 194926 h 194925"/>
                  <a:gd name="connsiteX7" fmla="*/ 95034 w 626742"/>
                  <a:gd name="connsiteY7" fmla="*/ 194926 h 194925"/>
                  <a:gd name="connsiteX8" fmla="*/ 0 w 626742"/>
                  <a:gd name="connsiteY8" fmla="*/ 97467 h 19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742" h="194925">
                    <a:moveTo>
                      <a:pt x="0" y="97467"/>
                    </a:moveTo>
                    <a:cubicBezTo>
                      <a:pt x="0" y="43641"/>
                      <a:pt x="42549" y="8"/>
                      <a:pt x="95034" y="8"/>
                    </a:cubicBezTo>
                    <a:lnTo>
                      <a:pt x="530505" y="8"/>
                    </a:lnTo>
                    <a:cubicBezTo>
                      <a:pt x="582987" y="-673"/>
                      <a:pt x="626070" y="42405"/>
                      <a:pt x="626735" y="96226"/>
                    </a:cubicBezTo>
                    <a:cubicBezTo>
                      <a:pt x="626740" y="96639"/>
                      <a:pt x="626742" y="97054"/>
                      <a:pt x="626742" y="97467"/>
                    </a:cubicBezTo>
                    <a:lnTo>
                      <a:pt x="626742" y="97467"/>
                    </a:lnTo>
                    <a:cubicBezTo>
                      <a:pt x="626094" y="151014"/>
                      <a:pt x="583923" y="194261"/>
                      <a:pt x="531708" y="194926"/>
                    </a:cubicBezTo>
                    <a:lnTo>
                      <a:pt x="95034" y="194926"/>
                    </a:lnTo>
                    <a:cubicBezTo>
                      <a:pt x="42548" y="194926"/>
                      <a:pt x="0" y="151293"/>
                      <a:pt x="0" y="97467"/>
                    </a:cubicBezTo>
                    <a:close/>
                  </a:path>
                </a:pathLst>
              </a:custGeom>
              <a:solidFill>
                <a:schemeClr val="accent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8" name="Freeform: Shape 87">
                <a:extLst>
                  <a:ext uri="{FF2B5EF4-FFF2-40B4-BE49-F238E27FC236}">
                    <a16:creationId xmlns:a16="http://schemas.microsoft.com/office/drawing/2014/main" id="{76328F1F-4C0D-4E10-82FB-CFE49C7BCE6C}"/>
                  </a:ext>
                </a:extLst>
              </p:cNvPr>
              <p:cNvSpPr/>
              <p:nvPr/>
            </p:nvSpPr>
            <p:spPr>
              <a:xfrm>
                <a:off x="5267219" y="3355780"/>
                <a:ext cx="148398" cy="152184"/>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9" name="Freeform: Shape 88">
                <a:extLst>
                  <a:ext uri="{FF2B5EF4-FFF2-40B4-BE49-F238E27FC236}">
                    <a16:creationId xmlns:a16="http://schemas.microsoft.com/office/drawing/2014/main" id="{675FE9A5-F1E4-41A0-95A1-2FFF3D4D7CAB}"/>
                  </a:ext>
                </a:extLst>
              </p:cNvPr>
              <p:cNvSpPr/>
              <p:nvPr/>
            </p:nvSpPr>
            <p:spPr>
              <a:xfrm>
                <a:off x="5226618" y="3682142"/>
                <a:ext cx="729381" cy="226836"/>
              </a:xfrm>
              <a:custGeom>
                <a:avLst/>
                <a:gdLst>
                  <a:gd name="connsiteX0" fmla="*/ 0 w 626742"/>
                  <a:gd name="connsiteY0" fmla="*/ 97459 h 194917"/>
                  <a:gd name="connsiteX1" fmla="*/ 95034 w 626742"/>
                  <a:gd name="connsiteY1" fmla="*/ 0 h 194917"/>
                  <a:gd name="connsiteX2" fmla="*/ 530505 w 626742"/>
                  <a:gd name="connsiteY2" fmla="*/ 0 h 194917"/>
                  <a:gd name="connsiteX3" fmla="*/ 625539 w 626742"/>
                  <a:gd name="connsiteY3" fmla="*/ 97459 h 194917"/>
                  <a:gd name="connsiteX4" fmla="*/ 626742 w 626742"/>
                  <a:gd name="connsiteY4" fmla="*/ 97459 h 194917"/>
                  <a:gd name="connsiteX5" fmla="*/ 531708 w 626742"/>
                  <a:gd name="connsiteY5" fmla="*/ 194918 h 194917"/>
                  <a:gd name="connsiteX6" fmla="*/ 95034 w 626742"/>
                  <a:gd name="connsiteY6" fmla="*/ 194918 h 194917"/>
                  <a:gd name="connsiteX7" fmla="*/ 0 w 626742"/>
                  <a:gd name="connsiteY7" fmla="*/ 97459 h 19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742" h="194917">
                    <a:moveTo>
                      <a:pt x="0" y="97459"/>
                    </a:moveTo>
                    <a:cubicBezTo>
                      <a:pt x="0" y="43634"/>
                      <a:pt x="42549" y="0"/>
                      <a:pt x="95034" y="0"/>
                    </a:cubicBezTo>
                    <a:lnTo>
                      <a:pt x="530505" y="0"/>
                    </a:lnTo>
                    <a:cubicBezTo>
                      <a:pt x="582991" y="0"/>
                      <a:pt x="625539" y="43634"/>
                      <a:pt x="625539" y="97459"/>
                    </a:cubicBezTo>
                    <a:lnTo>
                      <a:pt x="626742" y="97459"/>
                    </a:lnTo>
                    <a:cubicBezTo>
                      <a:pt x="626094" y="151012"/>
                      <a:pt x="583923" y="194252"/>
                      <a:pt x="531708" y="194918"/>
                    </a:cubicBezTo>
                    <a:lnTo>
                      <a:pt x="95034" y="194918"/>
                    </a:lnTo>
                    <a:cubicBezTo>
                      <a:pt x="42548" y="194918"/>
                      <a:pt x="0" y="151283"/>
                      <a:pt x="0" y="97459"/>
                    </a:cubicBezTo>
                    <a:close/>
                  </a:path>
                </a:pathLst>
              </a:custGeom>
              <a:solidFill>
                <a:schemeClr val="accent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90" name="Freeform: Shape 89">
                <a:extLst>
                  <a:ext uri="{FF2B5EF4-FFF2-40B4-BE49-F238E27FC236}">
                    <a16:creationId xmlns:a16="http://schemas.microsoft.com/office/drawing/2014/main" id="{6B03796C-AE68-42D5-83B5-40EA26B44464}"/>
                  </a:ext>
                </a:extLst>
              </p:cNvPr>
              <p:cNvSpPr/>
              <p:nvPr/>
            </p:nvSpPr>
            <p:spPr>
              <a:xfrm>
                <a:off x="5267219" y="3719467"/>
                <a:ext cx="148398" cy="152184"/>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91" name="Freeform: Shape 90">
                <a:extLst>
                  <a:ext uri="{FF2B5EF4-FFF2-40B4-BE49-F238E27FC236}">
                    <a16:creationId xmlns:a16="http://schemas.microsoft.com/office/drawing/2014/main" id="{40C2B599-6CA0-4D34-8F57-E8B0CAA83394}"/>
                  </a:ext>
                </a:extLst>
              </p:cNvPr>
              <p:cNvSpPr/>
              <p:nvPr/>
            </p:nvSpPr>
            <p:spPr>
              <a:xfrm>
                <a:off x="5226618" y="4048700"/>
                <a:ext cx="729381" cy="226836"/>
              </a:xfrm>
              <a:custGeom>
                <a:avLst/>
                <a:gdLst>
                  <a:gd name="connsiteX0" fmla="*/ 0 w 626742"/>
                  <a:gd name="connsiteY0" fmla="*/ 97459 h 194917"/>
                  <a:gd name="connsiteX1" fmla="*/ 95034 w 626742"/>
                  <a:gd name="connsiteY1" fmla="*/ 0 h 194917"/>
                  <a:gd name="connsiteX2" fmla="*/ 530505 w 626742"/>
                  <a:gd name="connsiteY2" fmla="*/ 0 h 194917"/>
                  <a:gd name="connsiteX3" fmla="*/ 625539 w 626742"/>
                  <a:gd name="connsiteY3" fmla="*/ 97459 h 194917"/>
                  <a:gd name="connsiteX4" fmla="*/ 626742 w 626742"/>
                  <a:gd name="connsiteY4" fmla="*/ 97459 h 194917"/>
                  <a:gd name="connsiteX5" fmla="*/ 531708 w 626742"/>
                  <a:gd name="connsiteY5" fmla="*/ 194918 h 194917"/>
                  <a:gd name="connsiteX6" fmla="*/ 95034 w 626742"/>
                  <a:gd name="connsiteY6" fmla="*/ 194918 h 194917"/>
                  <a:gd name="connsiteX7" fmla="*/ 0 w 626742"/>
                  <a:gd name="connsiteY7" fmla="*/ 97459 h 19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742" h="194917">
                    <a:moveTo>
                      <a:pt x="0" y="97459"/>
                    </a:moveTo>
                    <a:cubicBezTo>
                      <a:pt x="0" y="43634"/>
                      <a:pt x="42549" y="0"/>
                      <a:pt x="95034" y="0"/>
                    </a:cubicBezTo>
                    <a:lnTo>
                      <a:pt x="530505" y="0"/>
                    </a:lnTo>
                    <a:cubicBezTo>
                      <a:pt x="582991" y="0"/>
                      <a:pt x="625539" y="43634"/>
                      <a:pt x="625539" y="97459"/>
                    </a:cubicBezTo>
                    <a:lnTo>
                      <a:pt x="626742" y="97459"/>
                    </a:lnTo>
                    <a:cubicBezTo>
                      <a:pt x="626094" y="151012"/>
                      <a:pt x="583923" y="194252"/>
                      <a:pt x="531708" y="194918"/>
                    </a:cubicBezTo>
                    <a:lnTo>
                      <a:pt x="95034" y="194918"/>
                    </a:lnTo>
                    <a:cubicBezTo>
                      <a:pt x="42548" y="194918"/>
                      <a:pt x="0" y="151283"/>
                      <a:pt x="0" y="97459"/>
                    </a:cubicBezTo>
                    <a:close/>
                  </a:path>
                </a:pathLst>
              </a:custGeom>
              <a:solidFill>
                <a:schemeClr val="accent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92" name="Freeform: Shape 91">
                <a:extLst>
                  <a:ext uri="{FF2B5EF4-FFF2-40B4-BE49-F238E27FC236}">
                    <a16:creationId xmlns:a16="http://schemas.microsoft.com/office/drawing/2014/main" id="{11CDED1C-0A16-4688-B54C-1CF6702F7741}"/>
                  </a:ext>
                </a:extLst>
              </p:cNvPr>
              <p:cNvSpPr/>
              <p:nvPr/>
            </p:nvSpPr>
            <p:spPr>
              <a:xfrm>
                <a:off x="5267219" y="4086025"/>
                <a:ext cx="148398" cy="152184"/>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93" name="Freeform: Shape 92">
                <a:extLst>
                  <a:ext uri="{FF2B5EF4-FFF2-40B4-BE49-F238E27FC236}">
                    <a16:creationId xmlns:a16="http://schemas.microsoft.com/office/drawing/2014/main" id="{7473452D-0748-4DCE-A7E0-DA42CA766F25}"/>
                  </a:ext>
                </a:extLst>
              </p:cNvPr>
              <p:cNvSpPr/>
              <p:nvPr/>
            </p:nvSpPr>
            <p:spPr>
              <a:xfrm>
                <a:off x="5492505" y="3093720"/>
                <a:ext cx="1859378" cy="1351878"/>
              </a:xfrm>
              <a:custGeom>
                <a:avLst/>
                <a:gdLst>
                  <a:gd name="connsiteX0" fmla="*/ 1484453 w 1484452"/>
                  <a:gd name="connsiteY0" fmla="*/ 740386 h 1079287"/>
                  <a:gd name="connsiteX1" fmla="*/ 1194539 w 1484452"/>
                  <a:gd name="connsiteY1" fmla="*/ 412233 h 1079287"/>
                  <a:gd name="connsiteX2" fmla="*/ 762677 w 1484452"/>
                  <a:gd name="connsiteY2" fmla="*/ 192 h 1079287"/>
                  <a:gd name="connsiteX3" fmla="*/ 350061 w 1484452"/>
                  <a:gd name="connsiteY3" fmla="*/ 287634 h 1079287"/>
                  <a:gd name="connsiteX4" fmla="*/ 0 w 1484452"/>
                  <a:gd name="connsiteY4" fmla="*/ 679937 h 1079287"/>
                  <a:gd name="connsiteX5" fmla="*/ 418630 w 1484452"/>
                  <a:gd name="connsiteY5" fmla="*/ 1078408 h 1079287"/>
                  <a:gd name="connsiteX6" fmla="*/ 1131985 w 1484452"/>
                  <a:gd name="connsiteY6" fmla="*/ 1078408 h 1079287"/>
                  <a:gd name="connsiteX7" fmla="*/ 1150030 w 1484452"/>
                  <a:gd name="connsiteY7" fmla="*/ 1078408 h 1079287"/>
                  <a:gd name="connsiteX8" fmla="*/ 1484453 w 1484452"/>
                  <a:gd name="connsiteY8" fmla="*/ 740386 h 107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452" h="1079287">
                    <a:moveTo>
                      <a:pt x="1484453" y="740386"/>
                    </a:moveTo>
                    <a:cubicBezTo>
                      <a:pt x="1479340" y="572905"/>
                      <a:pt x="1356566" y="433933"/>
                      <a:pt x="1194539" y="412233"/>
                    </a:cubicBezTo>
                    <a:cubicBezTo>
                      <a:pt x="1184771" y="176844"/>
                      <a:pt x="992322" y="-6772"/>
                      <a:pt x="762677" y="192"/>
                    </a:cubicBezTo>
                    <a:cubicBezTo>
                      <a:pt x="579522" y="-3745"/>
                      <a:pt x="413985" y="111574"/>
                      <a:pt x="350061" y="287634"/>
                    </a:cubicBezTo>
                    <a:cubicBezTo>
                      <a:pt x="154958" y="311886"/>
                      <a:pt x="6290" y="478493"/>
                      <a:pt x="0" y="679937"/>
                    </a:cubicBezTo>
                    <a:cubicBezTo>
                      <a:pt x="9127" y="908139"/>
                      <a:pt x="196048" y="1086057"/>
                      <a:pt x="418630" y="1078408"/>
                    </a:cubicBezTo>
                    <a:lnTo>
                      <a:pt x="1131985" y="1078408"/>
                    </a:lnTo>
                    <a:cubicBezTo>
                      <a:pt x="1137952" y="1079580"/>
                      <a:pt x="1144063" y="1079580"/>
                      <a:pt x="1150030" y="1078408"/>
                    </a:cubicBezTo>
                    <a:cubicBezTo>
                      <a:pt x="1332338" y="1077113"/>
                      <a:pt x="1480555" y="927310"/>
                      <a:pt x="1484453" y="740386"/>
                    </a:cubicBezTo>
                    <a:close/>
                  </a:path>
                </a:pathLst>
              </a:custGeom>
              <a:solidFill>
                <a:schemeClr val="accent1"/>
              </a:solidFill>
              <a:ln w="5715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94" name="Freeform: Shape 93">
                <a:extLst>
                  <a:ext uri="{FF2B5EF4-FFF2-40B4-BE49-F238E27FC236}">
                    <a16:creationId xmlns:a16="http://schemas.microsoft.com/office/drawing/2014/main" id="{3B717E52-43A7-43B6-BBCF-5E14D2088185}"/>
                  </a:ext>
                </a:extLst>
              </p:cNvPr>
              <p:cNvSpPr/>
              <p:nvPr/>
            </p:nvSpPr>
            <p:spPr>
              <a:xfrm>
                <a:off x="5558415" y="3147990"/>
                <a:ext cx="1727559" cy="1256038"/>
              </a:xfrm>
              <a:custGeom>
                <a:avLst/>
                <a:gdLst>
                  <a:gd name="connsiteX0" fmla="*/ 1484453 w 1484452"/>
                  <a:gd name="connsiteY0" fmla="*/ 740386 h 1079287"/>
                  <a:gd name="connsiteX1" fmla="*/ 1194539 w 1484452"/>
                  <a:gd name="connsiteY1" fmla="*/ 412233 h 1079287"/>
                  <a:gd name="connsiteX2" fmla="*/ 762677 w 1484452"/>
                  <a:gd name="connsiteY2" fmla="*/ 192 h 1079287"/>
                  <a:gd name="connsiteX3" fmla="*/ 350061 w 1484452"/>
                  <a:gd name="connsiteY3" fmla="*/ 287634 h 1079287"/>
                  <a:gd name="connsiteX4" fmla="*/ 0 w 1484452"/>
                  <a:gd name="connsiteY4" fmla="*/ 679937 h 1079287"/>
                  <a:gd name="connsiteX5" fmla="*/ 418630 w 1484452"/>
                  <a:gd name="connsiteY5" fmla="*/ 1078408 h 1079287"/>
                  <a:gd name="connsiteX6" fmla="*/ 1131985 w 1484452"/>
                  <a:gd name="connsiteY6" fmla="*/ 1078408 h 1079287"/>
                  <a:gd name="connsiteX7" fmla="*/ 1150030 w 1484452"/>
                  <a:gd name="connsiteY7" fmla="*/ 1078408 h 1079287"/>
                  <a:gd name="connsiteX8" fmla="*/ 1484453 w 1484452"/>
                  <a:gd name="connsiteY8" fmla="*/ 740386 h 107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452" h="1079287">
                    <a:moveTo>
                      <a:pt x="1484453" y="740386"/>
                    </a:moveTo>
                    <a:cubicBezTo>
                      <a:pt x="1479340" y="572905"/>
                      <a:pt x="1356566" y="433933"/>
                      <a:pt x="1194539" y="412233"/>
                    </a:cubicBezTo>
                    <a:cubicBezTo>
                      <a:pt x="1184771" y="176844"/>
                      <a:pt x="992322" y="-6772"/>
                      <a:pt x="762677" y="192"/>
                    </a:cubicBezTo>
                    <a:cubicBezTo>
                      <a:pt x="579522" y="-3745"/>
                      <a:pt x="413985" y="111574"/>
                      <a:pt x="350061" y="287634"/>
                    </a:cubicBezTo>
                    <a:cubicBezTo>
                      <a:pt x="154958" y="311886"/>
                      <a:pt x="6290" y="478493"/>
                      <a:pt x="0" y="679937"/>
                    </a:cubicBezTo>
                    <a:cubicBezTo>
                      <a:pt x="9127" y="908139"/>
                      <a:pt x="196048" y="1086057"/>
                      <a:pt x="418630" y="1078408"/>
                    </a:cubicBezTo>
                    <a:lnTo>
                      <a:pt x="1131985" y="1078408"/>
                    </a:lnTo>
                    <a:cubicBezTo>
                      <a:pt x="1137952" y="1079580"/>
                      <a:pt x="1144063" y="1079580"/>
                      <a:pt x="1150030" y="1078408"/>
                    </a:cubicBezTo>
                    <a:cubicBezTo>
                      <a:pt x="1332338" y="1077113"/>
                      <a:pt x="1480555" y="927310"/>
                      <a:pt x="1484453" y="740386"/>
                    </a:cubicBezTo>
                    <a:close/>
                  </a:path>
                </a:pathLst>
              </a:custGeom>
              <a:solidFill>
                <a:schemeClr val="bg1"/>
              </a:solidFill>
              <a:ln w="57150"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sp>
        <p:nvSpPr>
          <p:cNvPr id="105" name="Text Placeholder 12">
            <a:extLst>
              <a:ext uri="{FF2B5EF4-FFF2-40B4-BE49-F238E27FC236}">
                <a16:creationId xmlns:a16="http://schemas.microsoft.com/office/drawing/2014/main" id="{ED7F643B-AC1B-4479-B4F0-03950CA08131}"/>
              </a:ext>
            </a:extLst>
          </p:cNvPr>
          <p:cNvSpPr txBox="1">
            <a:spLocks/>
          </p:cNvSpPr>
          <p:nvPr/>
        </p:nvSpPr>
        <p:spPr>
          <a:xfrm>
            <a:off x="4087338" y="2512803"/>
            <a:ext cx="1103145" cy="155264"/>
          </a:xfrm>
          <a:prstGeom prst="rect">
            <a:avLst/>
          </a:prstGeom>
          <a:solidFill>
            <a:srgbClr val="00B050"/>
          </a:solidFill>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644">
              <a:spcBef>
                <a:spcPts val="881"/>
              </a:spcBef>
              <a:defRPr/>
            </a:pPr>
            <a:r>
              <a:rPr lang="en-US" sz="881">
                <a:solidFill>
                  <a:srgbClr val="FFFFFF"/>
                </a:solidFill>
                <a:latin typeface="Segoe UI" panose="020B0502040204020203" pitchFamily="34" charset="0"/>
                <a:cs typeface="Segoe UI Semilight"/>
              </a:rPr>
              <a:t>GA</a:t>
            </a:r>
          </a:p>
        </p:txBody>
      </p:sp>
      <p:sp>
        <p:nvSpPr>
          <p:cNvPr id="106" name="Shape 138">
            <a:extLst>
              <a:ext uri="{FF2B5EF4-FFF2-40B4-BE49-F238E27FC236}">
                <a16:creationId xmlns:a16="http://schemas.microsoft.com/office/drawing/2014/main" id="{EFACCC16-97F0-4FCF-B8D1-99DCE9C65887}"/>
              </a:ext>
            </a:extLst>
          </p:cNvPr>
          <p:cNvSpPr/>
          <p:nvPr/>
        </p:nvSpPr>
        <p:spPr>
          <a:xfrm>
            <a:off x="-4072" y="185944"/>
            <a:ext cx="2845676"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7" name="Shape 139">
            <a:extLst>
              <a:ext uri="{FF2B5EF4-FFF2-40B4-BE49-F238E27FC236}">
                <a16:creationId xmlns:a16="http://schemas.microsoft.com/office/drawing/2014/main" id="{CA32BEC3-54D5-484F-85F3-69035B16FBF6}"/>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NEW VM SIZES </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08" name="Picture 107">
            <a:extLst>
              <a:ext uri="{FF2B5EF4-FFF2-40B4-BE49-F238E27FC236}">
                <a16:creationId xmlns:a16="http://schemas.microsoft.com/office/drawing/2014/main" id="{93054553-3E20-43DC-9ED8-0F4621B7B68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91667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DBAD3150-C5EC-420B-9F13-58AC5BEFE956}"/>
              </a:ext>
            </a:extLst>
          </p:cNvPr>
          <p:cNvSpPr/>
          <p:nvPr/>
        </p:nvSpPr>
        <p:spPr bwMode="auto">
          <a:xfrm>
            <a:off x="1935281" y="3345480"/>
            <a:ext cx="648576" cy="65547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kern="1200">
              <a:gradFill>
                <a:gsLst>
                  <a:gs pos="0">
                    <a:srgbClr val="FFFFFF"/>
                  </a:gs>
                  <a:gs pos="100000">
                    <a:srgbClr val="FFFFFF"/>
                  </a:gs>
                </a:gsLst>
                <a:lin ang="5400000" scaled="0"/>
              </a:gradFill>
              <a:latin typeface="Segoe UI Semilight"/>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055283" y="3492425"/>
            <a:ext cx="345021" cy="27432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gradFill>
                <a:gsLst>
                  <a:gs pos="0">
                    <a:srgbClr val="505050"/>
                  </a:gs>
                  <a:gs pos="100000">
                    <a:srgbClr val="505050"/>
                  </a:gs>
                </a:gsLst>
              </a:gradFill>
              <a:latin typeface="Calibri" panose="020F0502020204030204"/>
              <a:ea typeface="+mn-ea"/>
              <a:cs typeface="+mn-cs"/>
            </a:endParaRPr>
          </a:p>
        </p:txBody>
      </p:sp>
      <p:grpSp>
        <p:nvGrpSpPr>
          <p:cNvPr id="187" name="Group 186">
            <a:extLst>
              <a:ext uri="{FF2B5EF4-FFF2-40B4-BE49-F238E27FC236}">
                <a16:creationId xmlns:a16="http://schemas.microsoft.com/office/drawing/2014/main" id="{E1B81DF9-B015-43A5-B564-F2CABA2EFF68}"/>
              </a:ext>
            </a:extLst>
          </p:cNvPr>
          <p:cNvGrpSpPr/>
          <p:nvPr/>
        </p:nvGrpSpPr>
        <p:grpSpPr>
          <a:xfrm>
            <a:off x="342900" y="992362"/>
            <a:ext cx="6210300" cy="3705368"/>
            <a:chOff x="457200" y="1323150"/>
            <a:chExt cx="8280400" cy="4940490"/>
          </a:xfrm>
        </p:grpSpPr>
        <p:sp>
          <p:nvSpPr>
            <p:cNvPr id="4" name="Rectangle 3">
              <a:extLst>
                <a:ext uri="{FF2B5EF4-FFF2-40B4-BE49-F238E27FC236}">
                  <a16:creationId xmlns:a16="http://schemas.microsoft.com/office/drawing/2014/main" id="{2FD717F8-5CB3-4C43-87F3-9C5D50DA0654}"/>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Calibri" panose="020F0502020204030204"/>
              </a:endParaRPr>
            </a:p>
          </p:txBody>
        </p:sp>
        <p:sp>
          <p:nvSpPr>
            <p:cNvPr id="6" name="TextBox 5">
              <a:extLst>
                <a:ext uri="{FF2B5EF4-FFF2-40B4-BE49-F238E27FC236}">
                  <a16:creationId xmlns:a16="http://schemas.microsoft.com/office/drawing/2014/main" id="{37168FD3-FEB6-4668-8929-3FCF747FE14B}"/>
                </a:ext>
              </a:extLst>
            </p:cNvPr>
            <p:cNvSpPr txBox="1"/>
            <p:nvPr/>
          </p:nvSpPr>
          <p:spPr>
            <a:xfrm>
              <a:off x="3661135" y="1323150"/>
              <a:ext cx="1872532" cy="249299"/>
            </a:xfrm>
            <a:prstGeom prst="rect">
              <a:avLst/>
            </a:prstGeom>
            <a:solidFill>
              <a:schemeClr val="bg1"/>
            </a:solidFill>
          </p:spPr>
          <p:txBody>
            <a:bodyPr wrap="square" lIns="0" tIns="0" rIns="0" bIns="0" rtlCol="0">
              <a:spAutoFit/>
            </a:bodyPr>
            <a:lstStyle/>
            <a:p>
              <a:pPr algn="ctr" defTabSz="672161" fontAlgn="base" hangingPunct="1">
                <a:lnSpc>
                  <a:spcPct val="90000"/>
                </a:lnSpc>
                <a:spcBef>
                  <a:spcPct val="0"/>
                </a:spcBef>
                <a:spcAft>
                  <a:spcPts val="441"/>
                </a:spcAft>
                <a:defRPr/>
              </a:pPr>
              <a:r>
                <a:rPr lang="en-US" sz="1350" kern="1200">
                  <a:solidFill>
                    <a:srgbClr val="0078D3"/>
                  </a:solidFill>
                  <a:latin typeface="Segoe UI Semibold" panose="020B0702040204020203" pitchFamily="34" charset="0"/>
                  <a:ea typeface="+mn-ea"/>
                  <a:cs typeface="Segoe UI Semibold" panose="020B0702040204020203" pitchFamily="34" charset="0"/>
                </a:rPr>
                <a:t>Virtual Machines</a:t>
              </a:r>
            </a:p>
          </p:txBody>
        </p:sp>
      </p:grpSp>
      <p:grpSp>
        <p:nvGrpSpPr>
          <p:cNvPr id="188" name="Group 187">
            <a:extLst>
              <a:ext uri="{FF2B5EF4-FFF2-40B4-BE49-F238E27FC236}">
                <a16:creationId xmlns:a16="http://schemas.microsoft.com/office/drawing/2014/main" id="{7F74A91B-3A15-43A7-967E-FE8584DE357D}"/>
              </a:ext>
            </a:extLst>
          </p:cNvPr>
          <p:cNvGrpSpPr/>
          <p:nvPr/>
        </p:nvGrpSpPr>
        <p:grpSpPr>
          <a:xfrm>
            <a:off x="6652260" y="992362"/>
            <a:ext cx="2148840" cy="3705368"/>
            <a:chOff x="8869680" y="1323150"/>
            <a:chExt cx="2865120" cy="4940490"/>
          </a:xfrm>
        </p:grpSpPr>
        <p:sp>
          <p:nvSpPr>
            <p:cNvPr id="5" name="Rectangle 4">
              <a:extLst>
                <a:ext uri="{FF2B5EF4-FFF2-40B4-BE49-F238E27FC236}">
                  <a16:creationId xmlns:a16="http://schemas.microsoft.com/office/drawing/2014/main" id="{EBAA7009-5535-4940-987C-C15C27D9AB8C}"/>
                </a:ext>
              </a:extLst>
            </p:cNvPr>
            <p:cNvSpPr/>
            <p:nvPr/>
          </p:nvSpPr>
          <p:spPr>
            <a:xfrm>
              <a:off x="8869680" y="1447800"/>
              <a:ext cx="286512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Calibri" panose="020F0502020204030204"/>
              </a:endParaRPr>
            </a:p>
          </p:txBody>
        </p:sp>
        <p:sp>
          <p:nvSpPr>
            <p:cNvPr id="7" name="TextBox 6">
              <a:extLst>
                <a:ext uri="{FF2B5EF4-FFF2-40B4-BE49-F238E27FC236}">
                  <a16:creationId xmlns:a16="http://schemas.microsoft.com/office/drawing/2014/main" id="{5FDE6721-E15B-4B8C-A40C-56A9ABE32109}"/>
                </a:ext>
              </a:extLst>
            </p:cNvPr>
            <p:cNvSpPr txBox="1"/>
            <p:nvPr/>
          </p:nvSpPr>
          <p:spPr>
            <a:xfrm>
              <a:off x="9365975" y="1323150"/>
              <a:ext cx="1872532" cy="249299"/>
            </a:xfrm>
            <a:prstGeom prst="rect">
              <a:avLst/>
            </a:prstGeom>
            <a:solidFill>
              <a:schemeClr val="bg1"/>
            </a:solidFill>
          </p:spPr>
          <p:txBody>
            <a:bodyPr wrap="square" lIns="0" tIns="0" rIns="0" bIns="0" rtlCol="0">
              <a:spAutoFit/>
            </a:bodyPr>
            <a:lstStyle/>
            <a:p>
              <a:pPr algn="ctr" defTabSz="672161" fontAlgn="base" hangingPunct="1">
                <a:lnSpc>
                  <a:spcPct val="90000"/>
                </a:lnSpc>
                <a:spcBef>
                  <a:spcPct val="0"/>
                </a:spcBef>
                <a:spcAft>
                  <a:spcPts val="441"/>
                </a:spcAft>
                <a:defRPr/>
              </a:pPr>
              <a:r>
                <a:rPr lang="en-US" sz="1350" kern="1200">
                  <a:solidFill>
                    <a:srgbClr val="0078D3"/>
                  </a:solidFill>
                  <a:latin typeface="Segoe UI Semibold" panose="020B0702040204020203" pitchFamily="34" charset="0"/>
                  <a:ea typeface="+mn-ea"/>
                  <a:cs typeface="Segoe UI Semibold" panose="020B0702040204020203" pitchFamily="34" charset="0"/>
                </a:rPr>
                <a:t>Purpose-Built</a:t>
              </a:r>
            </a:p>
          </p:txBody>
        </p:sp>
      </p:grpSp>
      <p:sp>
        <p:nvSpPr>
          <p:cNvPr id="8" name="Rectangle 7">
            <a:extLst>
              <a:ext uri="{FF2B5EF4-FFF2-40B4-BE49-F238E27FC236}">
                <a16:creationId xmlns:a16="http://schemas.microsoft.com/office/drawing/2014/main" id="{75CC4DA4-4CCC-4C91-8DAB-9EF308DF7D67}"/>
              </a:ext>
            </a:extLst>
          </p:cNvPr>
          <p:cNvSpPr/>
          <p:nvPr/>
        </p:nvSpPr>
        <p:spPr bwMode="auto">
          <a:xfrm>
            <a:off x="512860" y="4197248"/>
            <a:ext cx="1015372" cy="331971"/>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72161" fontAlgn="base" hangingPunct="1">
              <a:lnSpc>
                <a:spcPct val="90000"/>
              </a:lnSpc>
              <a:spcBef>
                <a:spcPct val="0"/>
              </a:spcBef>
              <a:spcAft>
                <a:spcPts val="441"/>
              </a:spcAft>
              <a:defRPr/>
            </a:pPr>
            <a:r>
              <a:rPr lang="en-US" sz="1050" kern="1200">
                <a:solidFill>
                  <a:srgbClr val="3C3C41"/>
                </a:solidFill>
                <a:latin typeface="Segoe UI Semibold" panose="020B0702040204020203" pitchFamily="34" charset="0"/>
                <a:cs typeface="Segoe UI Semibold" panose="020B0702040204020203" pitchFamily="34" charset="0"/>
              </a:rPr>
              <a:t>Memory optimized</a:t>
            </a:r>
          </a:p>
        </p:txBody>
      </p:sp>
      <p:sp>
        <p:nvSpPr>
          <p:cNvPr id="12" name="Rectangle 11">
            <a:extLst>
              <a:ext uri="{FF2B5EF4-FFF2-40B4-BE49-F238E27FC236}">
                <a16:creationId xmlns:a16="http://schemas.microsoft.com/office/drawing/2014/main" id="{8D9E93E3-BEC5-4D50-9DCA-B4355EC38B81}"/>
              </a:ext>
            </a:extLst>
          </p:cNvPr>
          <p:cNvSpPr/>
          <p:nvPr/>
        </p:nvSpPr>
        <p:spPr bwMode="auto">
          <a:xfrm>
            <a:off x="516468" y="2333747"/>
            <a:ext cx="1015372" cy="331971"/>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72161" fontAlgn="base" hangingPunct="1">
              <a:lnSpc>
                <a:spcPct val="90000"/>
              </a:lnSpc>
              <a:spcBef>
                <a:spcPct val="0"/>
              </a:spcBef>
              <a:spcAft>
                <a:spcPts val="441"/>
              </a:spcAft>
              <a:defRPr/>
            </a:pPr>
            <a:r>
              <a:rPr lang="en-US" sz="1050" kern="1200">
                <a:solidFill>
                  <a:srgbClr val="3C3C41"/>
                </a:solidFill>
                <a:latin typeface="Segoe UI Semibold" panose="020B0702040204020203" pitchFamily="34" charset="0"/>
                <a:cs typeface="Segoe UI Semibold" panose="020B0702040204020203" pitchFamily="34" charset="0"/>
              </a:rPr>
              <a:t>Entry level</a:t>
            </a:r>
          </a:p>
        </p:txBody>
      </p:sp>
      <p:sp>
        <p:nvSpPr>
          <p:cNvPr id="17" name="Oval 16">
            <a:extLst>
              <a:ext uri="{FF2B5EF4-FFF2-40B4-BE49-F238E27FC236}">
                <a16:creationId xmlns:a16="http://schemas.microsoft.com/office/drawing/2014/main" id="{0C09327C-CA98-4C6F-97BC-FD3899959755}"/>
              </a:ext>
            </a:extLst>
          </p:cNvPr>
          <p:cNvSpPr/>
          <p:nvPr/>
        </p:nvSpPr>
        <p:spPr bwMode="auto">
          <a:xfrm>
            <a:off x="482897" y="3414287"/>
            <a:ext cx="648576" cy="655477"/>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kern="1200">
              <a:gradFill>
                <a:gsLst>
                  <a:gs pos="0">
                    <a:srgbClr val="FFFFFF"/>
                  </a:gs>
                  <a:gs pos="100000">
                    <a:srgbClr val="FFFFFF"/>
                  </a:gs>
                </a:gsLst>
                <a:lin ang="5400000" scaled="0"/>
              </a:gradFill>
              <a:latin typeface="Segoe UI Semilight"/>
              <a:cs typeface="Segoe UI" pitchFamily="34" charset="0"/>
            </a:endParaRPr>
          </a:p>
        </p:txBody>
      </p:sp>
      <p:sp>
        <p:nvSpPr>
          <p:cNvPr id="45" name="Oval 44">
            <a:extLst>
              <a:ext uri="{FF2B5EF4-FFF2-40B4-BE49-F238E27FC236}">
                <a16:creationId xmlns:a16="http://schemas.microsoft.com/office/drawing/2014/main" id="{94F8E7FF-FE2C-4B34-822C-FDB12AC0A165}"/>
              </a:ext>
            </a:extLst>
          </p:cNvPr>
          <p:cNvSpPr/>
          <p:nvPr/>
        </p:nvSpPr>
        <p:spPr bwMode="auto">
          <a:xfrm>
            <a:off x="482639" y="1580544"/>
            <a:ext cx="656309" cy="636982"/>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350" kern="12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99" name="Group 98">
            <a:extLst>
              <a:ext uri="{FF2B5EF4-FFF2-40B4-BE49-F238E27FC236}">
                <a16:creationId xmlns:a16="http://schemas.microsoft.com/office/drawing/2014/main" id="{ABD9E7D7-C16C-4F48-B53A-03B1E522EA33}"/>
              </a:ext>
            </a:extLst>
          </p:cNvPr>
          <p:cNvGrpSpPr/>
          <p:nvPr/>
        </p:nvGrpSpPr>
        <p:grpSpPr>
          <a:xfrm>
            <a:off x="1192648" y="1726431"/>
            <a:ext cx="308610" cy="308610"/>
            <a:chOff x="1525319" y="1976899"/>
            <a:chExt cx="865583" cy="665954"/>
          </a:xfrm>
        </p:grpSpPr>
        <p:sp>
          <p:nvSpPr>
            <p:cNvPr id="100" name="monitor">
              <a:extLst>
                <a:ext uri="{FF2B5EF4-FFF2-40B4-BE49-F238E27FC236}">
                  <a16:creationId xmlns:a16="http://schemas.microsoft.com/office/drawing/2014/main" id="{914866A8-C4AA-4ABD-8197-69102842D0AD}"/>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101" name="TextBox 100">
              <a:extLst>
                <a:ext uri="{FF2B5EF4-FFF2-40B4-BE49-F238E27FC236}">
                  <a16:creationId xmlns:a16="http://schemas.microsoft.com/office/drawing/2014/main" id="{5E9DB2EE-C297-42EC-9DE3-70ACAA39F7AB}"/>
                </a:ext>
              </a:extLst>
            </p:cNvPr>
            <p:cNvSpPr txBox="1"/>
            <p:nvPr/>
          </p:nvSpPr>
          <p:spPr>
            <a:xfrm>
              <a:off x="1692060" y="2109943"/>
              <a:ext cx="512551" cy="246568"/>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Av2</a:t>
              </a:r>
            </a:p>
          </p:txBody>
        </p:sp>
      </p:grpSp>
      <p:grpSp>
        <p:nvGrpSpPr>
          <p:cNvPr id="114" name="Group 113">
            <a:extLst>
              <a:ext uri="{FF2B5EF4-FFF2-40B4-BE49-F238E27FC236}">
                <a16:creationId xmlns:a16="http://schemas.microsoft.com/office/drawing/2014/main" id="{69641EE7-47A7-40A7-97F9-24452EFD727F}"/>
              </a:ext>
            </a:extLst>
          </p:cNvPr>
          <p:cNvGrpSpPr/>
          <p:nvPr/>
        </p:nvGrpSpPr>
        <p:grpSpPr>
          <a:xfrm>
            <a:off x="1199252" y="3201937"/>
            <a:ext cx="308610" cy="308610"/>
            <a:chOff x="282537" y="6248603"/>
            <a:chExt cx="594125" cy="510529"/>
          </a:xfrm>
        </p:grpSpPr>
        <p:sp>
          <p:nvSpPr>
            <p:cNvPr id="115" name="monitor">
              <a:extLst>
                <a:ext uri="{FF2B5EF4-FFF2-40B4-BE49-F238E27FC236}">
                  <a16:creationId xmlns:a16="http://schemas.microsoft.com/office/drawing/2014/main" id="{8E6C849A-9051-4EA1-9CBC-38F3C93B959A}"/>
                </a:ext>
              </a:extLst>
            </p:cNvPr>
            <p:cNvSpPr>
              <a:spLocks noChangeAspect="1" noEditPoints="1"/>
            </p:cNvSpPr>
            <p:nvPr/>
          </p:nvSpPr>
          <p:spPr bwMode="auto">
            <a:xfrm>
              <a:off x="282537" y="6248603"/>
              <a:ext cx="594125" cy="51052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116" name="TextBox 115">
              <a:extLst>
                <a:ext uri="{FF2B5EF4-FFF2-40B4-BE49-F238E27FC236}">
                  <a16:creationId xmlns:a16="http://schemas.microsoft.com/office/drawing/2014/main" id="{5B0D674E-596B-44E9-AC8B-6242805693D7}"/>
                </a:ext>
              </a:extLst>
            </p:cNvPr>
            <p:cNvSpPr txBox="1"/>
            <p:nvPr/>
          </p:nvSpPr>
          <p:spPr>
            <a:xfrm>
              <a:off x="389857" y="6338831"/>
              <a:ext cx="320950" cy="189022"/>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Ev3</a:t>
              </a:r>
            </a:p>
          </p:txBody>
        </p:sp>
      </p:grpSp>
      <p:grpSp>
        <p:nvGrpSpPr>
          <p:cNvPr id="117" name="Group 116">
            <a:extLst>
              <a:ext uri="{FF2B5EF4-FFF2-40B4-BE49-F238E27FC236}">
                <a16:creationId xmlns:a16="http://schemas.microsoft.com/office/drawing/2014/main" id="{0F057F1A-0CAA-4F17-8B07-CB69FD71F1B2}"/>
              </a:ext>
            </a:extLst>
          </p:cNvPr>
          <p:cNvGrpSpPr/>
          <p:nvPr/>
        </p:nvGrpSpPr>
        <p:grpSpPr>
          <a:xfrm>
            <a:off x="1193900" y="3539768"/>
            <a:ext cx="308610" cy="308610"/>
            <a:chOff x="1061101" y="6235647"/>
            <a:chExt cx="594125" cy="510529"/>
          </a:xfrm>
        </p:grpSpPr>
        <p:sp>
          <p:nvSpPr>
            <p:cNvPr id="118" name="monitor">
              <a:extLst>
                <a:ext uri="{FF2B5EF4-FFF2-40B4-BE49-F238E27FC236}">
                  <a16:creationId xmlns:a16="http://schemas.microsoft.com/office/drawing/2014/main" id="{A95C531A-6790-459B-A76F-F1173442BCAC}"/>
                </a:ext>
              </a:extLst>
            </p:cNvPr>
            <p:cNvSpPr>
              <a:spLocks noChangeAspect="1" noEditPoints="1"/>
            </p:cNvSpPr>
            <p:nvPr/>
          </p:nvSpPr>
          <p:spPr bwMode="auto">
            <a:xfrm>
              <a:off x="1061101" y="6235647"/>
              <a:ext cx="594125" cy="51052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119" name="TextBox 118">
              <a:extLst>
                <a:ext uri="{FF2B5EF4-FFF2-40B4-BE49-F238E27FC236}">
                  <a16:creationId xmlns:a16="http://schemas.microsoft.com/office/drawing/2014/main" id="{B2EE2E4B-8EE2-4E90-BA5C-351B16AE73A7}"/>
                </a:ext>
              </a:extLst>
            </p:cNvPr>
            <p:cNvSpPr txBox="1"/>
            <p:nvPr/>
          </p:nvSpPr>
          <p:spPr>
            <a:xfrm>
              <a:off x="1276275" y="6338831"/>
              <a:ext cx="188250" cy="189022"/>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M</a:t>
              </a:r>
            </a:p>
          </p:txBody>
        </p:sp>
      </p:grpSp>
      <p:grpSp>
        <p:nvGrpSpPr>
          <p:cNvPr id="141" name="Group 140">
            <a:extLst>
              <a:ext uri="{FF2B5EF4-FFF2-40B4-BE49-F238E27FC236}">
                <a16:creationId xmlns:a16="http://schemas.microsoft.com/office/drawing/2014/main" id="{9B34A352-6A10-4323-8D3C-CAEFF228F45D}"/>
              </a:ext>
            </a:extLst>
          </p:cNvPr>
          <p:cNvGrpSpPr/>
          <p:nvPr/>
        </p:nvGrpSpPr>
        <p:grpSpPr>
          <a:xfrm>
            <a:off x="1193900" y="3872975"/>
            <a:ext cx="308610" cy="308610"/>
            <a:chOff x="1952637" y="6234949"/>
            <a:chExt cx="594125" cy="510529"/>
          </a:xfrm>
        </p:grpSpPr>
        <p:sp>
          <p:nvSpPr>
            <p:cNvPr id="142" name="monitor">
              <a:extLst>
                <a:ext uri="{FF2B5EF4-FFF2-40B4-BE49-F238E27FC236}">
                  <a16:creationId xmlns:a16="http://schemas.microsoft.com/office/drawing/2014/main" id="{8FEB2826-C6E5-4A43-8360-B91A1BBAE911}"/>
                </a:ext>
              </a:extLst>
            </p:cNvPr>
            <p:cNvSpPr>
              <a:spLocks noChangeAspect="1" noEditPoints="1"/>
            </p:cNvSpPr>
            <p:nvPr/>
          </p:nvSpPr>
          <p:spPr bwMode="auto">
            <a:xfrm>
              <a:off x="1952637" y="6234949"/>
              <a:ext cx="594125" cy="51052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143" name="TextBox 142">
              <a:extLst>
                <a:ext uri="{FF2B5EF4-FFF2-40B4-BE49-F238E27FC236}">
                  <a16:creationId xmlns:a16="http://schemas.microsoft.com/office/drawing/2014/main" id="{4AD61D4A-9B6E-45DD-A4B8-ACBDDB92C23D}"/>
                </a:ext>
              </a:extLst>
            </p:cNvPr>
            <p:cNvSpPr txBox="1"/>
            <p:nvPr/>
          </p:nvSpPr>
          <p:spPr>
            <a:xfrm>
              <a:off x="2013174" y="6338832"/>
              <a:ext cx="404273" cy="189022"/>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Mv2</a:t>
              </a:r>
            </a:p>
          </p:txBody>
        </p:sp>
      </p:grpSp>
      <p:sp>
        <p:nvSpPr>
          <p:cNvPr id="9" name="Rectangle 8">
            <a:extLst>
              <a:ext uri="{FF2B5EF4-FFF2-40B4-BE49-F238E27FC236}">
                <a16:creationId xmlns:a16="http://schemas.microsoft.com/office/drawing/2014/main" id="{3756E6FE-AB7A-4A36-B05A-28218C1427F9}"/>
              </a:ext>
            </a:extLst>
          </p:cNvPr>
          <p:cNvSpPr/>
          <p:nvPr/>
        </p:nvSpPr>
        <p:spPr bwMode="auto">
          <a:xfrm>
            <a:off x="1990983" y="4197248"/>
            <a:ext cx="1015372" cy="331971"/>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72161" fontAlgn="base" hangingPunct="1">
              <a:lnSpc>
                <a:spcPct val="90000"/>
              </a:lnSpc>
              <a:spcBef>
                <a:spcPct val="0"/>
              </a:spcBef>
              <a:spcAft>
                <a:spcPts val="441"/>
              </a:spcAft>
              <a:defRPr/>
            </a:pPr>
            <a:r>
              <a:rPr lang="en-US" sz="1050" kern="1200">
                <a:solidFill>
                  <a:srgbClr val="3C3C41"/>
                </a:solidFill>
                <a:latin typeface="Segoe UI Semibold" panose="020B0702040204020203" pitchFamily="34" charset="0"/>
                <a:cs typeface="Segoe UI Semibold" panose="020B0702040204020203" pitchFamily="34" charset="0"/>
              </a:rPr>
              <a:t>GPU accelerated</a:t>
            </a:r>
          </a:p>
        </p:txBody>
      </p:sp>
      <p:sp>
        <p:nvSpPr>
          <p:cNvPr id="13" name="Rectangle 12">
            <a:extLst>
              <a:ext uri="{FF2B5EF4-FFF2-40B4-BE49-F238E27FC236}">
                <a16:creationId xmlns:a16="http://schemas.microsoft.com/office/drawing/2014/main" id="{34399AB0-534C-4544-8DBC-8C1336EFD172}"/>
              </a:ext>
            </a:extLst>
          </p:cNvPr>
          <p:cNvSpPr/>
          <p:nvPr/>
        </p:nvSpPr>
        <p:spPr bwMode="auto">
          <a:xfrm>
            <a:off x="2045461" y="2333747"/>
            <a:ext cx="1015372" cy="331971"/>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72161" fontAlgn="base" hangingPunct="1">
              <a:lnSpc>
                <a:spcPct val="90000"/>
              </a:lnSpc>
              <a:spcBef>
                <a:spcPct val="0"/>
              </a:spcBef>
              <a:spcAft>
                <a:spcPts val="441"/>
              </a:spcAft>
              <a:defRPr/>
            </a:pPr>
            <a:r>
              <a:rPr lang="en-US" sz="1050" kern="1200">
                <a:solidFill>
                  <a:srgbClr val="3C3C41"/>
                </a:solidFill>
                <a:latin typeface="Segoe UI Semibold" panose="020B0702040204020203" pitchFamily="34" charset="0"/>
                <a:cs typeface="Segoe UI Semibold" panose="020B0702040204020203" pitchFamily="34" charset="0"/>
              </a:rPr>
              <a:t>Burstable</a:t>
            </a:r>
          </a:p>
        </p:txBody>
      </p:sp>
      <p:sp>
        <p:nvSpPr>
          <p:cNvPr id="55" name="Oval 54">
            <a:extLst>
              <a:ext uri="{FF2B5EF4-FFF2-40B4-BE49-F238E27FC236}">
                <a16:creationId xmlns:a16="http://schemas.microsoft.com/office/drawing/2014/main" id="{5ED9E63C-8E97-4B2A-A2C0-81A6D09FAA21}"/>
              </a:ext>
            </a:extLst>
          </p:cNvPr>
          <p:cNvSpPr/>
          <p:nvPr/>
        </p:nvSpPr>
        <p:spPr bwMode="auto">
          <a:xfrm>
            <a:off x="1947580" y="1580973"/>
            <a:ext cx="656309" cy="636981"/>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350" kern="1200">
              <a:gradFill>
                <a:gsLst>
                  <a:gs pos="0">
                    <a:srgbClr val="FFFFFF"/>
                  </a:gs>
                  <a:gs pos="100000">
                    <a:srgbClr val="FFFFFF"/>
                  </a:gs>
                </a:gsLst>
                <a:lin ang="5400000" scaled="0"/>
              </a:gradFill>
              <a:latin typeface="Segoe UI Semibold"/>
              <a:cs typeface="Segoe UI" pitchFamily="34" charset="0"/>
            </a:endParaRPr>
          </a:p>
        </p:txBody>
      </p:sp>
      <p:grpSp>
        <p:nvGrpSpPr>
          <p:cNvPr id="96" name="Group 95">
            <a:extLst>
              <a:ext uri="{FF2B5EF4-FFF2-40B4-BE49-F238E27FC236}">
                <a16:creationId xmlns:a16="http://schemas.microsoft.com/office/drawing/2014/main" id="{51A4A30D-5878-4DE8-B18C-CF19AA72D9B3}"/>
              </a:ext>
            </a:extLst>
          </p:cNvPr>
          <p:cNvGrpSpPr/>
          <p:nvPr/>
        </p:nvGrpSpPr>
        <p:grpSpPr>
          <a:xfrm>
            <a:off x="2660803" y="1764542"/>
            <a:ext cx="308610" cy="308610"/>
            <a:chOff x="3533647" y="2411267"/>
            <a:chExt cx="932004" cy="714281"/>
          </a:xfrm>
        </p:grpSpPr>
        <p:sp>
          <p:nvSpPr>
            <p:cNvPr id="97" name="monitor">
              <a:extLst>
                <a:ext uri="{FF2B5EF4-FFF2-40B4-BE49-F238E27FC236}">
                  <a16:creationId xmlns:a16="http://schemas.microsoft.com/office/drawing/2014/main" id="{6ADE9B05-2201-48BF-B039-9CCA1D8F53DF}"/>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98" name="TextBox 97">
              <a:extLst>
                <a:ext uri="{FF2B5EF4-FFF2-40B4-BE49-F238E27FC236}">
                  <a16:creationId xmlns:a16="http://schemas.microsoft.com/office/drawing/2014/main" id="{9316D93F-47F2-4EC6-AF2C-0F16B20BCAAD}"/>
                </a:ext>
              </a:extLst>
            </p:cNvPr>
            <p:cNvSpPr txBox="1"/>
            <p:nvPr/>
          </p:nvSpPr>
          <p:spPr>
            <a:xfrm>
              <a:off x="3886021" y="2554739"/>
              <a:ext cx="193646" cy="264461"/>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B</a:t>
              </a:r>
            </a:p>
          </p:txBody>
        </p:sp>
      </p:grpSp>
      <p:grpSp>
        <p:nvGrpSpPr>
          <p:cNvPr id="120" name="Group 119">
            <a:extLst>
              <a:ext uri="{FF2B5EF4-FFF2-40B4-BE49-F238E27FC236}">
                <a16:creationId xmlns:a16="http://schemas.microsoft.com/office/drawing/2014/main" id="{60BD9417-8E4A-43AF-8BDD-E495333DF3C4}"/>
              </a:ext>
            </a:extLst>
          </p:cNvPr>
          <p:cNvGrpSpPr/>
          <p:nvPr/>
        </p:nvGrpSpPr>
        <p:grpSpPr>
          <a:xfrm>
            <a:off x="3316763" y="3525511"/>
            <a:ext cx="308610" cy="308610"/>
            <a:chOff x="3156018" y="5427374"/>
            <a:chExt cx="666131" cy="510520"/>
          </a:xfrm>
        </p:grpSpPr>
        <p:sp>
          <p:nvSpPr>
            <p:cNvPr id="121" name="monitor">
              <a:extLst>
                <a:ext uri="{FF2B5EF4-FFF2-40B4-BE49-F238E27FC236}">
                  <a16:creationId xmlns:a16="http://schemas.microsoft.com/office/drawing/2014/main" id="{8389A431-316B-49D4-9E05-E6250A23DB20}"/>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22" name="TextBox 121">
              <a:extLst>
                <a:ext uri="{FF2B5EF4-FFF2-40B4-BE49-F238E27FC236}">
                  <a16:creationId xmlns:a16="http://schemas.microsoft.com/office/drawing/2014/main" id="{D20E95C0-2D8A-4D3A-97F8-F25F6983CF9B}"/>
                </a:ext>
              </a:extLst>
            </p:cNvPr>
            <p:cNvSpPr txBox="1"/>
            <p:nvPr/>
          </p:nvSpPr>
          <p:spPr>
            <a:xfrm>
              <a:off x="3207088" y="5530558"/>
              <a:ext cx="563991"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NVv3</a:t>
              </a:r>
            </a:p>
          </p:txBody>
        </p:sp>
      </p:grpSp>
      <p:grpSp>
        <p:nvGrpSpPr>
          <p:cNvPr id="123" name="Group 122">
            <a:extLst>
              <a:ext uri="{FF2B5EF4-FFF2-40B4-BE49-F238E27FC236}">
                <a16:creationId xmlns:a16="http://schemas.microsoft.com/office/drawing/2014/main" id="{40F3FAC2-9020-4B7C-B4D0-34726F5193ED}"/>
              </a:ext>
            </a:extLst>
          </p:cNvPr>
          <p:cNvGrpSpPr/>
          <p:nvPr/>
        </p:nvGrpSpPr>
        <p:grpSpPr>
          <a:xfrm>
            <a:off x="3316763" y="3183815"/>
            <a:ext cx="308610" cy="308610"/>
            <a:chOff x="3154951" y="4791520"/>
            <a:chExt cx="666131" cy="510520"/>
          </a:xfrm>
        </p:grpSpPr>
        <p:sp>
          <p:nvSpPr>
            <p:cNvPr id="124" name="monitor">
              <a:extLst>
                <a:ext uri="{FF2B5EF4-FFF2-40B4-BE49-F238E27FC236}">
                  <a16:creationId xmlns:a16="http://schemas.microsoft.com/office/drawing/2014/main" id="{9BFB820B-C70C-47FE-A525-F51EE82979DB}"/>
                </a:ext>
              </a:extLst>
            </p:cNvPr>
            <p:cNvSpPr>
              <a:spLocks noChangeAspect="1" noEditPoints="1"/>
            </p:cNvSpPr>
            <p:nvPr/>
          </p:nvSpPr>
          <p:spPr bwMode="auto">
            <a:xfrm>
              <a:off x="3154951" y="479152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25" name="TextBox 124">
              <a:extLst>
                <a:ext uri="{FF2B5EF4-FFF2-40B4-BE49-F238E27FC236}">
                  <a16:creationId xmlns:a16="http://schemas.microsoft.com/office/drawing/2014/main" id="{011D06D1-E9EF-4CA3-8B0C-8EDBBBDE45A2}"/>
                </a:ext>
              </a:extLst>
            </p:cNvPr>
            <p:cNvSpPr txBox="1"/>
            <p:nvPr/>
          </p:nvSpPr>
          <p:spPr>
            <a:xfrm>
              <a:off x="3206019" y="4894704"/>
              <a:ext cx="563991"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NVv2</a:t>
              </a:r>
            </a:p>
          </p:txBody>
        </p:sp>
      </p:grpSp>
      <p:grpSp>
        <p:nvGrpSpPr>
          <p:cNvPr id="126" name="Group 125">
            <a:extLst>
              <a:ext uri="{FF2B5EF4-FFF2-40B4-BE49-F238E27FC236}">
                <a16:creationId xmlns:a16="http://schemas.microsoft.com/office/drawing/2014/main" id="{6D4E07EC-D6EE-485E-8D2F-BC8965FA6BDB}"/>
              </a:ext>
            </a:extLst>
          </p:cNvPr>
          <p:cNvGrpSpPr/>
          <p:nvPr/>
        </p:nvGrpSpPr>
        <p:grpSpPr>
          <a:xfrm>
            <a:off x="2977386" y="3183815"/>
            <a:ext cx="308610" cy="308610"/>
            <a:chOff x="3977404" y="4787449"/>
            <a:chExt cx="666131" cy="510520"/>
          </a:xfrm>
        </p:grpSpPr>
        <p:sp>
          <p:nvSpPr>
            <p:cNvPr id="127" name="monitor">
              <a:extLst>
                <a:ext uri="{FF2B5EF4-FFF2-40B4-BE49-F238E27FC236}">
                  <a16:creationId xmlns:a16="http://schemas.microsoft.com/office/drawing/2014/main" id="{06CFA133-1A94-49D7-BBEA-C8DD7916F3F9}"/>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28" name="TextBox 127">
              <a:extLst>
                <a:ext uri="{FF2B5EF4-FFF2-40B4-BE49-F238E27FC236}">
                  <a16:creationId xmlns:a16="http://schemas.microsoft.com/office/drawing/2014/main" id="{F1377DF9-7CDC-4335-8DAD-F18D5560B8A6}"/>
                </a:ext>
              </a:extLst>
            </p:cNvPr>
            <p:cNvSpPr txBox="1"/>
            <p:nvPr/>
          </p:nvSpPr>
          <p:spPr>
            <a:xfrm>
              <a:off x="4140927" y="4890633"/>
              <a:ext cx="339086"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ND</a:t>
              </a:r>
            </a:p>
          </p:txBody>
        </p:sp>
      </p:grpSp>
      <p:grpSp>
        <p:nvGrpSpPr>
          <p:cNvPr id="129" name="Group 128">
            <a:extLst>
              <a:ext uri="{FF2B5EF4-FFF2-40B4-BE49-F238E27FC236}">
                <a16:creationId xmlns:a16="http://schemas.microsoft.com/office/drawing/2014/main" id="{2B220850-34FA-4106-A6F9-47547C5E770D}"/>
              </a:ext>
            </a:extLst>
          </p:cNvPr>
          <p:cNvGrpSpPr/>
          <p:nvPr/>
        </p:nvGrpSpPr>
        <p:grpSpPr>
          <a:xfrm>
            <a:off x="2634112" y="3183815"/>
            <a:ext cx="308610" cy="308610"/>
            <a:chOff x="2201635" y="4787449"/>
            <a:chExt cx="666131" cy="510520"/>
          </a:xfrm>
        </p:grpSpPr>
        <p:sp>
          <p:nvSpPr>
            <p:cNvPr id="130" name="monitor">
              <a:extLst>
                <a:ext uri="{FF2B5EF4-FFF2-40B4-BE49-F238E27FC236}">
                  <a16:creationId xmlns:a16="http://schemas.microsoft.com/office/drawing/2014/main" id="{33D0E83B-8739-4AA9-9779-907577A8D75E}"/>
                </a:ext>
              </a:extLst>
            </p:cNvPr>
            <p:cNvSpPr>
              <a:spLocks noChangeAspect="1" noEditPoints="1"/>
            </p:cNvSpPr>
            <p:nvPr/>
          </p:nvSpPr>
          <p:spPr bwMode="auto">
            <a:xfrm>
              <a:off x="2201635"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31" name="TextBox 130">
              <a:extLst>
                <a:ext uri="{FF2B5EF4-FFF2-40B4-BE49-F238E27FC236}">
                  <a16:creationId xmlns:a16="http://schemas.microsoft.com/office/drawing/2014/main" id="{E2830557-03BF-4B88-AD34-BE3F2C66EB9C}"/>
                </a:ext>
              </a:extLst>
            </p:cNvPr>
            <p:cNvSpPr txBox="1"/>
            <p:nvPr/>
          </p:nvSpPr>
          <p:spPr>
            <a:xfrm>
              <a:off x="2254440" y="4890633"/>
              <a:ext cx="560529"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NCv2</a:t>
              </a:r>
            </a:p>
          </p:txBody>
        </p:sp>
      </p:grpSp>
      <p:grpSp>
        <p:nvGrpSpPr>
          <p:cNvPr id="135" name="Group 134">
            <a:extLst>
              <a:ext uri="{FF2B5EF4-FFF2-40B4-BE49-F238E27FC236}">
                <a16:creationId xmlns:a16="http://schemas.microsoft.com/office/drawing/2014/main" id="{59AA7A0F-074F-49A0-9D21-9B6F6C58DB43}"/>
              </a:ext>
            </a:extLst>
          </p:cNvPr>
          <p:cNvGrpSpPr/>
          <p:nvPr/>
        </p:nvGrpSpPr>
        <p:grpSpPr>
          <a:xfrm>
            <a:off x="2637965" y="3525511"/>
            <a:ext cx="308610" cy="308610"/>
            <a:chOff x="2201635" y="5432510"/>
            <a:chExt cx="666131" cy="510520"/>
          </a:xfrm>
        </p:grpSpPr>
        <p:sp>
          <p:nvSpPr>
            <p:cNvPr id="136" name="monitor">
              <a:extLst>
                <a:ext uri="{FF2B5EF4-FFF2-40B4-BE49-F238E27FC236}">
                  <a16:creationId xmlns:a16="http://schemas.microsoft.com/office/drawing/2014/main" id="{D235DA6F-F517-4438-9E1C-3824930086EF}"/>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37" name="TextBox 136">
              <a:extLst>
                <a:ext uri="{FF2B5EF4-FFF2-40B4-BE49-F238E27FC236}">
                  <a16:creationId xmlns:a16="http://schemas.microsoft.com/office/drawing/2014/main" id="{B2478242-1D51-470A-9D32-00892A319793}"/>
                </a:ext>
              </a:extLst>
            </p:cNvPr>
            <p:cNvSpPr txBox="1"/>
            <p:nvPr/>
          </p:nvSpPr>
          <p:spPr>
            <a:xfrm>
              <a:off x="2254440" y="5535694"/>
              <a:ext cx="560529"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NCv3</a:t>
              </a:r>
            </a:p>
          </p:txBody>
        </p:sp>
      </p:grpSp>
      <p:sp>
        <p:nvSpPr>
          <p:cNvPr id="10" name="Rectangle 9">
            <a:extLst>
              <a:ext uri="{FF2B5EF4-FFF2-40B4-BE49-F238E27FC236}">
                <a16:creationId xmlns:a16="http://schemas.microsoft.com/office/drawing/2014/main" id="{B8191329-6A0D-4262-83A6-EC64B4FF3FC4}"/>
              </a:ext>
            </a:extLst>
          </p:cNvPr>
          <p:cNvSpPr/>
          <p:nvPr/>
        </p:nvSpPr>
        <p:spPr bwMode="auto">
          <a:xfrm>
            <a:off x="3777214" y="4197248"/>
            <a:ext cx="1208735" cy="331971"/>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72161" fontAlgn="base" hangingPunct="1">
              <a:lnSpc>
                <a:spcPct val="90000"/>
              </a:lnSpc>
              <a:spcBef>
                <a:spcPct val="0"/>
              </a:spcBef>
              <a:spcAft>
                <a:spcPts val="441"/>
              </a:spcAft>
              <a:defRPr/>
            </a:pPr>
            <a:r>
              <a:rPr lang="en-US" sz="1050" kern="1200">
                <a:solidFill>
                  <a:srgbClr val="3C3C41"/>
                </a:solidFill>
                <a:latin typeface="Segoe UI Semibold" panose="020B0702040204020203" pitchFamily="34" charset="0"/>
                <a:cs typeface="Segoe UI Semibold" panose="020B0702040204020203" pitchFamily="34" charset="0"/>
              </a:rPr>
              <a:t>High Performance Computing</a:t>
            </a:r>
          </a:p>
        </p:txBody>
      </p:sp>
      <p:sp>
        <p:nvSpPr>
          <p:cNvPr id="14" name="Rectangle 13">
            <a:extLst>
              <a:ext uri="{FF2B5EF4-FFF2-40B4-BE49-F238E27FC236}">
                <a16:creationId xmlns:a16="http://schemas.microsoft.com/office/drawing/2014/main" id="{19C6B38F-FFB4-4CE9-A4D6-2031C321E47E}"/>
              </a:ext>
            </a:extLst>
          </p:cNvPr>
          <p:cNvSpPr/>
          <p:nvPr/>
        </p:nvSpPr>
        <p:spPr bwMode="auto">
          <a:xfrm>
            <a:off x="3550840" y="2333747"/>
            <a:ext cx="1557614" cy="331971"/>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72161" fontAlgn="base" hangingPunct="1">
              <a:lnSpc>
                <a:spcPct val="90000"/>
              </a:lnSpc>
              <a:spcBef>
                <a:spcPct val="0"/>
              </a:spcBef>
              <a:spcAft>
                <a:spcPts val="441"/>
              </a:spcAft>
              <a:defRPr/>
            </a:pPr>
            <a:r>
              <a:rPr lang="en-US" sz="1050" kern="1200">
                <a:solidFill>
                  <a:srgbClr val="3C3C41"/>
                </a:solidFill>
                <a:latin typeface="Segoe UI Semibold" panose="020B0702040204020203" pitchFamily="34" charset="0"/>
                <a:cs typeface="Segoe UI Semibold" panose="020B0702040204020203" pitchFamily="34" charset="0"/>
              </a:rPr>
              <a:t>General Purpose and Confidential Computing </a:t>
            </a:r>
          </a:p>
        </p:txBody>
      </p:sp>
      <p:grpSp>
        <p:nvGrpSpPr>
          <p:cNvPr id="41" name="Group 40">
            <a:extLst>
              <a:ext uri="{FF2B5EF4-FFF2-40B4-BE49-F238E27FC236}">
                <a16:creationId xmlns:a16="http://schemas.microsoft.com/office/drawing/2014/main" id="{75DD0CF4-0852-4056-8128-A2CD68349A30}"/>
              </a:ext>
            </a:extLst>
          </p:cNvPr>
          <p:cNvGrpSpPr/>
          <p:nvPr/>
        </p:nvGrpSpPr>
        <p:grpSpPr>
          <a:xfrm>
            <a:off x="3921471" y="3367333"/>
            <a:ext cx="648576" cy="655478"/>
            <a:chOff x="4709872" y="4929161"/>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kern="1200">
                <a:gradFill>
                  <a:gsLst>
                    <a:gs pos="0">
                      <a:srgbClr val="FFFFFF"/>
                    </a:gs>
                    <a:gs pos="100000">
                      <a:srgbClr val="FFFFFF"/>
                    </a:gs>
                  </a:gsLst>
                  <a:lin ang="5400000" scaled="0"/>
                </a:gradFill>
                <a:latin typeface="Segoe UI Semilight"/>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hangingPunct="1">
                <a:defRPr/>
              </a:pPr>
              <a:endParaRPr lang="en-US" sz="1350" kern="1200">
                <a:latin typeface="Calibri" panose="020F0502020204030204"/>
                <a:ea typeface="+mn-ea"/>
                <a:cs typeface="+mn-cs"/>
              </a:endParaRPr>
            </a:p>
          </p:txBody>
        </p:sp>
      </p:grpSp>
      <p:sp>
        <p:nvSpPr>
          <p:cNvPr id="61" name="Oval 60">
            <a:extLst>
              <a:ext uri="{FF2B5EF4-FFF2-40B4-BE49-F238E27FC236}">
                <a16:creationId xmlns:a16="http://schemas.microsoft.com/office/drawing/2014/main" id="{E94D4F3C-2B43-40BE-ABEB-2FDCEA67C751}"/>
              </a:ext>
            </a:extLst>
          </p:cNvPr>
          <p:cNvSpPr/>
          <p:nvPr/>
        </p:nvSpPr>
        <p:spPr bwMode="auto">
          <a:xfrm>
            <a:off x="3887226" y="1610868"/>
            <a:ext cx="656310" cy="636983"/>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350" kern="1200">
              <a:gradFill>
                <a:gsLst>
                  <a:gs pos="0">
                    <a:srgbClr val="FFFFFF"/>
                  </a:gs>
                  <a:gs pos="100000">
                    <a:srgbClr val="FFFFFF"/>
                  </a:gs>
                </a:gsLst>
                <a:lin ang="5400000" scaled="0"/>
              </a:gradFill>
              <a:latin typeface="Segoe UI Semibold"/>
              <a:cs typeface="Segoe UI" pitchFamily="34" charset="0"/>
            </a:endParaRPr>
          </a:p>
        </p:txBody>
      </p:sp>
      <p:grpSp>
        <p:nvGrpSpPr>
          <p:cNvPr id="102" name="Group 101">
            <a:extLst>
              <a:ext uri="{FF2B5EF4-FFF2-40B4-BE49-F238E27FC236}">
                <a16:creationId xmlns:a16="http://schemas.microsoft.com/office/drawing/2014/main" id="{DBCEFC72-1BA4-4141-B4D5-62E632776F2F}"/>
              </a:ext>
            </a:extLst>
          </p:cNvPr>
          <p:cNvGrpSpPr/>
          <p:nvPr/>
        </p:nvGrpSpPr>
        <p:grpSpPr>
          <a:xfrm>
            <a:off x="4604999" y="1337689"/>
            <a:ext cx="308610" cy="308610"/>
            <a:chOff x="5417654" y="1986000"/>
            <a:chExt cx="865582" cy="663377"/>
          </a:xfrm>
        </p:grpSpPr>
        <p:sp>
          <p:nvSpPr>
            <p:cNvPr id="103" name="monitor">
              <a:extLst>
                <a:ext uri="{FF2B5EF4-FFF2-40B4-BE49-F238E27FC236}">
                  <a16:creationId xmlns:a16="http://schemas.microsoft.com/office/drawing/2014/main" id="{AD629FD5-5800-4469-8616-B56F62D623C7}"/>
                </a:ext>
              </a:extLst>
            </p:cNvPr>
            <p:cNvSpPr>
              <a:spLocks noChangeAspect="1" noEditPoints="1"/>
            </p:cNvSpPr>
            <p:nvPr/>
          </p:nvSpPr>
          <p:spPr bwMode="auto">
            <a:xfrm>
              <a:off x="5417654" y="1986000"/>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19972034-B035-49BC-B621-3EC4FE62C2D2}"/>
                </a:ext>
              </a:extLst>
            </p:cNvPr>
            <p:cNvSpPr txBox="1"/>
            <p:nvPr/>
          </p:nvSpPr>
          <p:spPr>
            <a:xfrm>
              <a:off x="5587424" y="2122635"/>
              <a:ext cx="526041" cy="245614"/>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Dv2</a:t>
              </a:r>
            </a:p>
          </p:txBody>
        </p:sp>
      </p:grpSp>
      <p:grpSp>
        <p:nvGrpSpPr>
          <p:cNvPr id="105" name="Group 104">
            <a:extLst>
              <a:ext uri="{FF2B5EF4-FFF2-40B4-BE49-F238E27FC236}">
                <a16:creationId xmlns:a16="http://schemas.microsoft.com/office/drawing/2014/main" id="{4E1D35DE-2D9A-4E54-96A5-626A785E8813}"/>
              </a:ext>
            </a:extLst>
          </p:cNvPr>
          <p:cNvGrpSpPr/>
          <p:nvPr/>
        </p:nvGrpSpPr>
        <p:grpSpPr>
          <a:xfrm>
            <a:off x="4605044" y="1676263"/>
            <a:ext cx="308610" cy="308610"/>
            <a:chOff x="6594649" y="1985997"/>
            <a:chExt cx="865603" cy="663392"/>
          </a:xfrm>
        </p:grpSpPr>
        <p:sp>
          <p:nvSpPr>
            <p:cNvPr id="106" name="monitor">
              <a:extLst>
                <a:ext uri="{FF2B5EF4-FFF2-40B4-BE49-F238E27FC236}">
                  <a16:creationId xmlns:a16="http://schemas.microsoft.com/office/drawing/2014/main" id="{239552CF-E2FD-489F-AED9-5CB67175DF83}"/>
                </a:ext>
              </a:extLst>
            </p:cNvPr>
            <p:cNvSpPr>
              <a:spLocks noChangeAspect="1" noEditPoints="1"/>
            </p:cNvSpPr>
            <p:nvPr/>
          </p:nvSpPr>
          <p:spPr bwMode="auto">
            <a:xfrm>
              <a:off x="6594649"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107" name="TextBox 106">
              <a:extLst>
                <a:ext uri="{FF2B5EF4-FFF2-40B4-BE49-F238E27FC236}">
                  <a16:creationId xmlns:a16="http://schemas.microsoft.com/office/drawing/2014/main" id="{EBCFFE90-FF9C-49B3-A376-FAFA1E0DFE02}"/>
                </a:ext>
              </a:extLst>
            </p:cNvPr>
            <p:cNvSpPr txBox="1"/>
            <p:nvPr/>
          </p:nvSpPr>
          <p:spPr>
            <a:xfrm>
              <a:off x="6776566" y="2122633"/>
              <a:ext cx="526054" cy="2456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Dv3</a:t>
              </a:r>
            </a:p>
          </p:txBody>
        </p:sp>
      </p:grpSp>
      <p:grpSp>
        <p:nvGrpSpPr>
          <p:cNvPr id="132" name="Group 131">
            <a:extLst>
              <a:ext uri="{FF2B5EF4-FFF2-40B4-BE49-F238E27FC236}">
                <a16:creationId xmlns:a16="http://schemas.microsoft.com/office/drawing/2014/main" id="{F1287EE7-E5CF-4A1E-9685-364DC7872B64}"/>
              </a:ext>
            </a:extLst>
          </p:cNvPr>
          <p:cNvGrpSpPr/>
          <p:nvPr/>
        </p:nvGrpSpPr>
        <p:grpSpPr>
          <a:xfrm>
            <a:off x="4611857" y="3471828"/>
            <a:ext cx="308610" cy="308610"/>
            <a:chOff x="5227177" y="5461615"/>
            <a:chExt cx="666131" cy="510520"/>
          </a:xfrm>
        </p:grpSpPr>
        <p:sp>
          <p:nvSpPr>
            <p:cNvPr id="133" name="monitor">
              <a:extLst>
                <a:ext uri="{FF2B5EF4-FFF2-40B4-BE49-F238E27FC236}">
                  <a16:creationId xmlns:a16="http://schemas.microsoft.com/office/drawing/2014/main" id="{608A6BF4-C322-494F-8206-A016BBA03FE1}"/>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34" name="TextBox 133">
              <a:extLst>
                <a:ext uri="{FF2B5EF4-FFF2-40B4-BE49-F238E27FC236}">
                  <a16:creationId xmlns:a16="http://schemas.microsoft.com/office/drawing/2014/main" id="{0E657495-7ED5-4BE6-95D5-5B205EF88E3B}"/>
                </a:ext>
              </a:extLst>
            </p:cNvPr>
            <p:cNvSpPr txBox="1"/>
            <p:nvPr/>
          </p:nvSpPr>
          <p:spPr>
            <a:xfrm>
              <a:off x="5406269" y="5564798"/>
              <a:ext cx="307947"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HB</a:t>
              </a:r>
            </a:p>
          </p:txBody>
        </p:sp>
      </p:grpSp>
      <p:grpSp>
        <p:nvGrpSpPr>
          <p:cNvPr id="138" name="Group 137">
            <a:extLst>
              <a:ext uri="{FF2B5EF4-FFF2-40B4-BE49-F238E27FC236}">
                <a16:creationId xmlns:a16="http://schemas.microsoft.com/office/drawing/2014/main" id="{31332CB9-3785-402D-9DBE-2B78EAF3C40D}"/>
              </a:ext>
            </a:extLst>
          </p:cNvPr>
          <p:cNvGrpSpPr/>
          <p:nvPr/>
        </p:nvGrpSpPr>
        <p:grpSpPr>
          <a:xfrm>
            <a:off x="4609373" y="2017247"/>
            <a:ext cx="308610" cy="308610"/>
            <a:chOff x="5871941" y="3914062"/>
            <a:chExt cx="679504" cy="520766"/>
          </a:xfrm>
        </p:grpSpPr>
        <p:sp>
          <p:nvSpPr>
            <p:cNvPr id="139" name="monitor">
              <a:extLst>
                <a:ext uri="{FF2B5EF4-FFF2-40B4-BE49-F238E27FC236}">
                  <a16:creationId xmlns:a16="http://schemas.microsoft.com/office/drawing/2014/main" id="{A3223CE2-6C1E-4265-B474-9C2946A84DF1}"/>
                </a:ext>
              </a:extLst>
            </p:cNvPr>
            <p:cNvSpPr>
              <a:spLocks noChangeAspect="1" noEditPoints="1"/>
            </p:cNvSpPr>
            <p:nvPr/>
          </p:nvSpPr>
          <p:spPr bwMode="auto">
            <a:xfrm>
              <a:off x="5871941" y="3914062"/>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140" name="TextBox 139">
              <a:extLst>
                <a:ext uri="{FF2B5EF4-FFF2-40B4-BE49-F238E27FC236}">
                  <a16:creationId xmlns:a16="http://schemas.microsoft.com/office/drawing/2014/main" id="{88BCF1D9-B073-4D32-AD8A-158AA5B7C53A}"/>
                </a:ext>
              </a:extLst>
            </p:cNvPr>
            <p:cNvSpPr txBox="1"/>
            <p:nvPr/>
          </p:nvSpPr>
          <p:spPr>
            <a:xfrm>
              <a:off x="6065571" y="4011057"/>
              <a:ext cx="310600" cy="192812"/>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DC</a:t>
              </a:r>
            </a:p>
          </p:txBody>
        </p:sp>
      </p:grpSp>
      <p:grpSp>
        <p:nvGrpSpPr>
          <p:cNvPr id="147" name="Group 146">
            <a:extLst>
              <a:ext uri="{FF2B5EF4-FFF2-40B4-BE49-F238E27FC236}">
                <a16:creationId xmlns:a16="http://schemas.microsoft.com/office/drawing/2014/main" id="{D944CFB7-FA71-432F-BE02-47FD0C8E947F}"/>
              </a:ext>
            </a:extLst>
          </p:cNvPr>
          <p:cNvGrpSpPr/>
          <p:nvPr/>
        </p:nvGrpSpPr>
        <p:grpSpPr>
          <a:xfrm>
            <a:off x="4950054" y="3471828"/>
            <a:ext cx="308610" cy="308610"/>
            <a:chOff x="5239289" y="6140148"/>
            <a:chExt cx="666131" cy="510520"/>
          </a:xfrm>
        </p:grpSpPr>
        <p:sp>
          <p:nvSpPr>
            <p:cNvPr id="148" name="monitor">
              <a:extLst>
                <a:ext uri="{FF2B5EF4-FFF2-40B4-BE49-F238E27FC236}">
                  <a16:creationId xmlns:a16="http://schemas.microsoft.com/office/drawing/2014/main" id="{0D4B408D-F077-4452-B5B7-F0A172EAE40C}"/>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49" name="TextBox 148">
              <a:extLst>
                <a:ext uri="{FF2B5EF4-FFF2-40B4-BE49-F238E27FC236}">
                  <a16:creationId xmlns:a16="http://schemas.microsoft.com/office/drawing/2014/main" id="{9050DD7D-6D92-4A31-AF2B-F1ACDD55557E}"/>
                </a:ext>
              </a:extLst>
            </p:cNvPr>
            <p:cNvSpPr txBox="1"/>
            <p:nvPr/>
          </p:nvSpPr>
          <p:spPr>
            <a:xfrm>
              <a:off x="5416652" y="6243331"/>
              <a:ext cx="311407"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HC</a:t>
              </a:r>
            </a:p>
          </p:txBody>
        </p:sp>
      </p:grpSp>
      <p:sp>
        <p:nvSpPr>
          <p:cNvPr id="11" name="Rectangle 10">
            <a:extLst>
              <a:ext uri="{FF2B5EF4-FFF2-40B4-BE49-F238E27FC236}">
                <a16:creationId xmlns:a16="http://schemas.microsoft.com/office/drawing/2014/main" id="{B0082000-1982-4FA2-99B5-2C2E12861F45}"/>
              </a:ext>
            </a:extLst>
          </p:cNvPr>
          <p:cNvSpPr/>
          <p:nvPr/>
        </p:nvSpPr>
        <p:spPr bwMode="auto">
          <a:xfrm>
            <a:off x="5400137" y="4197248"/>
            <a:ext cx="1014144" cy="331971"/>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72161" fontAlgn="base" hangingPunct="1">
              <a:lnSpc>
                <a:spcPct val="90000"/>
              </a:lnSpc>
              <a:spcBef>
                <a:spcPct val="0"/>
              </a:spcBef>
              <a:spcAft>
                <a:spcPts val="441"/>
              </a:spcAft>
              <a:defRPr/>
            </a:pPr>
            <a:r>
              <a:rPr lang="en-US" sz="1050" kern="1200">
                <a:solidFill>
                  <a:srgbClr val="3C3C41"/>
                </a:solidFill>
                <a:latin typeface="Segoe UI Semibold" panose="020B0702040204020203" pitchFamily="34" charset="0"/>
                <a:cs typeface="Segoe UI Semibold" panose="020B0702040204020203" pitchFamily="34" charset="0"/>
              </a:rPr>
              <a:t>Storage optimized</a:t>
            </a:r>
          </a:p>
        </p:txBody>
      </p:sp>
      <p:sp>
        <p:nvSpPr>
          <p:cNvPr id="15" name="Rectangle 14">
            <a:extLst>
              <a:ext uri="{FF2B5EF4-FFF2-40B4-BE49-F238E27FC236}">
                <a16:creationId xmlns:a16="http://schemas.microsoft.com/office/drawing/2014/main" id="{2C9C461A-02F4-4667-987A-44F5A9C4B83E}"/>
              </a:ext>
            </a:extLst>
          </p:cNvPr>
          <p:cNvSpPr/>
          <p:nvPr/>
        </p:nvSpPr>
        <p:spPr bwMode="auto">
          <a:xfrm>
            <a:off x="5452762" y="2333747"/>
            <a:ext cx="1014144" cy="331971"/>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72161" fontAlgn="base" hangingPunct="1">
              <a:lnSpc>
                <a:spcPct val="90000"/>
              </a:lnSpc>
              <a:spcBef>
                <a:spcPct val="0"/>
              </a:spcBef>
              <a:spcAft>
                <a:spcPts val="441"/>
              </a:spcAft>
              <a:defRPr/>
            </a:pPr>
            <a:r>
              <a:rPr lang="en-US" sz="1050" kern="1200">
                <a:solidFill>
                  <a:srgbClr val="3C3C41"/>
                </a:solidFill>
                <a:latin typeface="Segoe UI Semibold" panose="020B0702040204020203" pitchFamily="34" charset="0"/>
                <a:cs typeface="Segoe UI Semibold" panose="020B0702040204020203" pitchFamily="34" charset="0"/>
              </a:rPr>
              <a:t>Compute intensive</a:t>
            </a:r>
          </a:p>
        </p:txBody>
      </p:sp>
      <p:sp>
        <p:nvSpPr>
          <p:cNvPr id="68" name="Oval 67">
            <a:extLst>
              <a:ext uri="{FF2B5EF4-FFF2-40B4-BE49-F238E27FC236}">
                <a16:creationId xmlns:a16="http://schemas.microsoft.com/office/drawing/2014/main" id="{4DF20BE8-AE44-47B7-BBC4-C93A8E5BBAA9}"/>
              </a:ext>
            </a:extLst>
          </p:cNvPr>
          <p:cNvSpPr/>
          <p:nvPr/>
        </p:nvSpPr>
        <p:spPr bwMode="auto">
          <a:xfrm>
            <a:off x="5424154" y="3418613"/>
            <a:ext cx="648576" cy="65547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kern="1200">
              <a:gradFill>
                <a:gsLst>
                  <a:gs pos="0">
                    <a:srgbClr val="FFFFFF"/>
                  </a:gs>
                  <a:gs pos="100000">
                    <a:srgbClr val="FFFFFF"/>
                  </a:gs>
                </a:gsLst>
                <a:lin ang="5400000" scaled="0"/>
              </a:gradFill>
              <a:latin typeface="Segoe UI Semilight"/>
              <a:cs typeface="Segoe UI" pitchFamily="34" charset="0"/>
            </a:endParaRPr>
          </a:p>
        </p:txBody>
      </p:sp>
      <p:grpSp>
        <p:nvGrpSpPr>
          <p:cNvPr id="72" name="Group 71">
            <a:extLst>
              <a:ext uri="{FF2B5EF4-FFF2-40B4-BE49-F238E27FC236}">
                <a16:creationId xmlns:a16="http://schemas.microsoft.com/office/drawing/2014/main" id="{E7F78D77-040E-471A-B9DF-B12F306D21AC}"/>
              </a:ext>
            </a:extLst>
          </p:cNvPr>
          <p:cNvGrpSpPr/>
          <p:nvPr/>
        </p:nvGrpSpPr>
        <p:grpSpPr>
          <a:xfrm>
            <a:off x="5437727" y="1588407"/>
            <a:ext cx="656310" cy="636981"/>
            <a:chOff x="6440166" y="2807053"/>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350" kern="1200">
                <a:gradFill>
                  <a:gsLst>
                    <a:gs pos="0">
                      <a:srgbClr val="FFFFFF"/>
                    </a:gs>
                    <a:gs pos="100000">
                      <a:srgbClr val="FFFFFF"/>
                    </a:gs>
                  </a:gsLst>
                  <a:lin ang="5400000" scaled="0"/>
                </a:gradFill>
                <a:latin typeface="Segoe UI Semibold"/>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6692591" y="3050655"/>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08" name="Group 107">
            <a:extLst>
              <a:ext uri="{FF2B5EF4-FFF2-40B4-BE49-F238E27FC236}">
                <a16:creationId xmlns:a16="http://schemas.microsoft.com/office/drawing/2014/main" id="{A95BEEEA-3720-4E8C-B3E8-21A66BA3ACD3}"/>
              </a:ext>
            </a:extLst>
          </p:cNvPr>
          <p:cNvGrpSpPr/>
          <p:nvPr/>
        </p:nvGrpSpPr>
        <p:grpSpPr>
          <a:xfrm>
            <a:off x="6161110" y="1610975"/>
            <a:ext cx="308610" cy="308610"/>
            <a:chOff x="6936703" y="3973181"/>
            <a:chExt cx="666133" cy="510519"/>
          </a:xfrm>
        </p:grpSpPr>
        <p:sp>
          <p:nvSpPr>
            <p:cNvPr id="109" name="monitor">
              <a:extLst>
                <a:ext uri="{FF2B5EF4-FFF2-40B4-BE49-F238E27FC236}">
                  <a16:creationId xmlns:a16="http://schemas.microsoft.com/office/drawing/2014/main" id="{17DD0A04-376D-475F-8248-FF9C9F24E5B1}"/>
                </a:ext>
              </a:extLst>
            </p:cNvPr>
            <p:cNvSpPr>
              <a:spLocks noChangeAspect="1" noEditPoints="1"/>
            </p:cNvSpPr>
            <p:nvPr/>
          </p:nvSpPr>
          <p:spPr bwMode="auto">
            <a:xfrm>
              <a:off x="6936703"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EF767D97-6B39-4767-B75F-D7C463858F51}"/>
                </a:ext>
              </a:extLst>
            </p:cNvPr>
            <p:cNvSpPr txBox="1"/>
            <p:nvPr/>
          </p:nvSpPr>
          <p:spPr>
            <a:xfrm>
              <a:off x="7212679" y="4076565"/>
              <a:ext cx="114184" cy="189018"/>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F</a:t>
              </a:r>
            </a:p>
          </p:txBody>
        </p:sp>
      </p:grpSp>
      <p:grpSp>
        <p:nvGrpSpPr>
          <p:cNvPr id="111" name="Group 110">
            <a:extLst>
              <a:ext uri="{FF2B5EF4-FFF2-40B4-BE49-F238E27FC236}">
                <a16:creationId xmlns:a16="http://schemas.microsoft.com/office/drawing/2014/main" id="{D6B571A7-6722-4807-97DB-114229061F19}"/>
              </a:ext>
            </a:extLst>
          </p:cNvPr>
          <p:cNvGrpSpPr/>
          <p:nvPr/>
        </p:nvGrpSpPr>
        <p:grpSpPr>
          <a:xfrm>
            <a:off x="6161110" y="1963439"/>
            <a:ext cx="308610" cy="308610"/>
            <a:chOff x="7916038" y="3973181"/>
            <a:chExt cx="666133" cy="510519"/>
          </a:xfrm>
        </p:grpSpPr>
        <p:sp>
          <p:nvSpPr>
            <p:cNvPr id="112" name="monitor">
              <a:extLst>
                <a:ext uri="{FF2B5EF4-FFF2-40B4-BE49-F238E27FC236}">
                  <a16:creationId xmlns:a16="http://schemas.microsoft.com/office/drawing/2014/main" id="{C134A56D-CC82-4652-9017-CB8507FAB8A3}"/>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113" name="TextBox 112">
              <a:extLst>
                <a:ext uri="{FF2B5EF4-FFF2-40B4-BE49-F238E27FC236}">
                  <a16:creationId xmlns:a16="http://schemas.microsoft.com/office/drawing/2014/main" id="{6388A050-2384-43DA-A737-86376B738214}"/>
                </a:ext>
              </a:extLst>
            </p:cNvPr>
            <p:cNvSpPr txBox="1"/>
            <p:nvPr/>
          </p:nvSpPr>
          <p:spPr>
            <a:xfrm>
              <a:off x="8070912" y="4076565"/>
              <a:ext cx="356389" cy="189018"/>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Fv2</a:t>
              </a:r>
            </a:p>
          </p:txBody>
        </p:sp>
      </p:grpSp>
      <p:grpSp>
        <p:nvGrpSpPr>
          <p:cNvPr id="150" name="Group 149">
            <a:extLst>
              <a:ext uri="{FF2B5EF4-FFF2-40B4-BE49-F238E27FC236}">
                <a16:creationId xmlns:a16="http://schemas.microsoft.com/office/drawing/2014/main" id="{F5D6E647-E6DF-43BC-A84F-8930669F7ADC}"/>
              </a:ext>
            </a:extLst>
          </p:cNvPr>
          <p:cNvGrpSpPr/>
          <p:nvPr/>
        </p:nvGrpSpPr>
        <p:grpSpPr>
          <a:xfrm>
            <a:off x="6153511" y="3463465"/>
            <a:ext cx="308610" cy="308610"/>
            <a:chOff x="7299086" y="5461615"/>
            <a:chExt cx="666131" cy="510520"/>
          </a:xfrm>
        </p:grpSpPr>
        <p:sp>
          <p:nvSpPr>
            <p:cNvPr id="151" name="monitor">
              <a:extLst>
                <a:ext uri="{FF2B5EF4-FFF2-40B4-BE49-F238E27FC236}">
                  <a16:creationId xmlns:a16="http://schemas.microsoft.com/office/drawing/2014/main" id="{185B1623-B265-4DDE-A246-DE05782F4FF5}"/>
                </a:ext>
              </a:extLst>
            </p:cNvPr>
            <p:cNvSpPr>
              <a:spLocks noChangeAspect="1" noEditPoints="1"/>
            </p:cNvSpPr>
            <p:nvPr/>
          </p:nvSpPr>
          <p:spPr bwMode="auto">
            <a:xfrm>
              <a:off x="7299086"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52" name="TextBox 151">
              <a:extLst>
                <a:ext uri="{FF2B5EF4-FFF2-40B4-BE49-F238E27FC236}">
                  <a16:creationId xmlns:a16="http://schemas.microsoft.com/office/drawing/2014/main" id="{474C05F9-C809-481D-A455-819795DC07F8}"/>
                </a:ext>
              </a:extLst>
            </p:cNvPr>
            <p:cNvSpPr txBox="1"/>
            <p:nvPr/>
          </p:nvSpPr>
          <p:spPr>
            <a:xfrm>
              <a:off x="7576791" y="5564798"/>
              <a:ext cx="110722" cy="18901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685644" hangingPunct="1">
                <a:spcAft>
                  <a:spcPts val="441"/>
                </a:spcAft>
                <a:defRPr/>
              </a:pPr>
              <a:r>
                <a:rPr lang="en-US" sz="825"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L</a:t>
              </a:r>
            </a:p>
          </p:txBody>
        </p:sp>
      </p:grpSp>
      <p:grpSp>
        <p:nvGrpSpPr>
          <p:cNvPr id="153" name="Group 152">
            <a:extLst>
              <a:ext uri="{FF2B5EF4-FFF2-40B4-BE49-F238E27FC236}">
                <a16:creationId xmlns:a16="http://schemas.microsoft.com/office/drawing/2014/main" id="{E6C834E1-6CB7-4B41-B069-748C62B4E35B}"/>
              </a:ext>
            </a:extLst>
          </p:cNvPr>
          <p:cNvGrpSpPr/>
          <p:nvPr/>
        </p:nvGrpSpPr>
        <p:grpSpPr>
          <a:xfrm>
            <a:off x="6153511" y="3794625"/>
            <a:ext cx="308610" cy="308610"/>
            <a:chOff x="4318388" y="3898203"/>
            <a:chExt cx="865582" cy="663377"/>
          </a:xfrm>
        </p:grpSpPr>
        <p:sp>
          <p:nvSpPr>
            <p:cNvPr id="154" name="monitor">
              <a:extLst>
                <a:ext uri="{FF2B5EF4-FFF2-40B4-BE49-F238E27FC236}">
                  <a16:creationId xmlns:a16="http://schemas.microsoft.com/office/drawing/2014/main" id="{0BB35FB1-1481-44BD-97C2-2CFE119C9D5A}"/>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55" name="TextBox 154">
              <a:extLst>
                <a:ext uri="{FF2B5EF4-FFF2-40B4-BE49-F238E27FC236}">
                  <a16:creationId xmlns:a16="http://schemas.microsoft.com/office/drawing/2014/main" id="{A21268DB-64AD-4866-8CDB-A278FF8EB92E}"/>
                </a:ext>
              </a:extLst>
            </p:cNvPr>
            <p:cNvSpPr txBox="1"/>
            <p:nvPr/>
          </p:nvSpPr>
          <p:spPr>
            <a:xfrm>
              <a:off x="4458930" y="4032282"/>
              <a:ext cx="584487" cy="245614"/>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685644" hangingPunct="1">
                <a:spcAft>
                  <a:spcPts val="441"/>
                </a:spcAft>
                <a:defRPr/>
              </a:pPr>
              <a:r>
                <a:rPr lang="en-US" sz="825"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Lsv2</a:t>
              </a:r>
            </a:p>
          </p:txBody>
        </p:sp>
      </p:grpSp>
      <p:sp>
        <p:nvSpPr>
          <p:cNvPr id="160" name="TextBox 159">
            <a:extLst>
              <a:ext uri="{FF2B5EF4-FFF2-40B4-BE49-F238E27FC236}">
                <a16:creationId xmlns:a16="http://schemas.microsoft.com/office/drawing/2014/main" id="{3E4C2698-168F-47BE-B4CB-FB627CA4EE08}"/>
              </a:ext>
            </a:extLst>
          </p:cNvPr>
          <p:cNvSpPr txBox="1"/>
          <p:nvPr/>
        </p:nvSpPr>
        <p:spPr>
          <a:xfrm>
            <a:off x="7896739" y="2651736"/>
            <a:ext cx="65" cy="207749"/>
          </a:xfrm>
          <a:prstGeom prst="rect">
            <a:avLst/>
          </a:prstGeom>
          <a:noFill/>
        </p:spPr>
        <p:txBody>
          <a:bodyPr wrap="none" lIns="0" tIns="0" rIns="0" bIns="0" rtlCol="0">
            <a:spAutoFit/>
          </a:bodyPr>
          <a:lstStyle/>
          <a:p>
            <a:pPr defTabSz="685775" hangingPunct="1">
              <a:lnSpc>
                <a:spcPct val="90000"/>
              </a:lnSpc>
              <a:spcAft>
                <a:spcPts val="441"/>
              </a:spcAft>
              <a:defRPr/>
            </a:pPr>
            <a:endParaRPr lang="en-US" sz="1500" b="1" kern="1200">
              <a:gradFill>
                <a:gsLst>
                  <a:gs pos="2917">
                    <a:srgbClr val="353535"/>
                  </a:gs>
                  <a:gs pos="30000">
                    <a:srgbClr val="353535"/>
                  </a:gs>
                </a:gsLst>
                <a:lin ang="5400000" scaled="0"/>
              </a:gradFill>
              <a:latin typeface="Segoe Pro Display" panose="020B0502040504020203" pitchFamily="34" charset="0"/>
              <a:ea typeface="+mn-ea"/>
              <a:cs typeface="+mn-cs"/>
            </a:endParaRPr>
          </a:p>
        </p:txBody>
      </p:sp>
      <p:pic>
        <p:nvPicPr>
          <p:cNvPr id="161" name="Picture 160">
            <a:extLst>
              <a:ext uri="{FF2B5EF4-FFF2-40B4-BE49-F238E27FC236}">
                <a16:creationId xmlns:a16="http://schemas.microsoft.com/office/drawing/2014/main" id="{8ABC2796-7DC9-4959-BF74-446238DB18DF}"/>
              </a:ext>
            </a:extLst>
          </p:cNvPr>
          <p:cNvPicPr>
            <a:picLocks noChangeAspect="1"/>
          </p:cNvPicPr>
          <p:nvPr/>
        </p:nvPicPr>
        <p:blipFill>
          <a:blip r:embed="rId3"/>
          <a:stretch>
            <a:fillRect/>
          </a:stretch>
        </p:blipFill>
        <p:spPr>
          <a:xfrm>
            <a:off x="7263129" y="2436060"/>
            <a:ext cx="1153315" cy="535643"/>
          </a:xfrm>
          <a:prstGeom prst="rect">
            <a:avLst/>
          </a:prstGeom>
        </p:spPr>
      </p:pic>
      <p:pic>
        <p:nvPicPr>
          <p:cNvPr id="162" name="Picture 161">
            <a:extLst>
              <a:ext uri="{FF2B5EF4-FFF2-40B4-BE49-F238E27FC236}">
                <a16:creationId xmlns:a16="http://schemas.microsoft.com/office/drawing/2014/main" id="{87A756A6-C2C5-4F32-ACD2-81AB9BAD9086}"/>
              </a:ext>
            </a:extLst>
          </p:cNvPr>
          <p:cNvPicPr>
            <a:picLocks noChangeAspect="1"/>
          </p:cNvPicPr>
          <p:nvPr/>
        </p:nvPicPr>
        <p:blipFill rotWithShape="1">
          <a:blip r:embed="rId4">
            <a:extLst>
              <a:ext uri="{28A0092B-C50C-407E-A947-70E740481C1C}">
                <a14:useLocalDpi xmlns:a14="http://schemas.microsoft.com/office/drawing/2010/main" val="0"/>
              </a:ext>
            </a:extLst>
          </a:blip>
          <a:srcRect t="24597" b="61205"/>
          <a:stretch/>
        </p:blipFill>
        <p:spPr>
          <a:xfrm>
            <a:off x="6920759" y="3285346"/>
            <a:ext cx="1724013" cy="196030"/>
          </a:xfrm>
          <a:prstGeom prst="rect">
            <a:avLst/>
          </a:prstGeom>
        </p:spPr>
      </p:pic>
      <p:pic>
        <p:nvPicPr>
          <p:cNvPr id="163" name="Picture 162">
            <a:extLst>
              <a:ext uri="{FF2B5EF4-FFF2-40B4-BE49-F238E27FC236}">
                <a16:creationId xmlns:a16="http://schemas.microsoft.com/office/drawing/2014/main" id="{E45A8772-988E-4EB1-8A70-8C356F47F1F7}"/>
              </a:ext>
            </a:extLst>
          </p:cNvPr>
          <p:cNvPicPr>
            <a:picLocks noChangeAspect="1"/>
          </p:cNvPicPr>
          <p:nvPr/>
        </p:nvPicPr>
        <p:blipFill rotWithShape="1">
          <a:blip r:embed="rId5">
            <a:clrChange>
              <a:clrFrom>
                <a:srgbClr val="FAF9F7"/>
              </a:clrFrom>
              <a:clrTo>
                <a:srgbClr val="FAF9F7">
                  <a:alpha val="0"/>
                </a:srgbClr>
              </a:clrTo>
            </a:clrChange>
          </a:blip>
          <a:srcRect l="25163" r="25857"/>
          <a:stretch/>
        </p:blipFill>
        <p:spPr>
          <a:xfrm>
            <a:off x="7329101" y="3756209"/>
            <a:ext cx="848196" cy="865858"/>
          </a:xfrm>
          <a:prstGeom prst="rect">
            <a:avLst/>
          </a:prstGeom>
        </p:spPr>
      </p:pic>
      <p:pic>
        <p:nvPicPr>
          <p:cNvPr id="164" name="Picture 163">
            <a:extLst>
              <a:ext uri="{FF2B5EF4-FFF2-40B4-BE49-F238E27FC236}">
                <a16:creationId xmlns:a16="http://schemas.microsoft.com/office/drawing/2014/main" id="{F46CAC39-846A-4F10-A2CC-39C7678AEC8A}"/>
              </a:ext>
            </a:extLst>
          </p:cNvPr>
          <p:cNvPicPr>
            <a:picLocks noChangeAspect="1"/>
          </p:cNvPicPr>
          <p:nvPr/>
        </p:nvPicPr>
        <p:blipFill>
          <a:blip r:embed="rId6"/>
          <a:stretch>
            <a:fillRect/>
          </a:stretch>
        </p:blipFill>
        <p:spPr>
          <a:xfrm>
            <a:off x="7115541" y="1711120"/>
            <a:ext cx="1558189" cy="244859"/>
          </a:xfrm>
          <a:prstGeom prst="rect">
            <a:avLst/>
          </a:prstGeom>
        </p:spPr>
      </p:pic>
      <p:grpSp>
        <p:nvGrpSpPr>
          <p:cNvPr id="169" name="Group 168">
            <a:extLst>
              <a:ext uri="{FF2B5EF4-FFF2-40B4-BE49-F238E27FC236}">
                <a16:creationId xmlns:a16="http://schemas.microsoft.com/office/drawing/2014/main" id="{32A284BF-B68F-4C55-BE6E-6E160E204666}"/>
              </a:ext>
            </a:extLst>
          </p:cNvPr>
          <p:cNvGrpSpPr/>
          <p:nvPr/>
        </p:nvGrpSpPr>
        <p:grpSpPr>
          <a:xfrm>
            <a:off x="618950" y="1727194"/>
            <a:ext cx="362755" cy="343682"/>
            <a:chOff x="851936" y="2302925"/>
            <a:chExt cx="483673" cy="458242"/>
          </a:xfrm>
        </p:grpSpPr>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47047" y="2428226"/>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gradFill>
                <a:latin typeface="Calibri" panose="020F0502020204030204"/>
                <a:ea typeface="+mn-ea"/>
                <a:cs typeface="+mn-cs"/>
              </a:endParaRPr>
            </a:p>
          </p:txBody>
        </p:sp>
      </p:grpSp>
      <p:grpSp>
        <p:nvGrpSpPr>
          <p:cNvPr id="177" name="Group 176">
            <a:extLst>
              <a:ext uri="{FF2B5EF4-FFF2-40B4-BE49-F238E27FC236}">
                <a16:creationId xmlns:a16="http://schemas.microsoft.com/office/drawing/2014/main" id="{0C682D71-EC74-448E-B475-A1CD9D647657}"/>
              </a:ext>
            </a:extLst>
          </p:cNvPr>
          <p:cNvGrpSpPr/>
          <p:nvPr/>
        </p:nvGrpSpPr>
        <p:grpSpPr>
          <a:xfrm>
            <a:off x="2115148" y="1730736"/>
            <a:ext cx="300392" cy="305159"/>
            <a:chOff x="2152650" y="1756410"/>
            <a:chExt cx="240029" cy="243840"/>
          </a:xfrm>
        </p:grpSpPr>
        <p:sp>
          <p:nvSpPr>
            <p:cNvPr id="173" name="Freeform: Shape 172">
              <a:extLst>
                <a:ext uri="{FF2B5EF4-FFF2-40B4-BE49-F238E27FC236}">
                  <a16:creationId xmlns:a16="http://schemas.microsoft.com/office/drawing/2014/main" id="{B214222B-4141-44E5-A2AF-9005652CAD20}"/>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gradFill>
                <a:latin typeface="Calibri" panose="020F0502020204030204"/>
                <a:ea typeface="+mn-ea"/>
                <a:cs typeface="+mn-cs"/>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gradFill>
                <a:latin typeface="Calibri" panose="020F0502020204030204"/>
                <a:ea typeface="+mn-ea"/>
                <a:cs typeface="+mn-cs"/>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gradFill>
                <a:latin typeface="Calibri" panose="020F0502020204030204"/>
                <a:ea typeface="+mn-ea"/>
                <a:cs typeface="+mn-cs"/>
              </a:endParaRPr>
            </a:p>
          </p:txBody>
        </p:sp>
      </p:grpSp>
      <p:sp>
        <p:nvSpPr>
          <p:cNvPr id="178" name="server" title="Icon of a server tower">
            <a:extLst>
              <a:ext uri="{FF2B5EF4-FFF2-40B4-BE49-F238E27FC236}">
                <a16:creationId xmlns:a16="http://schemas.microsoft.com/office/drawing/2014/main" id="{CB32955B-C27B-45E3-AB46-B3442CAB7AB7}"/>
              </a:ext>
            </a:extLst>
          </p:cNvPr>
          <p:cNvSpPr>
            <a:spLocks noChangeAspect="1" noEditPoints="1"/>
          </p:cNvSpPr>
          <p:nvPr/>
        </p:nvSpPr>
        <p:spPr bwMode="auto">
          <a:xfrm>
            <a:off x="4126289" y="1760697"/>
            <a:ext cx="178185" cy="337327"/>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gradFill>
              <a:latin typeface="Calibri" panose="020F0502020204030204"/>
              <a:ea typeface="+mn-ea"/>
              <a:cs typeface="+mn-cs"/>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664573" y="3596522"/>
            <a:ext cx="285225" cy="29100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675" kern="1200">
              <a:gradFill>
                <a:gsLst>
                  <a:gs pos="0">
                    <a:srgbClr val="505050"/>
                  </a:gs>
                  <a:gs pos="100000">
                    <a:srgbClr val="505050"/>
                  </a:gs>
                </a:gsLst>
              </a:gradFill>
              <a:latin typeface="Calibri" panose="020F0502020204030204"/>
              <a:ea typeface="+mn-ea"/>
              <a:cs typeface="+mn-cs"/>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5624326" y="3584383"/>
            <a:ext cx="237422" cy="30861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hangingPunct="1">
              <a:defRPr/>
            </a:pPr>
            <a:endParaRPr lang="en-US" sz="1350" kern="1200">
              <a:latin typeface="Calibri" panose="020F0502020204030204"/>
              <a:ea typeface="+mn-ea"/>
              <a:cs typeface="+mn-cs"/>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2270033" y="3731978"/>
            <a:ext cx="222935" cy="19416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latin typeface="Calibri" panose="020F0502020204030204"/>
              <a:ea typeface="+mn-ea"/>
              <a:cs typeface="+mn-cs"/>
            </a:endParaRPr>
          </a:p>
        </p:txBody>
      </p:sp>
      <p:grpSp>
        <p:nvGrpSpPr>
          <p:cNvPr id="156" name="Group 155">
            <a:extLst>
              <a:ext uri="{FF2B5EF4-FFF2-40B4-BE49-F238E27FC236}">
                <a16:creationId xmlns:a16="http://schemas.microsoft.com/office/drawing/2014/main" id="{02E65C6A-C93E-416D-9D11-161478531A7A}"/>
              </a:ext>
            </a:extLst>
          </p:cNvPr>
          <p:cNvGrpSpPr/>
          <p:nvPr/>
        </p:nvGrpSpPr>
        <p:grpSpPr>
          <a:xfrm>
            <a:off x="3323567" y="3870121"/>
            <a:ext cx="308610" cy="308610"/>
            <a:chOff x="3156018" y="5427374"/>
            <a:chExt cx="666131" cy="510520"/>
          </a:xfrm>
        </p:grpSpPr>
        <p:sp>
          <p:nvSpPr>
            <p:cNvPr id="157" name="monitor">
              <a:extLst>
                <a:ext uri="{FF2B5EF4-FFF2-40B4-BE49-F238E27FC236}">
                  <a16:creationId xmlns:a16="http://schemas.microsoft.com/office/drawing/2014/main" id="{D95EFEF7-5570-4B05-91FC-A6BEE57DA554}"/>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59" name="TextBox 158">
              <a:extLst>
                <a:ext uri="{FF2B5EF4-FFF2-40B4-BE49-F238E27FC236}">
                  <a16:creationId xmlns:a16="http://schemas.microsoft.com/office/drawing/2014/main" id="{E8995D8F-7826-48BB-81D6-C886F6A5B94E}"/>
                </a:ext>
              </a:extLst>
            </p:cNvPr>
            <p:cNvSpPr txBox="1"/>
            <p:nvPr/>
          </p:nvSpPr>
          <p:spPr>
            <a:xfrm>
              <a:off x="3205359" y="5530558"/>
              <a:ext cx="567449"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NVv4</a:t>
              </a:r>
            </a:p>
          </p:txBody>
        </p:sp>
      </p:grpSp>
      <p:grpSp>
        <p:nvGrpSpPr>
          <p:cNvPr id="165" name="Group 164">
            <a:extLst>
              <a:ext uri="{FF2B5EF4-FFF2-40B4-BE49-F238E27FC236}">
                <a16:creationId xmlns:a16="http://schemas.microsoft.com/office/drawing/2014/main" id="{C978385B-0BE9-4797-8D66-EA59FE8E37CB}"/>
              </a:ext>
            </a:extLst>
          </p:cNvPr>
          <p:cNvGrpSpPr/>
          <p:nvPr/>
        </p:nvGrpSpPr>
        <p:grpSpPr>
          <a:xfrm>
            <a:off x="4609373" y="3855866"/>
            <a:ext cx="308610" cy="308610"/>
            <a:chOff x="5227177" y="5461615"/>
            <a:chExt cx="666131" cy="510520"/>
          </a:xfrm>
        </p:grpSpPr>
        <p:sp>
          <p:nvSpPr>
            <p:cNvPr id="170" name="monitor">
              <a:extLst>
                <a:ext uri="{FF2B5EF4-FFF2-40B4-BE49-F238E27FC236}">
                  <a16:creationId xmlns:a16="http://schemas.microsoft.com/office/drawing/2014/main" id="{3D686509-BB23-44E4-8E2D-82A553F79EA6}"/>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71" name="TextBox 170">
              <a:extLst>
                <a:ext uri="{FF2B5EF4-FFF2-40B4-BE49-F238E27FC236}">
                  <a16:creationId xmlns:a16="http://schemas.microsoft.com/office/drawing/2014/main" id="{BA426FAC-63E7-4F9C-B8FD-2101FAD2586E}"/>
                </a:ext>
              </a:extLst>
            </p:cNvPr>
            <p:cNvSpPr txBox="1"/>
            <p:nvPr/>
          </p:nvSpPr>
          <p:spPr>
            <a:xfrm>
              <a:off x="5285169" y="5564798"/>
              <a:ext cx="550151"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HBv2</a:t>
              </a:r>
            </a:p>
          </p:txBody>
        </p:sp>
      </p:grpSp>
      <p:pic>
        <p:nvPicPr>
          <p:cNvPr id="174" name="Picture 2">
            <a:extLst>
              <a:ext uri="{FF2B5EF4-FFF2-40B4-BE49-F238E27FC236}">
                <a16:creationId xmlns:a16="http://schemas.microsoft.com/office/drawing/2014/main" id="{EE553813-9C3E-4305-BC98-3EBE90251BE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44676" y="3773826"/>
            <a:ext cx="181096" cy="181096"/>
          </a:xfrm>
          <a:prstGeom prst="rect">
            <a:avLst/>
          </a:prstGeom>
          <a:noFill/>
          <a:extLst>
            <a:ext uri="{909E8E84-426E-40DD-AFC4-6F175D3DCCD1}">
              <a14:hiddenFill xmlns:a14="http://schemas.microsoft.com/office/drawing/2010/main">
                <a:solidFill>
                  <a:srgbClr val="FFFFFF"/>
                </a:solidFill>
              </a14:hiddenFill>
            </a:ext>
          </a:extLst>
        </p:spPr>
      </p:pic>
      <p:grpSp>
        <p:nvGrpSpPr>
          <p:cNvPr id="180" name="Group 179">
            <a:extLst>
              <a:ext uri="{FF2B5EF4-FFF2-40B4-BE49-F238E27FC236}">
                <a16:creationId xmlns:a16="http://schemas.microsoft.com/office/drawing/2014/main" id="{06017800-97E1-4515-B952-6992586ED66D}"/>
              </a:ext>
            </a:extLst>
          </p:cNvPr>
          <p:cNvGrpSpPr/>
          <p:nvPr/>
        </p:nvGrpSpPr>
        <p:grpSpPr>
          <a:xfrm>
            <a:off x="1540763" y="3197333"/>
            <a:ext cx="308610" cy="308610"/>
            <a:chOff x="282537" y="6248603"/>
            <a:chExt cx="594125" cy="510529"/>
          </a:xfrm>
        </p:grpSpPr>
        <p:sp>
          <p:nvSpPr>
            <p:cNvPr id="181" name="monitor">
              <a:extLst>
                <a:ext uri="{FF2B5EF4-FFF2-40B4-BE49-F238E27FC236}">
                  <a16:creationId xmlns:a16="http://schemas.microsoft.com/office/drawing/2014/main" id="{33D621C5-201E-4D99-8770-A3B5F703094B}"/>
                </a:ext>
              </a:extLst>
            </p:cNvPr>
            <p:cNvSpPr>
              <a:spLocks noChangeAspect="1" noEditPoints="1"/>
            </p:cNvSpPr>
            <p:nvPr/>
          </p:nvSpPr>
          <p:spPr bwMode="auto">
            <a:xfrm>
              <a:off x="282537" y="6248603"/>
              <a:ext cx="594125" cy="51052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182" name="TextBox 181">
              <a:extLst>
                <a:ext uri="{FF2B5EF4-FFF2-40B4-BE49-F238E27FC236}">
                  <a16:creationId xmlns:a16="http://schemas.microsoft.com/office/drawing/2014/main" id="{A95360F2-EC1A-4554-BF13-1B2321913531}"/>
                </a:ext>
              </a:extLst>
            </p:cNvPr>
            <p:cNvSpPr txBox="1"/>
            <p:nvPr/>
          </p:nvSpPr>
          <p:spPr>
            <a:xfrm>
              <a:off x="335851" y="6350649"/>
              <a:ext cx="428961" cy="189022"/>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dirty="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Eav4</a:t>
              </a:r>
            </a:p>
          </p:txBody>
        </p:sp>
      </p:grpSp>
      <p:grpSp>
        <p:nvGrpSpPr>
          <p:cNvPr id="183" name="Group 182">
            <a:extLst>
              <a:ext uri="{FF2B5EF4-FFF2-40B4-BE49-F238E27FC236}">
                <a16:creationId xmlns:a16="http://schemas.microsoft.com/office/drawing/2014/main" id="{6CC09F0A-F382-414D-8093-A3EE0A4FF700}"/>
              </a:ext>
            </a:extLst>
          </p:cNvPr>
          <p:cNvGrpSpPr/>
          <p:nvPr/>
        </p:nvGrpSpPr>
        <p:grpSpPr>
          <a:xfrm>
            <a:off x="4954932" y="1328588"/>
            <a:ext cx="308610" cy="308610"/>
            <a:chOff x="5417654" y="1955288"/>
            <a:chExt cx="865582" cy="663377"/>
          </a:xfrm>
        </p:grpSpPr>
        <p:sp>
          <p:nvSpPr>
            <p:cNvPr id="184" name="monitor">
              <a:extLst>
                <a:ext uri="{FF2B5EF4-FFF2-40B4-BE49-F238E27FC236}">
                  <a16:creationId xmlns:a16="http://schemas.microsoft.com/office/drawing/2014/main" id="{99A25FC6-F0C1-4F45-A423-7E956C89C768}"/>
                </a:ext>
              </a:extLst>
            </p:cNvPr>
            <p:cNvSpPr>
              <a:spLocks noChangeAspect="1" noEditPoints="1"/>
            </p:cNvSpPr>
            <p:nvPr/>
          </p:nvSpPr>
          <p:spPr bwMode="auto">
            <a:xfrm>
              <a:off x="5417654" y="1955288"/>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DFE38070-47F3-49C0-BACE-B454DBBA2013}"/>
                </a:ext>
              </a:extLst>
            </p:cNvPr>
            <p:cNvSpPr txBox="1"/>
            <p:nvPr/>
          </p:nvSpPr>
          <p:spPr>
            <a:xfrm>
              <a:off x="5508745" y="2107279"/>
              <a:ext cx="683401" cy="245614"/>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dirty="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Dav4</a:t>
              </a:r>
            </a:p>
          </p:txBody>
        </p:sp>
      </p:grpSp>
      <p:pic>
        <p:nvPicPr>
          <p:cNvPr id="189" name="Picture 2">
            <a:extLst>
              <a:ext uri="{FF2B5EF4-FFF2-40B4-BE49-F238E27FC236}">
                <a16:creationId xmlns:a16="http://schemas.microsoft.com/office/drawing/2014/main" id="{6FD2E854-C144-43C8-A21A-35A3997B4F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7647" y="3763361"/>
            <a:ext cx="181096" cy="18109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a:extLst>
              <a:ext uri="{FF2B5EF4-FFF2-40B4-BE49-F238E27FC236}">
                <a16:creationId xmlns:a16="http://schemas.microsoft.com/office/drawing/2014/main" id="{CF932080-C08B-4D28-9D96-9EE53B7E131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6161" y="1256585"/>
            <a:ext cx="181096" cy="181096"/>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a:extLst>
              <a:ext uri="{FF2B5EF4-FFF2-40B4-BE49-F238E27FC236}">
                <a16:creationId xmlns:a16="http://schemas.microsoft.com/office/drawing/2014/main" id="{48B1EF7C-1314-42B7-8173-7346A31B62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3350" y="3116957"/>
            <a:ext cx="181096" cy="181096"/>
          </a:xfrm>
          <a:prstGeom prst="rect">
            <a:avLst/>
          </a:prstGeom>
          <a:noFill/>
          <a:extLst>
            <a:ext uri="{909E8E84-426E-40DD-AFC4-6F175D3DCCD1}">
              <a14:hiddenFill xmlns:a14="http://schemas.microsoft.com/office/drawing/2010/main">
                <a:solidFill>
                  <a:srgbClr val="FFFFFF"/>
                </a:solidFill>
              </a14:hiddenFill>
            </a:ext>
          </a:extLst>
        </p:spPr>
      </p:pic>
      <p:grpSp>
        <p:nvGrpSpPr>
          <p:cNvPr id="172" name="Group 171">
            <a:extLst>
              <a:ext uri="{FF2B5EF4-FFF2-40B4-BE49-F238E27FC236}">
                <a16:creationId xmlns:a16="http://schemas.microsoft.com/office/drawing/2014/main" id="{CB4BBB49-60CA-4486-8ACB-2F5E3055E5CD}"/>
              </a:ext>
            </a:extLst>
          </p:cNvPr>
          <p:cNvGrpSpPr/>
          <p:nvPr/>
        </p:nvGrpSpPr>
        <p:grpSpPr>
          <a:xfrm>
            <a:off x="2977386" y="3525511"/>
            <a:ext cx="308610" cy="308610"/>
            <a:chOff x="3977404" y="4787449"/>
            <a:chExt cx="666131" cy="510520"/>
          </a:xfrm>
        </p:grpSpPr>
        <p:sp>
          <p:nvSpPr>
            <p:cNvPr id="192" name="monitor">
              <a:extLst>
                <a:ext uri="{FF2B5EF4-FFF2-40B4-BE49-F238E27FC236}">
                  <a16:creationId xmlns:a16="http://schemas.microsoft.com/office/drawing/2014/main" id="{2352EDEA-D4C7-4990-85DD-77508C35A42F}"/>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bold" panose="020B0702040204020203" pitchFamily="34" charset="0"/>
                <a:ea typeface="+mn-ea"/>
                <a:cs typeface="Segoe UI Semibold" panose="020B0702040204020203" pitchFamily="34" charset="0"/>
              </a:endParaRPr>
            </a:p>
          </p:txBody>
        </p:sp>
        <p:sp>
          <p:nvSpPr>
            <p:cNvPr id="193" name="TextBox 192">
              <a:extLst>
                <a:ext uri="{FF2B5EF4-FFF2-40B4-BE49-F238E27FC236}">
                  <a16:creationId xmlns:a16="http://schemas.microsoft.com/office/drawing/2014/main" id="{C0647838-6627-4AB3-A44C-A3276BF6E443}"/>
                </a:ext>
              </a:extLst>
            </p:cNvPr>
            <p:cNvSpPr txBox="1"/>
            <p:nvPr/>
          </p:nvSpPr>
          <p:spPr>
            <a:xfrm>
              <a:off x="4019827" y="4890633"/>
              <a:ext cx="581289" cy="189019"/>
            </a:xfrm>
            <a:prstGeom prst="rect">
              <a:avLst/>
            </a:prstGeom>
            <a:noFill/>
          </p:spPr>
          <p:txBody>
            <a:bodyPr wrap="none" lIns="0" tIns="0" rIns="0" bIns="0" rtlCol="0">
              <a:spAutoFit/>
            </a:bodyPr>
            <a:lstStyle/>
            <a:p>
              <a:pPr algn="ctr" defTabSz="685644" hangingPunct="1">
                <a:lnSpc>
                  <a:spcPct val="90000"/>
                </a:lnSpc>
                <a:spcAft>
                  <a:spcPts val="441"/>
                </a:spcAft>
                <a:defRPr/>
              </a:pPr>
              <a:r>
                <a:rPr lang="en-US" sz="825" b="1" kern="1200">
                  <a:gradFill>
                    <a:gsLst>
                      <a:gs pos="2917">
                        <a:srgbClr val="353535"/>
                      </a:gs>
                      <a:gs pos="30000">
                        <a:srgbClr val="353535"/>
                      </a:gs>
                    </a:gsLst>
                    <a:lin ang="5400000" scaled="0"/>
                  </a:gradFill>
                  <a:latin typeface="Segoe UI Semibold" panose="020B0702040204020203" pitchFamily="34" charset="0"/>
                  <a:ea typeface="+mn-ea"/>
                  <a:cs typeface="Segoe UI Semibold" panose="020B0702040204020203" pitchFamily="34" charset="0"/>
                </a:rPr>
                <a:t>NDv2</a:t>
              </a:r>
            </a:p>
          </p:txBody>
        </p:sp>
      </p:grpSp>
      <p:pic>
        <p:nvPicPr>
          <p:cNvPr id="194" name="Picture 2">
            <a:extLst>
              <a:ext uri="{FF2B5EF4-FFF2-40B4-BE49-F238E27FC236}">
                <a16:creationId xmlns:a16="http://schemas.microsoft.com/office/drawing/2014/main" id="{D07EFBFF-34EB-4C23-BEBE-3B35BC38B1E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96062" y="3449220"/>
            <a:ext cx="181096" cy="181096"/>
          </a:xfrm>
          <a:prstGeom prst="rect">
            <a:avLst/>
          </a:prstGeom>
          <a:noFill/>
          <a:extLst>
            <a:ext uri="{909E8E84-426E-40DD-AFC4-6F175D3DCCD1}">
              <a14:hiddenFill xmlns:a14="http://schemas.microsoft.com/office/drawing/2010/main">
                <a:solidFill>
                  <a:srgbClr val="FFFFFF"/>
                </a:solidFill>
              </a14:hiddenFill>
            </a:ext>
          </a:extLst>
        </p:spPr>
      </p:pic>
      <p:sp>
        <p:nvSpPr>
          <p:cNvPr id="195" name="Shape 138">
            <a:extLst>
              <a:ext uri="{FF2B5EF4-FFF2-40B4-BE49-F238E27FC236}">
                <a16:creationId xmlns:a16="http://schemas.microsoft.com/office/drawing/2014/main" id="{F2AFE908-613F-4B7B-9CE6-F76CCE0CB985}"/>
              </a:ext>
            </a:extLst>
          </p:cNvPr>
          <p:cNvSpPr/>
          <p:nvPr/>
        </p:nvSpPr>
        <p:spPr>
          <a:xfrm>
            <a:off x="-4072" y="185944"/>
            <a:ext cx="2845676"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6" name="Shape 139">
            <a:extLst>
              <a:ext uri="{FF2B5EF4-FFF2-40B4-BE49-F238E27FC236}">
                <a16:creationId xmlns:a16="http://schemas.microsoft.com/office/drawing/2014/main" id="{0CB9B07E-08B6-44E5-9613-4F8251FCD5BE}"/>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LATEST VM SIZES </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97" name="Picture 196">
            <a:extLst>
              <a:ext uri="{FF2B5EF4-FFF2-40B4-BE49-F238E27FC236}">
                <a16:creationId xmlns:a16="http://schemas.microsoft.com/office/drawing/2014/main" id="{1D500E4E-4378-49BE-9AF3-D24CBE4D588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710494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barn(outVertical)">
                                      <p:cBhvr>
                                        <p:cTn id="7" dur="500"/>
                                        <p:tgtEl>
                                          <p:spTgt spid="18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barn(outVertical)">
                                      <p:cBhvr>
                                        <p:cTn id="11" dur="500"/>
                                        <p:tgtEl>
                                          <p:spTgt spid="188"/>
                                        </p:tgtEl>
                                      </p:cBhvr>
                                    </p:animEffect>
                                  </p:childTnLst>
                                </p:cTn>
                              </p:par>
                              <p:par>
                                <p:cTn id="12" presetID="10" presetClass="entr" presetSubtype="0" fill="hold" nodeType="withEffect">
                                  <p:stCondLst>
                                    <p:cond delay="0"/>
                                  </p:stCondLst>
                                  <p:childTnLst>
                                    <p:set>
                                      <p:cBhvr>
                                        <p:cTn id="13" dur="1" fill="hold">
                                          <p:stCondLst>
                                            <p:cond delay="0"/>
                                          </p:stCondLst>
                                        </p:cTn>
                                        <p:tgtEl>
                                          <p:spTgt spid="161"/>
                                        </p:tgtEl>
                                        <p:attrNameLst>
                                          <p:attrName>style.visibility</p:attrName>
                                        </p:attrNameLst>
                                      </p:cBhvr>
                                      <p:to>
                                        <p:strVal val="visible"/>
                                      </p:to>
                                    </p:set>
                                    <p:animEffect transition="in" filter="fade">
                                      <p:cBhvr>
                                        <p:cTn id="14" dur="500"/>
                                        <p:tgtEl>
                                          <p:spTgt spid="161"/>
                                        </p:tgtEl>
                                      </p:cBhvr>
                                    </p:animEffect>
                                  </p:childTnLst>
                                </p:cTn>
                              </p:par>
                              <p:par>
                                <p:cTn id="15" presetID="10" presetClass="entr" presetSubtype="0" fill="hold" nodeType="with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500"/>
                                        <p:tgtEl>
                                          <p:spTgt spid="162"/>
                                        </p:tgtEl>
                                      </p:cBhvr>
                                    </p:animEffect>
                                  </p:childTnLst>
                                </p:cTn>
                              </p:par>
                              <p:par>
                                <p:cTn id="18" presetID="10" presetClass="entr" presetSubtype="0" fill="hold" nodeType="with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E89AF6DD-828A-412F-AF89-931DD1862E06}"/>
              </a:ext>
            </a:extLst>
          </p:cNvPr>
          <p:cNvSpPr/>
          <p:nvPr/>
        </p:nvSpPr>
        <p:spPr bwMode="auto">
          <a:xfrm>
            <a:off x="2770286" y="2566881"/>
            <a:ext cx="2013243" cy="1920413"/>
          </a:xfrm>
          <a:prstGeom prst="hexag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GB"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Arrow: Pentagon 4">
            <a:extLst>
              <a:ext uri="{FF2B5EF4-FFF2-40B4-BE49-F238E27FC236}">
                <a16:creationId xmlns:a16="http://schemas.microsoft.com/office/drawing/2014/main" id="{C4C0C86A-3E17-4006-A255-4E4D97F1D70E}"/>
              </a:ext>
            </a:extLst>
          </p:cNvPr>
          <p:cNvSpPr/>
          <p:nvPr/>
        </p:nvSpPr>
        <p:spPr bwMode="auto">
          <a:xfrm>
            <a:off x="216601" y="2733502"/>
            <a:ext cx="4356239" cy="1624013"/>
          </a:xfrm>
          <a:prstGeom prst="homePlate">
            <a:avLst>
              <a:gd name="adj" fmla="val 22878"/>
            </a:avLst>
          </a:prstGeom>
          <a:solidFill>
            <a:schemeClr val="bg1"/>
          </a:solidFill>
          <a:ln w="10795" cap="flat" cmpd="sng" algn="ctr">
            <a:noFill/>
            <a:prstDash val="solid"/>
          </a:ln>
          <a:effectLst>
            <a:outerShdw blurRad="63500" algn="ctr" rotWithShape="0">
              <a:prstClr val="black">
                <a:alpha val="20000"/>
              </a:prstClr>
            </a:outerShdw>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GB" sz="1500" err="1">
              <a:latin typeface="Segoe UI Semibold" panose="020B0702040204020203" pitchFamily="34" charset="0"/>
              <a:ea typeface="+mn-ea"/>
              <a:cs typeface="Segoe UI Semibold" panose="020B0702040204020203" pitchFamily="34" charset="0"/>
            </a:endParaRPr>
          </a:p>
        </p:txBody>
      </p:sp>
      <p:sp>
        <p:nvSpPr>
          <p:cNvPr id="6" name="Hexagon 5">
            <a:extLst>
              <a:ext uri="{FF2B5EF4-FFF2-40B4-BE49-F238E27FC236}">
                <a16:creationId xmlns:a16="http://schemas.microsoft.com/office/drawing/2014/main" id="{814417BB-12BB-40A8-9B83-395FDFDA902E}"/>
              </a:ext>
            </a:extLst>
          </p:cNvPr>
          <p:cNvSpPr/>
          <p:nvPr/>
        </p:nvSpPr>
        <p:spPr bwMode="auto">
          <a:xfrm>
            <a:off x="4366167" y="1592388"/>
            <a:ext cx="2013243" cy="1920413"/>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GB"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Arrow: Pentagon 6">
            <a:extLst>
              <a:ext uri="{FF2B5EF4-FFF2-40B4-BE49-F238E27FC236}">
                <a16:creationId xmlns:a16="http://schemas.microsoft.com/office/drawing/2014/main" id="{6F97D57C-BA12-4B16-8B84-476EED682454}"/>
              </a:ext>
            </a:extLst>
          </p:cNvPr>
          <p:cNvSpPr/>
          <p:nvPr/>
        </p:nvSpPr>
        <p:spPr bwMode="auto">
          <a:xfrm rot="10800000">
            <a:off x="4576856" y="1741909"/>
            <a:ext cx="4350543" cy="1624013"/>
          </a:xfrm>
          <a:prstGeom prst="homePlate">
            <a:avLst>
              <a:gd name="adj" fmla="val 22878"/>
            </a:avLst>
          </a:prstGeom>
          <a:solidFill>
            <a:schemeClr val="bg1"/>
          </a:solidFill>
          <a:ln w="10795" cap="flat" cmpd="sng" algn="ctr">
            <a:noFill/>
            <a:prstDash val="solid"/>
          </a:ln>
          <a:effectLst>
            <a:outerShdw blurRad="63500" algn="ctr" rotWithShape="0">
              <a:prstClr val="black">
                <a:alpha val="20000"/>
              </a:prstClr>
            </a:outerShdw>
          </a:effectLst>
        </p:spPr>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GB" sz="1500" err="1">
              <a:latin typeface="Segoe UI Semibold" panose="020B0702040204020203" pitchFamily="34" charset="0"/>
              <a:ea typeface="+mn-ea"/>
              <a:cs typeface="Segoe UI Semibold" panose="020B0702040204020203" pitchFamily="34" charset="0"/>
            </a:endParaRPr>
          </a:p>
        </p:txBody>
      </p:sp>
      <p:sp>
        <p:nvSpPr>
          <p:cNvPr id="8" name="Rectangle 21">
            <a:extLst>
              <a:ext uri="{FF2B5EF4-FFF2-40B4-BE49-F238E27FC236}">
                <a16:creationId xmlns:a16="http://schemas.microsoft.com/office/drawing/2014/main" id="{4C0EDA14-ECD3-4469-A9D8-D46D4DA4B38D}"/>
              </a:ext>
            </a:extLst>
          </p:cNvPr>
          <p:cNvSpPr/>
          <p:nvPr/>
        </p:nvSpPr>
        <p:spPr bwMode="auto">
          <a:xfrm>
            <a:off x="1" y="957509"/>
            <a:ext cx="9143999" cy="4357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11480" tIns="109728" rIns="137160" bIns="109728" numCol="1" spcCol="0" rtlCol="0" fromWordArt="0" anchor="ctr" anchorCtr="0" forceAA="0" compatLnSpc="1">
            <a:prstTxWarp prst="textNoShape">
              <a:avLst/>
            </a:prstTxWarp>
            <a:noAutofit/>
          </a:bodyPr>
          <a:lstStyle/>
          <a:p>
            <a:pPr defTabSz="699354" fontAlgn="base" hangingPunct="1">
              <a:spcBef>
                <a:spcPct val="0"/>
              </a:spcBef>
              <a:spcAft>
                <a:spcPct val="0"/>
              </a:spcAft>
              <a:defRPr/>
            </a:pPr>
            <a:r>
              <a:rPr lang="en-US" sz="1500" kern="1200">
                <a:solidFill>
                  <a:srgbClr val="FFFFFF"/>
                </a:solidFill>
                <a:latin typeface="Segoe UI Semibold" panose="020B0702040204020203" pitchFamily="34" charset="0"/>
                <a:cs typeface="Segoe UI Semibold" panose="020B0702040204020203" pitchFamily="34" charset="0"/>
              </a:rPr>
              <a:t>Infrastructure modernization and Azure migration acceleration </a:t>
            </a:r>
          </a:p>
        </p:txBody>
      </p:sp>
      <p:sp>
        <p:nvSpPr>
          <p:cNvPr id="15" name="Rectangle 14">
            <a:extLst>
              <a:ext uri="{FF2B5EF4-FFF2-40B4-BE49-F238E27FC236}">
                <a16:creationId xmlns:a16="http://schemas.microsoft.com/office/drawing/2014/main" id="{A78210E7-7E87-4F4D-ADBD-220465B73D15}"/>
              </a:ext>
            </a:extLst>
          </p:cNvPr>
          <p:cNvSpPr/>
          <p:nvPr/>
        </p:nvSpPr>
        <p:spPr>
          <a:xfrm>
            <a:off x="297059" y="2836070"/>
            <a:ext cx="3086176" cy="1418880"/>
          </a:xfrm>
          <a:prstGeom prst="rect">
            <a:avLst/>
          </a:prstGeom>
        </p:spPr>
        <p:txBody>
          <a:bodyPr wrap="square" lIns="0" tIns="0" rIns="0" bIns="0" anchor="ctr">
            <a:noAutofit/>
          </a:bodyPr>
          <a:lstStyle/>
          <a:p>
            <a:pPr marL="130969" lvl="2" indent="-130969" defTabSz="699557" hangingPunct="1">
              <a:spcBef>
                <a:spcPts val="450"/>
              </a:spcBef>
              <a:buSzPct val="90000"/>
              <a:buFont typeface="Arial" panose="020B0604020202020204" pitchFamily="34" charset="0"/>
              <a:buChar char="•"/>
              <a:defRPr/>
            </a:pPr>
            <a:r>
              <a:rPr lang="en-US" sz="1350" kern="1200" dirty="0">
                <a:latin typeface="Segoe UI"/>
                <a:ea typeface="+mn-ea"/>
                <a:cs typeface="+mn-cs"/>
              </a:rPr>
              <a:t>Intel Software Guard Extensions (SGX)</a:t>
            </a:r>
          </a:p>
          <a:p>
            <a:pPr marL="130969" lvl="2" indent="-130969" defTabSz="699557" hangingPunct="1">
              <a:spcBef>
                <a:spcPts val="450"/>
              </a:spcBef>
              <a:buSzPct val="90000"/>
              <a:buFont typeface="Arial" panose="020B0604020202020204" pitchFamily="34" charset="0"/>
              <a:buChar char="•"/>
              <a:defRPr/>
            </a:pPr>
            <a:r>
              <a:rPr lang="en-US" sz="1350" kern="1200" dirty="0">
                <a:latin typeface="Segoe UI"/>
                <a:ea typeface="+mn-ea"/>
                <a:cs typeface="+mn-cs"/>
              </a:rPr>
              <a:t>New UEFI–based boot architecture </a:t>
            </a:r>
          </a:p>
          <a:p>
            <a:pPr marL="130969" lvl="2" indent="-130969" defTabSz="699557" hangingPunct="1">
              <a:spcBef>
                <a:spcPts val="450"/>
              </a:spcBef>
              <a:buSzPct val="90000"/>
              <a:buFont typeface="Arial" panose="020B0604020202020204" pitchFamily="34" charset="0"/>
              <a:buChar char="•"/>
              <a:defRPr/>
            </a:pPr>
            <a:r>
              <a:rPr lang="en-US" sz="1350" kern="1200" dirty="0">
                <a:latin typeface="Segoe UI"/>
                <a:ea typeface="+mn-ea"/>
                <a:cs typeface="+mn-cs"/>
              </a:rPr>
              <a:t>Build large VMs – up to 12TB</a:t>
            </a:r>
          </a:p>
          <a:p>
            <a:pPr marL="130969" lvl="2" indent="-130969" defTabSz="699557" hangingPunct="1">
              <a:spcBef>
                <a:spcPts val="450"/>
              </a:spcBef>
              <a:buSzPct val="90000"/>
              <a:buFont typeface="Arial" panose="020B0604020202020204" pitchFamily="34" charset="0"/>
              <a:buChar char="•"/>
              <a:defRPr/>
            </a:pPr>
            <a:r>
              <a:rPr lang="en-US" sz="1350" kern="1200" dirty="0">
                <a:latin typeface="Segoe UI"/>
                <a:ea typeface="+mn-ea"/>
                <a:cs typeface="+mn-cs"/>
              </a:rPr>
              <a:t>Provision OS disks that exceed 2TB</a:t>
            </a:r>
          </a:p>
        </p:txBody>
      </p:sp>
      <p:grpSp>
        <p:nvGrpSpPr>
          <p:cNvPr id="3" name="Group 2">
            <a:extLst>
              <a:ext uri="{FF2B5EF4-FFF2-40B4-BE49-F238E27FC236}">
                <a16:creationId xmlns:a16="http://schemas.microsoft.com/office/drawing/2014/main" id="{8ADEE12B-69F5-4B75-8DA8-C6D157CB0AC7}"/>
              </a:ext>
            </a:extLst>
          </p:cNvPr>
          <p:cNvGrpSpPr/>
          <p:nvPr/>
        </p:nvGrpSpPr>
        <p:grpSpPr>
          <a:xfrm>
            <a:off x="3657673" y="3070949"/>
            <a:ext cx="349001" cy="987490"/>
            <a:chOff x="4782941" y="3847453"/>
            <a:chExt cx="570879" cy="1869750"/>
          </a:xfrm>
        </p:grpSpPr>
        <p:grpSp>
          <p:nvGrpSpPr>
            <p:cNvPr id="30" name="Group 29">
              <a:extLst>
                <a:ext uri="{FF2B5EF4-FFF2-40B4-BE49-F238E27FC236}">
                  <a16:creationId xmlns:a16="http://schemas.microsoft.com/office/drawing/2014/main" id="{176A4573-4720-4EAC-B626-C5805EB89B3C}"/>
                </a:ext>
              </a:extLst>
            </p:cNvPr>
            <p:cNvGrpSpPr/>
            <p:nvPr/>
          </p:nvGrpSpPr>
          <p:grpSpPr>
            <a:xfrm>
              <a:off x="4782941" y="3847453"/>
              <a:ext cx="558646" cy="558646"/>
              <a:chOff x="8007967" y="3515447"/>
              <a:chExt cx="852382" cy="852382"/>
            </a:xfrm>
          </p:grpSpPr>
          <p:sp>
            <p:nvSpPr>
              <p:cNvPr id="23" name="LightningBolt_E945" title="Icon of a lightning bolt">
                <a:extLst>
                  <a:ext uri="{FF2B5EF4-FFF2-40B4-BE49-F238E27FC236}">
                    <a16:creationId xmlns:a16="http://schemas.microsoft.com/office/drawing/2014/main" id="{F041D190-524D-43C7-A65D-4DEF1282734E}"/>
                  </a:ext>
                </a:extLst>
              </p:cNvPr>
              <p:cNvSpPr>
                <a:spLocks noChangeAspect="1"/>
              </p:cNvSpPr>
              <p:nvPr/>
            </p:nvSpPr>
            <p:spPr bwMode="auto">
              <a:xfrm>
                <a:off x="8267241" y="3635527"/>
                <a:ext cx="333834" cy="46585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rgbClr val="FFFFFF"/>
              </a:solidFill>
              <a:ln w="19050" cap="sq">
                <a:solidFill>
                  <a:srgbClr val="D83B01"/>
                </a:solidFill>
                <a:prstDash val="solid"/>
                <a:miter lim="800000"/>
                <a:headEnd/>
                <a:tailEnd/>
              </a:ln>
            </p:spPr>
            <p:txBody>
              <a:bodyPr vert="horz" wrap="square" lIns="68580" tIns="34290" rIns="68580" bIns="34290" numCol="1" anchor="t" anchorCtr="0" compatLnSpc="1">
                <a:prstTxWarp prst="textNoShape">
                  <a:avLst/>
                </a:prstTxWarp>
              </a:bodyPr>
              <a:lstStyle/>
              <a:p>
                <a:pPr defTabSz="685775" hangingPunct="1">
                  <a:defRPr/>
                </a:pPr>
                <a:endParaRPr lang="en-US" sz="675" kern="1200">
                  <a:gradFill>
                    <a:gsLst>
                      <a:gs pos="0">
                        <a:srgbClr val="505050"/>
                      </a:gs>
                      <a:gs pos="100000">
                        <a:srgbClr val="505050"/>
                      </a:gs>
                    </a:gsLst>
                    <a:lin ang="5400000" scaled="1"/>
                  </a:gradFill>
                  <a:latin typeface="Segoe UI"/>
                  <a:ea typeface="+mn-ea"/>
                  <a:cs typeface="+mn-cs"/>
                </a:endParaRPr>
              </a:p>
            </p:txBody>
          </p:sp>
          <p:sp>
            <p:nvSpPr>
              <p:cNvPr id="29" name="monitor">
                <a:extLst>
                  <a:ext uri="{FF2B5EF4-FFF2-40B4-BE49-F238E27FC236}">
                    <a16:creationId xmlns:a16="http://schemas.microsoft.com/office/drawing/2014/main" id="{B4FF3E70-A5DA-41D1-92D3-46EBA5A30BF6}"/>
                  </a:ext>
                </a:extLst>
              </p:cNvPr>
              <p:cNvSpPr>
                <a:spLocks noChangeAspect="1" noEditPoints="1"/>
              </p:cNvSpPr>
              <p:nvPr/>
            </p:nvSpPr>
            <p:spPr bwMode="auto">
              <a:xfrm>
                <a:off x="8007967" y="3515447"/>
                <a:ext cx="852382" cy="8523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grpSp>
        <p:grpSp>
          <p:nvGrpSpPr>
            <p:cNvPr id="31" name="Group 30">
              <a:extLst>
                <a:ext uri="{FF2B5EF4-FFF2-40B4-BE49-F238E27FC236}">
                  <a16:creationId xmlns:a16="http://schemas.microsoft.com/office/drawing/2014/main" id="{390DEA68-493D-4723-AB04-3950463F30B4}"/>
                </a:ext>
              </a:extLst>
            </p:cNvPr>
            <p:cNvGrpSpPr/>
            <p:nvPr/>
          </p:nvGrpSpPr>
          <p:grpSpPr>
            <a:xfrm>
              <a:off x="4795174" y="4507094"/>
              <a:ext cx="558646" cy="558646"/>
              <a:chOff x="8007967" y="3515447"/>
              <a:chExt cx="852382" cy="852382"/>
            </a:xfrm>
          </p:grpSpPr>
          <p:sp>
            <p:nvSpPr>
              <p:cNvPr id="32" name="LightningBolt_E945" title="Icon of a lightning bolt">
                <a:extLst>
                  <a:ext uri="{FF2B5EF4-FFF2-40B4-BE49-F238E27FC236}">
                    <a16:creationId xmlns:a16="http://schemas.microsoft.com/office/drawing/2014/main" id="{EC4F2829-DA56-49D2-91DC-AA8CA5DE2107}"/>
                  </a:ext>
                </a:extLst>
              </p:cNvPr>
              <p:cNvSpPr>
                <a:spLocks noChangeAspect="1"/>
              </p:cNvSpPr>
              <p:nvPr/>
            </p:nvSpPr>
            <p:spPr bwMode="auto">
              <a:xfrm>
                <a:off x="8267241" y="3635527"/>
                <a:ext cx="333834" cy="46585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rgbClr val="FFFFFF"/>
              </a:solidFill>
              <a:ln w="19050" cap="sq">
                <a:solidFill>
                  <a:srgbClr val="D83B01"/>
                </a:solidFill>
                <a:prstDash val="solid"/>
                <a:miter lim="800000"/>
                <a:headEnd/>
                <a:tailEnd/>
              </a:ln>
            </p:spPr>
            <p:txBody>
              <a:bodyPr vert="horz" wrap="square" lIns="68580" tIns="34290" rIns="68580" bIns="34290" numCol="1" anchor="t" anchorCtr="0" compatLnSpc="1">
                <a:prstTxWarp prst="textNoShape">
                  <a:avLst/>
                </a:prstTxWarp>
              </a:bodyPr>
              <a:lstStyle/>
              <a:p>
                <a:pPr defTabSz="685775" hangingPunct="1">
                  <a:defRPr/>
                </a:pPr>
                <a:endParaRPr lang="en-US" sz="675" kern="1200">
                  <a:gradFill>
                    <a:gsLst>
                      <a:gs pos="0">
                        <a:srgbClr val="505050"/>
                      </a:gs>
                      <a:gs pos="100000">
                        <a:srgbClr val="505050"/>
                      </a:gs>
                    </a:gsLst>
                    <a:lin ang="5400000" scaled="1"/>
                  </a:gradFill>
                  <a:latin typeface="Segoe UI"/>
                  <a:ea typeface="+mn-ea"/>
                  <a:cs typeface="+mn-cs"/>
                </a:endParaRPr>
              </a:p>
            </p:txBody>
          </p:sp>
          <p:sp>
            <p:nvSpPr>
              <p:cNvPr id="33" name="monitor">
                <a:extLst>
                  <a:ext uri="{FF2B5EF4-FFF2-40B4-BE49-F238E27FC236}">
                    <a16:creationId xmlns:a16="http://schemas.microsoft.com/office/drawing/2014/main" id="{E279E952-9FE7-4FFF-A4F5-34A19C297F71}"/>
                  </a:ext>
                </a:extLst>
              </p:cNvPr>
              <p:cNvSpPr>
                <a:spLocks noChangeAspect="1" noEditPoints="1"/>
              </p:cNvSpPr>
              <p:nvPr/>
            </p:nvSpPr>
            <p:spPr bwMode="auto">
              <a:xfrm>
                <a:off x="8007967" y="3515447"/>
                <a:ext cx="852382" cy="8523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grpSp>
        <p:grpSp>
          <p:nvGrpSpPr>
            <p:cNvPr id="34" name="Group 33">
              <a:extLst>
                <a:ext uri="{FF2B5EF4-FFF2-40B4-BE49-F238E27FC236}">
                  <a16:creationId xmlns:a16="http://schemas.microsoft.com/office/drawing/2014/main" id="{FD939B34-3BB4-4416-B0AB-221BA575D02C}"/>
                </a:ext>
              </a:extLst>
            </p:cNvPr>
            <p:cNvGrpSpPr/>
            <p:nvPr/>
          </p:nvGrpSpPr>
          <p:grpSpPr>
            <a:xfrm>
              <a:off x="4782941" y="5158557"/>
              <a:ext cx="558646" cy="558646"/>
              <a:chOff x="8007967" y="3515447"/>
              <a:chExt cx="852382" cy="852382"/>
            </a:xfrm>
          </p:grpSpPr>
          <p:sp>
            <p:nvSpPr>
              <p:cNvPr id="35" name="LightningBolt_E945" title="Icon of a lightning bolt">
                <a:extLst>
                  <a:ext uri="{FF2B5EF4-FFF2-40B4-BE49-F238E27FC236}">
                    <a16:creationId xmlns:a16="http://schemas.microsoft.com/office/drawing/2014/main" id="{3A4A3B6B-3399-4191-BAAF-9245D3A08788}"/>
                  </a:ext>
                </a:extLst>
              </p:cNvPr>
              <p:cNvSpPr>
                <a:spLocks noChangeAspect="1"/>
              </p:cNvSpPr>
              <p:nvPr/>
            </p:nvSpPr>
            <p:spPr bwMode="auto">
              <a:xfrm>
                <a:off x="8267241" y="3635527"/>
                <a:ext cx="333834" cy="46585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rgbClr val="FFFFFF"/>
              </a:solidFill>
              <a:ln w="19050" cap="sq">
                <a:solidFill>
                  <a:srgbClr val="D83B01"/>
                </a:solidFill>
                <a:prstDash val="solid"/>
                <a:miter lim="800000"/>
                <a:headEnd/>
                <a:tailEnd/>
              </a:ln>
            </p:spPr>
            <p:txBody>
              <a:bodyPr vert="horz" wrap="square" lIns="68580" tIns="34290" rIns="68580" bIns="34290" numCol="1" anchor="t" anchorCtr="0" compatLnSpc="1">
                <a:prstTxWarp prst="textNoShape">
                  <a:avLst/>
                </a:prstTxWarp>
              </a:bodyPr>
              <a:lstStyle/>
              <a:p>
                <a:pPr defTabSz="685775" hangingPunct="1">
                  <a:defRPr/>
                </a:pPr>
                <a:endParaRPr lang="en-US" sz="675" kern="1200">
                  <a:gradFill>
                    <a:gsLst>
                      <a:gs pos="0">
                        <a:srgbClr val="505050"/>
                      </a:gs>
                      <a:gs pos="100000">
                        <a:srgbClr val="505050"/>
                      </a:gs>
                    </a:gsLst>
                    <a:lin ang="5400000" scaled="1"/>
                  </a:gradFill>
                  <a:latin typeface="Segoe UI"/>
                  <a:ea typeface="+mn-ea"/>
                  <a:cs typeface="+mn-cs"/>
                </a:endParaRPr>
              </a:p>
            </p:txBody>
          </p:sp>
          <p:sp>
            <p:nvSpPr>
              <p:cNvPr id="36" name="monitor">
                <a:extLst>
                  <a:ext uri="{FF2B5EF4-FFF2-40B4-BE49-F238E27FC236}">
                    <a16:creationId xmlns:a16="http://schemas.microsoft.com/office/drawing/2014/main" id="{779D8C21-7664-4DC5-807F-B6F566D6212B}"/>
                  </a:ext>
                </a:extLst>
              </p:cNvPr>
              <p:cNvSpPr>
                <a:spLocks noChangeAspect="1" noEditPoints="1"/>
              </p:cNvSpPr>
              <p:nvPr/>
            </p:nvSpPr>
            <p:spPr bwMode="auto">
              <a:xfrm>
                <a:off x="8007967" y="3515447"/>
                <a:ext cx="852382" cy="8523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grpSp>
      </p:grpSp>
      <p:sp>
        <p:nvSpPr>
          <p:cNvPr id="25" name="Freeform 13" title="Icon of a cloud">
            <a:extLst>
              <a:ext uri="{FF2B5EF4-FFF2-40B4-BE49-F238E27FC236}">
                <a16:creationId xmlns:a16="http://schemas.microsoft.com/office/drawing/2014/main" id="{5EC86163-3606-48F5-8AFE-69C44FF7DAE8}"/>
              </a:ext>
            </a:extLst>
          </p:cNvPr>
          <p:cNvSpPr>
            <a:spLocks noChangeAspect="1"/>
          </p:cNvSpPr>
          <p:nvPr/>
        </p:nvSpPr>
        <p:spPr bwMode="auto">
          <a:xfrm>
            <a:off x="5856463" y="1835318"/>
            <a:ext cx="2439629" cy="133828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9050" cap="sq">
            <a:solidFill>
              <a:schemeClr val="accent1"/>
            </a:solidFill>
            <a:prstDash val="solid"/>
            <a:miter lim="800000"/>
            <a:headEnd/>
            <a:tailEnd/>
          </a:ln>
          <a:effectLst/>
        </p:spPr>
        <p:txBody>
          <a:bodyPr vert="horz" wrap="square" lIns="91440" tIns="45720" rIns="91440" bIns="45720" numCol="1" anchor="t" anchorCtr="0" compatLnSpc="1">
            <a:prstTxWarp prst="textNoShape">
              <a:avLst/>
            </a:prstTxWarp>
          </a:bodyPr>
          <a:lstStyle/>
          <a:p>
            <a:pPr defTabSz="685775" hangingPunct="1">
              <a:defRPr/>
            </a:pPr>
            <a:endParaRPr lang="en-US" sz="1800" kern="1200">
              <a:gradFill>
                <a:gsLst>
                  <a:gs pos="0">
                    <a:srgbClr val="505050"/>
                  </a:gs>
                  <a:gs pos="100000">
                    <a:srgbClr val="505050"/>
                  </a:gs>
                </a:gsLst>
              </a:gradFill>
              <a:latin typeface="Segoe UI"/>
              <a:ea typeface="+mn-ea"/>
              <a:cs typeface="+mn-cs"/>
            </a:endParaRPr>
          </a:p>
        </p:txBody>
      </p:sp>
      <p:sp>
        <p:nvSpPr>
          <p:cNvPr id="40" name="LightningBolt_E945" title="Icon of a lightning bolt">
            <a:extLst>
              <a:ext uri="{FF2B5EF4-FFF2-40B4-BE49-F238E27FC236}">
                <a16:creationId xmlns:a16="http://schemas.microsoft.com/office/drawing/2014/main" id="{D88971B0-42C5-48FF-B496-12907040AA49}"/>
              </a:ext>
            </a:extLst>
          </p:cNvPr>
          <p:cNvSpPr>
            <a:spLocks noChangeAspect="1"/>
          </p:cNvSpPr>
          <p:nvPr/>
        </p:nvSpPr>
        <p:spPr bwMode="auto">
          <a:xfrm>
            <a:off x="6552040" y="2679912"/>
            <a:ext cx="111904" cy="15615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rgbClr val="FFFFFF"/>
          </a:solidFill>
          <a:ln w="19050" cap="sq">
            <a:solidFill>
              <a:srgbClr val="D83B01"/>
            </a:solidFill>
            <a:prstDash val="solid"/>
            <a:miter lim="800000"/>
            <a:headEnd/>
            <a:tailEnd/>
          </a:ln>
        </p:spPr>
        <p:txBody>
          <a:bodyPr vert="horz" wrap="square" lIns="68580" tIns="34290" rIns="68580" bIns="34290" numCol="1" anchor="t" anchorCtr="0" compatLnSpc="1">
            <a:prstTxWarp prst="textNoShape">
              <a:avLst/>
            </a:prstTxWarp>
          </a:bodyPr>
          <a:lstStyle/>
          <a:p>
            <a:pPr defTabSz="685775" hangingPunct="1">
              <a:defRPr/>
            </a:pPr>
            <a:endParaRPr lang="en-US" sz="675" kern="1200">
              <a:gradFill>
                <a:gsLst>
                  <a:gs pos="0">
                    <a:srgbClr val="505050"/>
                  </a:gs>
                  <a:gs pos="100000">
                    <a:srgbClr val="505050"/>
                  </a:gs>
                </a:gsLst>
                <a:lin ang="5400000" scaled="1"/>
              </a:gradFill>
              <a:latin typeface="Segoe UI"/>
              <a:ea typeface="+mn-ea"/>
              <a:cs typeface="+mn-cs"/>
            </a:endParaRPr>
          </a:p>
        </p:txBody>
      </p:sp>
      <p:sp>
        <p:nvSpPr>
          <p:cNvPr id="41" name="monitor">
            <a:extLst>
              <a:ext uri="{FF2B5EF4-FFF2-40B4-BE49-F238E27FC236}">
                <a16:creationId xmlns:a16="http://schemas.microsoft.com/office/drawing/2014/main" id="{9E1A2C31-ACF2-4048-88A3-4655032573DD}"/>
              </a:ext>
            </a:extLst>
          </p:cNvPr>
          <p:cNvSpPr>
            <a:spLocks noChangeAspect="1" noEditPoints="1"/>
          </p:cNvSpPr>
          <p:nvPr/>
        </p:nvSpPr>
        <p:spPr bwMode="auto">
          <a:xfrm>
            <a:off x="6462715" y="2651832"/>
            <a:ext cx="285725" cy="28572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926" name="LightningBolt_E945" title="Icon of a lightning bolt">
            <a:extLst>
              <a:ext uri="{FF2B5EF4-FFF2-40B4-BE49-F238E27FC236}">
                <a16:creationId xmlns:a16="http://schemas.microsoft.com/office/drawing/2014/main" id="{4CFCF58C-4BB1-4AC3-A206-8A2FB48195AD}"/>
              </a:ext>
            </a:extLst>
          </p:cNvPr>
          <p:cNvSpPr>
            <a:spLocks noChangeAspect="1"/>
          </p:cNvSpPr>
          <p:nvPr/>
        </p:nvSpPr>
        <p:spPr bwMode="auto">
          <a:xfrm>
            <a:off x="7657413" y="2608475"/>
            <a:ext cx="111904" cy="15615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rgbClr val="FFFFFF"/>
          </a:solidFill>
          <a:ln w="19050" cap="sq">
            <a:solidFill>
              <a:srgbClr val="D83B01"/>
            </a:solidFill>
            <a:prstDash val="solid"/>
            <a:miter lim="800000"/>
            <a:headEnd/>
            <a:tailEnd/>
          </a:ln>
        </p:spPr>
        <p:txBody>
          <a:bodyPr vert="horz" wrap="square" lIns="68580" tIns="34290" rIns="68580" bIns="34290" numCol="1" anchor="t" anchorCtr="0" compatLnSpc="1">
            <a:prstTxWarp prst="textNoShape">
              <a:avLst/>
            </a:prstTxWarp>
          </a:bodyPr>
          <a:lstStyle/>
          <a:p>
            <a:pPr defTabSz="685775" hangingPunct="1">
              <a:defRPr/>
            </a:pPr>
            <a:endParaRPr lang="en-US" sz="675" kern="1200">
              <a:gradFill>
                <a:gsLst>
                  <a:gs pos="0">
                    <a:srgbClr val="505050"/>
                  </a:gs>
                  <a:gs pos="100000">
                    <a:srgbClr val="505050"/>
                  </a:gs>
                </a:gsLst>
                <a:lin ang="5400000" scaled="1"/>
              </a:gradFill>
              <a:latin typeface="Segoe UI"/>
              <a:ea typeface="+mn-ea"/>
              <a:cs typeface="+mn-cs"/>
            </a:endParaRPr>
          </a:p>
        </p:txBody>
      </p:sp>
      <p:sp>
        <p:nvSpPr>
          <p:cNvPr id="927" name="monitor">
            <a:extLst>
              <a:ext uri="{FF2B5EF4-FFF2-40B4-BE49-F238E27FC236}">
                <a16:creationId xmlns:a16="http://schemas.microsoft.com/office/drawing/2014/main" id="{0CA67C4A-A937-4324-86A1-547E91E52CC2}"/>
              </a:ext>
            </a:extLst>
          </p:cNvPr>
          <p:cNvSpPr>
            <a:spLocks noChangeAspect="1" noEditPoints="1"/>
          </p:cNvSpPr>
          <p:nvPr/>
        </p:nvSpPr>
        <p:spPr bwMode="auto">
          <a:xfrm>
            <a:off x="7570503" y="2568223"/>
            <a:ext cx="285725" cy="28572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sp>
        <p:nvSpPr>
          <p:cNvPr id="37" name="LightningBolt_E945" title="Icon of a lightning bolt">
            <a:extLst>
              <a:ext uri="{FF2B5EF4-FFF2-40B4-BE49-F238E27FC236}">
                <a16:creationId xmlns:a16="http://schemas.microsoft.com/office/drawing/2014/main" id="{DE7F5B68-7A6F-49E9-B8AD-785C711912F9}"/>
              </a:ext>
            </a:extLst>
          </p:cNvPr>
          <p:cNvSpPr>
            <a:spLocks noChangeAspect="1"/>
          </p:cNvSpPr>
          <p:nvPr/>
        </p:nvSpPr>
        <p:spPr bwMode="auto">
          <a:xfrm>
            <a:off x="7036993" y="2259436"/>
            <a:ext cx="111904" cy="15615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rgbClr val="FFFFFF"/>
          </a:solidFill>
          <a:ln w="19050" cap="sq">
            <a:solidFill>
              <a:srgbClr val="D83B01"/>
            </a:solidFill>
            <a:prstDash val="solid"/>
            <a:miter lim="800000"/>
            <a:headEnd/>
            <a:tailEnd/>
          </a:ln>
        </p:spPr>
        <p:txBody>
          <a:bodyPr vert="horz" wrap="square" lIns="68580" tIns="34290" rIns="68580" bIns="34290" numCol="1" anchor="t" anchorCtr="0" compatLnSpc="1">
            <a:prstTxWarp prst="textNoShape">
              <a:avLst/>
            </a:prstTxWarp>
          </a:bodyPr>
          <a:lstStyle/>
          <a:p>
            <a:pPr defTabSz="685775" hangingPunct="1">
              <a:defRPr/>
            </a:pPr>
            <a:endParaRPr lang="en-US" sz="675" kern="1200">
              <a:gradFill>
                <a:gsLst>
                  <a:gs pos="0">
                    <a:srgbClr val="505050"/>
                  </a:gs>
                  <a:gs pos="100000">
                    <a:srgbClr val="505050"/>
                  </a:gs>
                </a:gsLst>
                <a:lin ang="5400000" scaled="1"/>
              </a:gradFill>
              <a:latin typeface="Segoe UI"/>
              <a:ea typeface="+mn-ea"/>
              <a:cs typeface="+mn-cs"/>
            </a:endParaRPr>
          </a:p>
        </p:txBody>
      </p:sp>
      <p:sp>
        <p:nvSpPr>
          <p:cNvPr id="38" name="monitor">
            <a:extLst>
              <a:ext uri="{FF2B5EF4-FFF2-40B4-BE49-F238E27FC236}">
                <a16:creationId xmlns:a16="http://schemas.microsoft.com/office/drawing/2014/main" id="{5A93443D-A9EF-4BC8-B1C9-5CB4710655F0}"/>
              </a:ext>
            </a:extLst>
          </p:cNvPr>
          <p:cNvSpPr>
            <a:spLocks noChangeAspect="1" noEditPoints="1"/>
          </p:cNvSpPr>
          <p:nvPr/>
        </p:nvSpPr>
        <p:spPr bwMode="auto">
          <a:xfrm>
            <a:off x="6950083" y="2219184"/>
            <a:ext cx="285725" cy="28572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hangingPunct="1">
              <a:defRPr/>
            </a:pPr>
            <a:endParaRPr lang="en-US" sz="975" kern="1200">
              <a:gradFill>
                <a:gsLst>
                  <a:gs pos="0">
                    <a:srgbClr val="505050"/>
                  </a:gs>
                  <a:gs pos="100000">
                    <a:srgbClr val="505050"/>
                  </a:gs>
                </a:gsLst>
              </a:gradFill>
              <a:latin typeface="Segoe UI Semilight"/>
              <a:ea typeface="+mn-ea"/>
              <a:cs typeface="+mn-cs"/>
            </a:endParaRPr>
          </a:p>
        </p:txBody>
      </p:sp>
      <p:grpSp>
        <p:nvGrpSpPr>
          <p:cNvPr id="45" name="Group 44">
            <a:extLst>
              <a:ext uri="{FF2B5EF4-FFF2-40B4-BE49-F238E27FC236}">
                <a16:creationId xmlns:a16="http://schemas.microsoft.com/office/drawing/2014/main" id="{6575BFED-4F56-44D7-BC29-05CC0EB2F160}"/>
              </a:ext>
            </a:extLst>
          </p:cNvPr>
          <p:cNvGrpSpPr/>
          <p:nvPr/>
        </p:nvGrpSpPr>
        <p:grpSpPr>
          <a:xfrm>
            <a:off x="6322964" y="335758"/>
            <a:ext cx="1254238" cy="360637"/>
            <a:chOff x="9925959" y="436818"/>
            <a:chExt cx="1672317" cy="480849"/>
          </a:xfrm>
        </p:grpSpPr>
        <p:grpSp>
          <p:nvGrpSpPr>
            <p:cNvPr id="46" name="Group 45">
              <a:extLst>
                <a:ext uri="{FF2B5EF4-FFF2-40B4-BE49-F238E27FC236}">
                  <a16:creationId xmlns:a16="http://schemas.microsoft.com/office/drawing/2014/main" id="{BFCFEE46-C30F-49BD-ADA0-4C1530C53AB0}"/>
                </a:ext>
              </a:extLst>
            </p:cNvPr>
            <p:cNvGrpSpPr/>
            <p:nvPr/>
          </p:nvGrpSpPr>
          <p:grpSpPr>
            <a:xfrm>
              <a:off x="10521694" y="436818"/>
              <a:ext cx="480848" cy="480848"/>
              <a:chOff x="10521694" y="436818"/>
              <a:chExt cx="480848" cy="480848"/>
            </a:xfrm>
          </p:grpSpPr>
          <p:sp>
            <p:nvSpPr>
              <p:cNvPr id="87" name="Oval 86">
                <a:extLst>
                  <a:ext uri="{FF2B5EF4-FFF2-40B4-BE49-F238E27FC236}">
                    <a16:creationId xmlns:a16="http://schemas.microsoft.com/office/drawing/2014/main" id="{1BD3659F-DC45-4FF0-948E-D4EF39229A73}"/>
                  </a:ext>
                </a:extLst>
              </p:cNvPr>
              <p:cNvSpPr/>
              <p:nvPr/>
            </p:nvSpPr>
            <p:spPr bwMode="auto">
              <a:xfrm>
                <a:off x="10521694" y="436818"/>
                <a:ext cx="480848" cy="4808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sp>
            <p:nvSpPr>
              <p:cNvPr id="88" name="Rectangle 1111">
                <a:extLst>
                  <a:ext uri="{FF2B5EF4-FFF2-40B4-BE49-F238E27FC236}">
                    <a16:creationId xmlns:a16="http://schemas.microsoft.com/office/drawing/2014/main" id="{9C4F68E1-FD01-4636-81FF-6735E94CF866}"/>
                  </a:ext>
                </a:extLst>
              </p:cNvPr>
              <p:cNvSpPr>
                <a:spLocks noChangeArrowheads="1"/>
              </p:cNvSpPr>
              <p:nvPr/>
            </p:nvSpPr>
            <p:spPr bwMode="auto">
              <a:xfrm>
                <a:off x="10654675" y="721390"/>
                <a:ext cx="61095" cy="581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sp>
            <p:nvSpPr>
              <p:cNvPr id="89" name="Freeform 1113">
                <a:extLst>
                  <a:ext uri="{FF2B5EF4-FFF2-40B4-BE49-F238E27FC236}">
                    <a16:creationId xmlns:a16="http://schemas.microsoft.com/office/drawing/2014/main" id="{488E8B11-64D6-4CC6-8B53-02889E991455}"/>
                  </a:ext>
                </a:extLst>
              </p:cNvPr>
              <p:cNvSpPr>
                <a:spLocks/>
              </p:cNvSpPr>
              <p:nvPr/>
            </p:nvSpPr>
            <p:spPr bwMode="auto">
              <a:xfrm>
                <a:off x="10682063" y="574899"/>
                <a:ext cx="187499" cy="204687"/>
              </a:xfrm>
              <a:custGeom>
                <a:avLst/>
                <a:gdLst>
                  <a:gd name="T0" fmla="*/ 0 w 89"/>
                  <a:gd name="T1" fmla="*/ 0 h 102"/>
                  <a:gd name="T2" fmla="*/ 0 w 89"/>
                  <a:gd name="T3" fmla="*/ 32 h 102"/>
                  <a:gd name="T4" fmla="*/ 57 w 89"/>
                  <a:gd name="T5" fmla="*/ 32 h 102"/>
                  <a:gd name="T6" fmla="*/ 57 w 89"/>
                  <a:gd name="T7" fmla="*/ 102 h 102"/>
                  <a:gd name="T8" fmla="*/ 89 w 89"/>
                  <a:gd name="T9" fmla="*/ 102 h 102"/>
                  <a:gd name="T10" fmla="*/ 89 w 89"/>
                  <a:gd name="T11" fmla="*/ 0 h 102"/>
                  <a:gd name="T12" fmla="*/ 0 w 8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0"/>
                    </a:moveTo>
                    <a:lnTo>
                      <a:pt x="0" y="32"/>
                    </a:lnTo>
                    <a:lnTo>
                      <a:pt x="57" y="32"/>
                    </a:lnTo>
                    <a:lnTo>
                      <a:pt x="57" y="102"/>
                    </a:lnTo>
                    <a:lnTo>
                      <a:pt x="89" y="102"/>
                    </a:lnTo>
                    <a:lnTo>
                      <a:pt x="89"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sp>
            <p:nvSpPr>
              <p:cNvPr id="90" name="Freeform 1114">
                <a:extLst>
                  <a:ext uri="{FF2B5EF4-FFF2-40B4-BE49-F238E27FC236}">
                    <a16:creationId xmlns:a16="http://schemas.microsoft.com/office/drawing/2014/main" id="{9E681017-C2DB-4D55-848C-647294ADEE00}"/>
                  </a:ext>
                </a:extLst>
              </p:cNvPr>
              <p:cNvSpPr>
                <a:spLocks/>
              </p:cNvSpPr>
              <p:nvPr/>
            </p:nvSpPr>
            <p:spPr bwMode="auto">
              <a:xfrm>
                <a:off x="10667315" y="651155"/>
                <a:ext cx="122189" cy="128431"/>
              </a:xfrm>
              <a:custGeom>
                <a:avLst/>
                <a:gdLst>
                  <a:gd name="T0" fmla="*/ 0 w 58"/>
                  <a:gd name="T1" fmla="*/ 0 h 64"/>
                  <a:gd name="T2" fmla="*/ 0 w 58"/>
                  <a:gd name="T3" fmla="*/ 29 h 64"/>
                  <a:gd name="T4" fmla="*/ 29 w 58"/>
                  <a:gd name="T5" fmla="*/ 29 h 64"/>
                  <a:gd name="T6" fmla="*/ 29 w 58"/>
                  <a:gd name="T7" fmla="*/ 64 h 64"/>
                  <a:gd name="T8" fmla="*/ 58 w 58"/>
                  <a:gd name="T9" fmla="*/ 64 h 64"/>
                  <a:gd name="T10" fmla="*/ 58 w 58"/>
                  <a:gd name="T11" fmla="*/ 0 h 64"/>
                  <a:gd name="T12" fmla="*/ 0 w 5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8" h="64">
                    <a:moveTo>
                      <a:pt x="0" y="0"/>
                    </a:moveTo>
                    <a:lnTo>
                      <a:pt x="0" y="29"/>
                    </a:lnTo>
                    <a:lnTo>
                      <a:pt x="29" y="29"/>
                    </a:lnTo>
                    <a:lnTo>
                      <a:pt x="29" y="64"/>
                    </a:lnTo>
                    <a:lnTo>
                      <a:pt x="58" y="64"/>
                    </a:lnTo>
                    <a:lnTo>
                      <a:pt x="58"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grpSp>
        <p:grpSp>
          <p:nvGrpSpPr>
            <p:cNvPr id="47" name="Group 46">
              <a:extLst>
                <a:ext uri="{FF2B5EF4-FFF2-40B4-BE49-F238E27FC236}">
                  <a16:creationId xmlns:a16="http://schemas.microsoft.com/office/drawing/2014/main" id="{8C55852E-10B2-4401-A5B6-CE129E6AF3F8}"/>
                </a:ext>
              </a:extLst>
            </p:cNvPr>
            <p:cNvGrpSpPr/>
            <p:nvPr/>
          </p:nvGrpSpPr>
          <p:grpSpPr>
            <a:xfrm>
              <a:off x="9925959" y="436818"/>
              <a:ext cx="480848" cy="480848"/>
              <a:chOff x="9925959" y="436818"/>
              <a:chExt cx="480848" cy="480848"/>
            </a:xfrm>
          </p:grpSpPr>
          <p:grpSp>
            <p:nvGrpSpPr>
              <p:cNvPr id="55" name="Group 54">
                <a:extLst>
                  <a:ext uri="{FF2B5EF4-FFF2-40B4-BE49-F238E27FC236}">
                    <a16:creationId xmlns:a16="http://schemas.microsoft.com/office/drawing/2014/main" id="{79DFE170-5345-4B04-A66B-475E7DCB6DD7}"/>
                  </a:ext>
                </a:extLst>
              </p:cNvPr>
              <p:cNvGrpSpPr/>
              <p:nvPr/>
            </p:nvGrpSpPr>
            <p:grpSpPr>
              <a:xfrm>
                <a:off x="9925959" y="436818"/>
                <a:ext cx="480848" cy="480848"/>
                <a:chOff x="4037556" y="1370556"/>
                <a:chExt cx="4116888" cy="4116888"/>
              </a:xfrm>
            </p:grpSpPr>
            <p:sp>
              <p:nvSpPr>
                <p:cNvPr id="57" name="Oval 56">
                  <a:extLst>
                    <a:ext uri="{FF2B5EF4-FFF2-40B4-BE49-F238E27FC236}">
                      <a16:creationId xmlns:a16="http://schemas.microsoft.com/office/drawing/2014/main" id="{BD57A789-0943-4311-AA7D-B8978AA9494F}"/>
                    </a:ext>
                  </a:extLst>
                </p:cNvPr>
                <p:cNvSpPr/>
                <p:nvPr/>
              </p:nvSpPr>
              <p:spPr bwMode="auto">
                <a:xfrm>
                  <a:off x="4037556" y="1370556"/>
                  <a:ext cx="4116888" cy="411688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04D741B2-A24C-4725-A902-A84FA95797C9}"/>
                    </a:ext>
                  </a:extLst>
                </p:cNvPr>
                <p:cNvGrpSpPr/>
                <p:nvPr/>
              </p:nvGrpSpPr>
              <p:grpSpPr>
                <a:xfrm>
                  <a:off x="4906028" y="2252979"/>
                  <a:ext cx="2445855" cy="2352043"/>
                  <a:chOff x="3830374" y="1189939"/>
                  <a:chExt cx="4531252" cy="4478122"/>
                </a:xfrm>
              </p:grpSpPr>
              <p:grpSp>
                <p:nvGrpSpPr>
                  <p:cNvPr id="59" name="Group 58">
                    <a:extLst>
                      <a:ext uri="{FF2B5EF4-FFF2-40B4-BE49-F238E27FC236}">
                        <a16:creationId xmlns:a16="http://schemas.microsoft.com/office/drawing/2014/main" id="{51BB1BEB-DF17-4FD8-B4A0-59C06854EB12}"/>
                      </a:ext>
                    </a:extLst>
                  </p:cNvPr>
                  <p:cNvGrpSpPr/>
                  <p:nvPr/>
                </p:nvGrpSpPr>
                <p:grpSpPr>
                  <a:xfrm>
                    <a:off x="3830374" y="1203579"/>
                    <a:ext cx="1937773" cy="2777969"/>
                    <a:chOff x="3830374" y="1203579"/>
                    <a:chExt cx="1937773" cy="2777969"/>
                  </a:xfrm>
                </p:grpSpPr>
                <p:sp>
                  <p:nvSpPr>
                    <p:cNvPr id="80" name="Freeform: Shape 79">
                      <a:extLst>
                        <a:ext uri="{FF2B5EF4-FFF2-40B4-BE49-F238E27FC236}">
                          <a16:creationId xmlns:a16="http://schemas.microsoft.com/office/drawing/2014/main" id="{9B0BCDBE-D53A-48FD-820B-A0629D0405A6}"/>
                        </a:ext>
                      </a:extLst>
                    </p:cNvPr>
                    <p:cNvSpPr/>
                    <p:nvPr/>
                  </p:nvSpPr>
                  <p:spPr>
                    <a:xfrm>
                      <a:off x="3830374" y="1203579"/>
                      <a:ext cx="1937773" cy="2777969"/>
                    </a:xfrm>
                    <a:custGeom>
                      <a:avLst/>
                      <a:gdLst>
                        <a:gd name="connsiteX0" fmla="*/ 874552 w 874551"/>
                        <a:gd name="connsiteY0" fmla="*/ 1211627 h 1253746"/>
                        <a:gd name="connsiteX1" fmla="*/ 824028 w 874551"/>
                        <a:gd name="connsiteY1" fmla="*/ 1253571 h 1253746"/>
                        <a:gd name="connsiteX2" fmla="*/ 50524 w 874551"/>
                        <a:gd name="connsiteY2" fmla="*/ 1253571 h 1253746"/>
                        <a:gd name="connsiteX3" fmla="*/ 0 w 874551"/>
                        <a:gd name="connsiteY3" fmla="*/ 1211627 h 1253746"/>
                        <a:gd name="connsiteX4" fmla="*/ 0 w 874551"/>
                        <a:gd name="connsiteY4" fmla="*/ 42120 h 1253746"/>
                        <a:gd name="connsiteX5" fmla="*/ 50524 w 874551"/>
                        <a:gd name="connsiteY5" fmla="*/ 175 h 1253746"/>
                        <a:gd name="connsiteX6" fmla="*/ 824028 w 874551"/>
                        <a:gd name="connsiteY6" fmla="*/ 175 h 1253746"/>
                        <a:gd name="connsiteX7" fmla="*/ 874552 w 874551"/>
                        <a:gd name="connsiteY7" fmla="*/ 42120 h 125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551" h="1253746">
                          <a:moveTo>
                            <a:pt x="874552" y="1211627"/>
                          </a:moveTo>
                          <a:cubicBezTo>
                            <a:pt x="871415" y="1237250"/>
                            <a:pt x="849115" y="1255755"/>
                            <a:pt x="824028" y="1253571"/>
                          </a:cubicBezTo>
                          <a:lnTo>
                            <a:pt x="50524" y="1253571"/>
                          </a:lnTo>
                          <a:cubicBezTo>
                            <a:pt x="25436" y="1255755"/>
                            <a:pt x="3138" y="1237250"/>
                            <a:pt x="0" y="1211627"/>
                          </a:cubicBezTo>
                          <a:lnTo>
                            <a:pt x="0" y="42120"/>
                          </a:lnTo>
                          <a:cubicBezTo>
                            <a:pt x="3138" y="16500"/>
                            <a:pt x="25436" y="-2012"/>
                            <a:pt x="50524" y="175"/>
                          </a:cubicBezTo>
                          <a:lnTo>
                            <a:pt x="824028" y="175"/>
                          </a:lnTo>
                          <a:cubicBezTo>
                            <a:pt x="849115" y="-2012"/>
                            <a:pt x="871415" y="16500"/>
                            <a:pt x="874552" y="42120"/>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nvGrpSpPr>
                    <p:cNvPr id="81" name="Group 80">
                      <a:extLst>
                        <a:ext uri="{FF2B5EF4-FFF2-40B4-BE49-F238E27FC236}">
                          <a16:creationId xmlns:a16="http://schemas.microsoft.com/office/drawing/2014/main" id="{C36FF57D-26C1-4BBC-A05F-57542E76251B}"/>
                        </a:ext>
                      </a:extLst>
                    </p:cNvPr>
                    <p:cNvGrpSpPr/>
                    <p:nvPr/>
                  </p:nvGrpSpPr>
                  <p:grpSpPr>
                    <a:xfrm>
                      <a:off x="4115555" y="1531979"/>
                      <a:ext cx="1391391" cy="434622"/>
                      <a:chOff x="4115555" y="1531979"/>
                      <a:chExt cx="1391391" cy="434622"/>
                    </a:xfrm>
                  </p:grpSpPr>
                  <p:sp>
                    <p:nvSpPr>
                      <p:cNvPr id="85" name="Freeform: Shape 84">
                        <a:extLst>
                          <a:ext uri="{FF2B5EF4-FFF2-40B4-BE49-F238E27FC236}">
                            <a16:creationId xmlns:a16="http://schemas.microsoft.com/office/drawing/2014/main" id="{F50DF47D-EACC-4443-98B2-CFECFC61605B}"/>
                          </a:ext>
                        </a:extLst>
                      </p:cNvPr>
                      <p:cNvSpPr/>
                      <p:nvPr/>
                    </p:nvSpPr>
                    <p:spPr>
                      <a:xfrm>
                        <a:off x="4115555" y="1531979"/>
                        <a:ext cx="1391391" cy="434622"/>
                      </a:xfrm>
                      <a:custGeom>
                        <a:avLst/>
                        <a:gdLst>
                          <a:gd name="connsiteX0" fmla="*/ 8 w 627960"/>
                          <a:gd name="connsiteY0" fmla="*/ 98693 h 196151"/>
                          <a:gd name="connsiteX1" fmla="*/ 93831 w 627960"/>
                          <a:gd name="connsiteY1" fmla="*/ 7 h 196151"/>
                          <a:gd name="connsiteX2" fmla="*/ 95042 w 627960"/>
                          <a:gd name="connsiteY2" fmla="*/ 0 h 196151"/>
                          <a:gd name="connsiteX3" fmla="*/ 532919 w 627960"/>
                          <a:gd name="connsiteY3" fmla="*/ 0 h 196151"/>
                          <a:gd name="connsiteX4" fmla="*/ 627960 w 627960"/>
                          <a:gd name="connsiteY4" fmla="*/ 97452 h 196151"/>
                          <a:gd name="connsiteX5" fmla="*/ 627953 w 627960"/>
                          <a:gd name="connsiteY5" fmla="*/ 98693 h 196151"/>
                          <a:gd name="connsiteX6" fmla="*/ 627953 w 627960"/>
                          <a:gd name="connsiteY6" fmla="*/ 98693 h 196151"/>
                          <a:gd name="connsiteX7" fmla="*/ 532919 w 627960"/>
                          <a:gd name="connsiteY7" fmla="*/ 196152 h 196151"/>
                          <a:gd name="connsiteX8" fmla="*/ 95042 w 627960"/>
                          <a:gd name="connsiteY8" fmla="*/ 196152 h 196151"/>
                          <a:gd name="connsiteX9" fmla="*/ 8 w 627960"/>
                          <a:gd name="connsiteY9" fmla="*/ 98693 h 1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7960" h="196151">
                            <a:moveTo>
                              <a:pt x="8" y="98693"/>
                            </a:moveTo>
                            <a:cubicBezTo>
                              <a:pt x="-656" y="44872"/>
                              <a:pt x="41350" y="690"/>
                              <a:pt x="93831" y="7"/>
                            </a:cubicBezTo>
                            <a:cubicBezTo>
                              <a:pt x="94234" y="2"/>
                              <a:pt x="94639" y="0"/>
                              <a:pt x="95042" y="0"/>
                            </a:cubicBezTo>
                            <a:lnTo>
                              <a:pt x="532919" y="0"/>
                            </a:lnTo>
                            <a:cubicBezTo>
                              <a:pt x="585405" y="-5"/>
                              <a:pt x="627957" y="43626"/>
                              <a:pt x="627960" y="97452"/>
                            </a:cubicBezTo>
                            <a:cubicBezTo>
                              <a:pt x="627960" y="97865"/>
                              <a:pt x="627958" y="98279"/>
                              <a:pt x="627953" y="98693"/>
                            </a:cubicBezTo>
                            <a:lnTo>
                              <a:pt x="627953" y="98693"/>
                            </a:lnTo>
                            <a:cubicBezTo>
                              <a:pt x="627953" y="152517"/>
                              <a:pt x="585405" y="196152"/>
                              <a:pt x="532919" y="196152"/>
                            </a:cubicBezTo>
                            <a:lnTo>
                              <a:pt x="95042" y="196152"/>
                            </a:lnTo>
                            <a:cubicBezTo>
                              <a:pt x="42555" y="196152"/>
                              <a:pt x="8" y="152517"/>
                              <a:pt x="8" y="98693"/>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6" name="Freeform: Shape 85">
                        <a:extLst>
                          <a:ext uri="{FF2B5EF4-FFF2-40B4-BE49-F238E27FC236}">
                            <a16:creationId xmlns:a16="http://schemas.microsoft.com/office/drawing/2014/main" id="{7E012641-AAAA-4596-B335-BE222D34C902}"/>
                          </a:ext>
                        </a:extLst>
                      </p:cNvPr>
                      <p:cNvSpPr/>
                      <p:nvPr/>
                    </p:nvSpPr>
                    <p:spPr>
                      <a:xfrm>
                        <a:off x="4192872" y="1605787"/>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82" name="Group 81">
                      <a:extLst>
                        <a:ext uri="{FF2B5EF4-FFF2-40B4-BE49-F238E27FC236}">
                          <a16:creationId xmlns:a16="http://schemas.microsoft.com/office/drawing/2014/main" id="{4A7A4106-719D-4FEB-8F73-190B76E7F475}"/>
                        </a:ext>
                      </a:extLst>
                    </p:cNvPr>
                    <p:cNvGrpSpPr/>
                    <p:nvPr/>
                  </p:nvGrpSpPr>
                  <p:grpSpPr>
                    <a:xfrm>
                      <a:off x="4115576" y="2174342"/>
                      <a:ext cx="1391377" cy="434622"/>
                      <a:chOff x="4115576" y="2174342"/>
                      <a:chExt cx="1391377" cy="434622"/>
                    </a:xfrm>
                  </p:grpSpPr>
                  <p:sp>
                    <p:nvSpPr>
                      <p:cNvPr id="83" name="Freeform: Shape 82">
                        <a:extLst>
                          <a:ext uri="{FF2B5EF4-FFF2-40B4-BE49-F238E27FC236}">
                            <a16:creationId xmlns:a16="http://schemas.microsoft.com/office/drawing/2014/main" id="{AC732FFA-7F78-4749-AA60-C9E74203270B}"/>
                          </a:ext>
                        </a:extLst>
                      </p:cNvPr>
                      <p:cNvSpPr/>
                      <p:nvPr/>
                    </p:nvSpPr>
                    <p:spPr>
                      <a:xfrm>
                        <a:off x="4115576" y="2174342"/>
                        <a:ext cx="1391377" cy="434622"/>
                      </a:xfrm>
                      <a:custGeom>
                        <a:avLst/>
                        <a:gdLst>
                          <a:gd name="connsiteX0" fmla="*/ 0 w 627952"/>
                          <a:gd name="connsiteY0" fmla="*/ 97459 h 196151"/>
                          <a:gd name="connsiteX1" fmla="*/ 95034 w 627952"/>
                          <a:gd name="connsiteY1" fmla="*/ 0 h 196151"/>
                          <a:gd name="connsiteX2" fmla="*/ 532911 w 627952"/>
                          <a:gd name="connsiteY2" fmla="*/ 0 h 196151"/>
                          <a:gd name="connsiteX3" fmla="*/ 627945 w 627952"/>
                          <a:gd name="connsiteY3" fmla="*/ 97459 h 196151"/>
                          <a:gd name="connsiteX4" fmla="*/ 627945 w 627952"/>
                          <a:gd name="connsiteY4" fmla="*/ 97459 h 196151"/>
                          <a:gd name="connsiteX5" fmla="*/ 534121 w 627952"/>
                          <a:gd name="connsiteY5" fmla="*/ 196144 h 196151"/>
                          <a:gd name="connsiteX6" fmla="*/ 532911 w 627952"/>
                          <a:gd name="connsiteY6" fmla="*/ 196152 h 196151"/>
                          <a:gd name="connsiteX7" fmla="*/ 95034 w 627952"/>
                          <a:gd name="connsiteY7" fmla="*/ 196152 h 196151"/>
                          <a:gd name="connsiteX8" fmla="*/ 0 w 627952"/>
                          <a:gd name="connsiteY8" fmla="*/ 98693 h 1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952" h="196151">
                            <a:moveTo>
                              <a:pt x="0" y="97459"/>
                            </a:moveTo>
                            <a:cubicBezTo>
                              <a:pt x="0" y="43633"/>
                              <a:pt x="42549" y="0"/>
                              <a:pt x="95034" y="0"/>
                            </a:cubicBezTo>
                            <a:lnTo>
                              <a:pt x="532911" y="0"/>
                            </a:lnTo>
                            <a:cubicBezTo>
                              <a:pt x="585398" y="0"/>
                              <a:pt x="627945" y="43633"/>
                              <a:pt x="627945" y="97459"/>
                            </a:cubicBezTo>
                            <a:lnTo>
                              <a:pt x="627945" y="97459"/>
                            </a:lnTo>
                            <a:cubicBezTo>
                              <a:pt x="628609" y="151280"/>
                              <a:pt x="586603" y="195462"/>
                              <a:pt x="534121" y="196144"/>
                            </a:cubicBezTo>
                            <a:cubicBezTo>
                              <a:pt x="533718" y="196149"/>
                              <a:pt x="533314" y="196152"/>
                              <a:pt x="532911" y="196152"/>
                            </a:cubicBezTo>
                            <a:lnTo>
                              <a:pt x="95034" y="196152"/>
                            </a:lnTo>
                            <a:cubicBezTo>
                              <a:pt x="42547" y="196152"/>
                              <a:pt x="0" y="152518"/>
                              <a:pt x="0" y="98693"/>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84" name="Freeform: Shape 83">
                        <a:extLst>
                          <a:ext uri="{FF2B5EF4-FFF2-40B4-BE49-F238E27FC236}">
                            <a16:creationId xmlns:a16="http://schemas.microsoft.com/office/drawing/2014/main" id="{A58503B3-F2FC-41CD-B808-44D3422078CA}"/>
                          </a:ext>
                        </a:extLst>
                      </p:cNvPr>
                      <p:cNvSpPr/>
                      <p:nvPr/>
                    </p:nvSpPr>
                    <p:spPr>
                      <a:xfrm>
                        <a:off x="4192872" y="2245415"/>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grpSp>
                <p:nvGrpSpPr>
                  <p:cNvPr id="60" name="Group 59">
                    <a:extLst>
                      <a:ext uri="{FF2B5EF4-FFF2-40B4-BE49-F238E27FC236}">
                        <a16:creationId xmlns:a16="http://schemas.microsoft.com/office/drawing/2014/main" id="{2ACB0144-F1D7-46DF-90C6-1409562009FE}"/>
                      </a:ext>
                    </a:extLst>
                  </p:cNvPr>
                  <p:cNvGrpSpPr/>
                  <p:nvPr/>
                </p:nvGrpSpPr>
                <p:grpSpPr>
                  <a:xfrm>
                    <a:off x="5968056" y="1189939"/>
                    <a:ext cx="1937773" cy="2780647"/>
                    <a:chOff x="5968056" y="1189939"/>
                    <a:chExt cx="1937773" cy="2780647"/>
                  </a:xfrm>
                </p:grpSpPr>
                <p:sp>
                  <p:nvSpPr>
                    <p:cNvPr id="73" name="Freeform: Shape 72">
                      <a:extLst>
                        <a:ext uri="{FF2B5EF4-FFF2-40B4-BE49-F238E27FC236}">
                          <a16:creationId xmlns:a16="http://schemas.microsoft.com/office/drawing/2014/main" id="{C07EA0AD-F016-472F-9591-085E67F96011}"/>
                        </a:ext>
                      </a:extLst>
                    </p:cNvPr>
                    <p:cNvSpPr/>
                    <p:nvPr/>
                  </p:nvSpPr>
                  <p:spPr>
                    <a:xfrm>
                      <a:off x="5968056" y="1189939"/>
                      <a:ext cx="1937773" cy="2780647"/>
                    </a:xfrm>
                    <a:custGeom>
                      <a:avLst/>
                      <a:gdLst>
                        <a:gd name="connsiteX0" fmla="*/ 874552 w 874551"/>
                        <a:gd name="connsiteY0" fmla="*/ 1211615 h 1254957"/>
                        <a:gd name="connsiteX1" fmla="*/ 824028 w 874551"/>
                        <a:gd name="connsiteY1" fmla="*/ 1254793 h 1254957"/>
                        <a:gd name="connsiteX2" fmla="*/ 50524 w 874551"/>
                        <a:gd name="connsiteY2" fmla="*/ 1254793 h 1254957"/>
                        <a:gd name="connsiteX3" fmla="*/ 0 w 874551"/>
                        <a:gd name="connsiteY3" fmla="*/ 1211615 h 1254957"/>
                        <a:gd name="connsiteX4" fmla="*/ 0 w 874551"/>
                        <a:gd name="connsiteY4" fmla="*/ 43342 h 1254957"/>
                        <a:gd name="connsiteX5" fmla="*/ 50524 w 874551"/>
                        <a:gd name="connsiteY5" fmla="*/ 164 h 1254957"/>
                        <a:gd name="connsiteX6" fmla="*/ 824028 w 874551"/>
                        <a:gd name="connsiteY6" fmla="*/ 164 h 1254957"/>
                        <a:gd name="connsiteX7" fmla="*/ 874552 w 874551"/>
                        <a:gd name="connsiteY7" fmla="*/ 43342 h 125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551" h="1254957">
                          <a:moveTo>
                            <a:pt x="874552" y="1211615"/>
                          </a:moveTo>
                          <a:cubicBezTo>
                            <a:pt x="872014" y="1237732"/>
                            <a:pt x="849530" y="1256940"/>
                            <a:pt x="824028" y="1254793"/>
                          </a:cubicBezTo>
                          <a:lnTo>
                            <a:pt x="50524" y="1254793"/>
                          </a:lnTo>
                          <a:cubicBezTo>
                            <a:pt x="25018" y="1256940"/>
                            <a:pt x="2539" y="1237732"/>
                            <a:pt x="0" y="1211615"/>
                          </a:cubicBezTo>
                          <a:lnTo>
                            <a:pt x="0" y="43342"/>
                          </a:lnTo>
                          <a:cubicBezTo>
                            <a:pt x="2539" y="17226"/>
                            <a:pt x="25018" y="-1984"/>
                            <a:pt x="50524" y="164"/>
                          </a:cubicBezTo>
                          <a:lnTo>
                            <a:pt x="824028" y="164"/>
                          </a:lnTo>
                          <a:cubicBezTo>
                            <a:pt x="849530" y="-1984"/>
                            <a:pt x="872014" y="17226"/>
                            <a:pt x="874552" y="43342"/>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nvGrpSpPr>
                    <p:cNvPr id="74" name="Group 73">
                      <a:extLst>
                        <a:ext uri="{FF2B5EF4-FFF2-40B4-BE49-F238E27FC236}">
                          <a16:creationId xmlns:a16="http://schemas.microsoft.com/office/drawing/2014/main" id="{32FF6C79-5BD2-4C77-88A8-2B2C119B1C39}"/>
                        </a:ext>
                      </a:extLst>
                    </p:cNvPr>
                    <p:cNvGrpSpPr/>
                    <p:nvPr/>
                  </p:nvGrpSpPr>
                  <p:grpSpPr>
                    <a:xfrm>
                      <a:off x="6253194" y="1515582"/>
                      <a:ext cx="1386164" cy="437350"/>
                      <a:chOff x="6253194" y="1515582"/>
                      <a:chExt cx="1386164" cy="437350"/>
                    </a:xfrm>
                  </p:grpSpPr>
                  <p:sp>
                    <p:nvSpPr>
                      <p:cNvPr id="78" name="Freeform: Shape 77">
                        <a:extLst>
                          <a:ext uri="{FF2B5EF4-FFF2-40B4-BE49-F238E27FC236}">
                            <a16:creationId xmlns:a16="http://schemas.microsoft.com/office/drawing/2014/main" id="{BBC92205-8315-4600-B923-776377E08A4A}"/>
                          </a:ext>
                        </a:extLst>
                      </p:cNvPr>
                      <p:cNvSpPr/>
                      <p:nvPr/>
                    </p:nvSpPr>
                    <p:spPr>
                      <a:xfrm>
                        <a:off x="6253194" y="1515582"/>
                        <a:ext cx="1386164" cy="437350"/>
                      </a:xfrm>
                      <a:custGeom>
                        <a:avLst/>
                        <a:gdLst>
                          <a:gd name="connsiteX0" fmla="*/ 31 w 625601"/>
                          <a:gd name="connsiteY0" fmla="*/ 99926 h 197385"/>
                          <a:gd name="connsiteX1" fmla="*/ 92623 w 625601"/>
                          <a:gd name="connsiteY1" fmla="*/ 31 h 197385"/>
                          <a:gd name="connsiteX2" fmla="*/ 95065 w 625601"/>
                          <a:gd name="connsiteY2" fmla="*/ 0 h 197385"/>
                          <a:gd name="connsiteX3" fmla="*/ 530536 w 625601"/>
                          <a:gd name="connsiteY3" fmla="*/ 0 h 197385"/>
                          <a:gd name="connsiteX4" fmla="*/ 625570 w 625601"/>
                          <a:gd name="connsiteY4" fmla="*/ 97459 h 197385"/>
                          <a:gd name="connsiteX5" fmla="*/ 625570 w 625601"/>
                          <a:gd name="connsiteY5" fmla="*/ 97459 h 197385"/>
                          <a:gd name="connsiteX6" fmla="*/ 532978 w 625601"/>
                          <a:gd name="connsiteY6" fmla="*/ 197354 h 197385"/>
                          <a:gd name="connsiteX7" fmla="*/ 530536 w 625601"/>
                          <a:gd name="connsiteY7" fmla="*/ 197385 h 197385"/>
                          <a:gd name="connsiteX8" fmla="*/ 95065 w 625601"/>
                          <a:gd name="connsiteY8" fmla="*/ 197385 h 197385"/>
                          <a:gd name="connsiteX9" fmla="*/ 31 w 625601"/>
                          <a:gd name="connsiteY9" fmla="*/ 99926 h 19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601" h="197385">
                            <a:moveTo>
                              <a:pt x="31" y="99926"/>
                            </a:moveTo>
                            <a:cubicBezTo>
                              <a:pt x="-1298" y="46118"/>
                              <a:pt x="40159" y="1394"/>
                              <a:pt x="92623" y="31"/>
                            </a:cubicBezTo>
                            <a:cubicBezTo>
                              <a:pt x="93441" y="10"/>
                              <a:pt x="94247" y="0"/>
                              <a:pt x="95065" y="0"/>
                            </a:cubicBezTo>
                            <a:lnTo>
                              <a:pt x="530536" y="0"/>
                            </a:lnTo>
                            <a:cubicBezTo>
                              <a:pt x="582757" y="665"/>
                              <a:pt x="624921" y="43912"/>
                              <a:pt x="625570" y="97459"/>
                            </a:cubicBezTo>
                            <a:lnTo>
                              <a:pt x="625570" y="97459"/>
                            </a:lnTo>
                            <a:cubicBezTo>
                              <a:pt x="626894" y="151267"/>
                              <a:pt x="585440" y="195991"/>
                              <a:pt x="532978" y="197354"/>
                            </a:cubicBezTo>
                            <a:cubicBezTo>
                              <a:pt x="532160" y="197375"/>
                              <a:pt x="531354" y="197385"/>
                              <a:pt x="530536" y="197385"/>
                            </a:cubicBezTo>
                            <a:lnTo>
                              <a:pt x="95065" y="197385"/>
                            </a:lnTo>
                            <a:cubicBezTo>
                              <a:pt x="42580" y="197385"/>
                              <a:pt x="31" y="153751"/>
                              <a:pt x="31" y="99926"/>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79" name="Freeform: Shape 78">
                        <a:extLst>
                          <a:ext uri="{FF2B5EF4-FFF2-40B4-BE49-F238E27FC236}">
                            <a16:creationId xmlns:a16="http://schemas.microsoft.com/office/drawing/2014/main" id="{04F337C7-1A92-4557-92D1-C2CCCCEAB772}"/>
                          </a:ext>
                        </a:extLst>
                      </p:cNvPr>
                      <p:cNvSpPr/>
                      <p:nvPr/>
                    </p:nvSpPr>
                    <p:spPr>
                      <a:xfrm>
                        <a:off x="6330554" y="1592118"/>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75" name="Group 74">
                      <a:extLst>
                        <a:ext uri="{FF2B5EF4-FFF2-40B4-BE49-F238E27FC236}">
                          <a16:creationId xmlns:a16="http://schemas.microsoft.com/office/drawing/2014/main" id="{A7CBE5CF-7555-4CF8-8E9F-6B72F084637C}"/>
                        </a:ext>
                      </a:extLst>
                    </p:cNvPr>
                    <p:cNvGrpSpPr/>
                    <p:nvPr/>
                  </p:nvGrpSpPr>
                  <p:grpSpPr>
                    <a:xfrm>
                      <a:off x="6253258" y="2163416"/>
                      <a:ext cx="1386458" cy="445556"/>
                      <a:chOff x="6253258" y="2163416"/>
                      <a:chExt cx="1386458" cy="445556"/>
                    </a:xfrm>
                  </p:grpSpPr>
                  <p:sp>
                    <p:nvSpPr>
                      <p:cNvPr id="76" name="Freeform: Shape 75">
                        <a:extLst>
                          <a:ext uri="{FF2B5EF4-FFF2-40B4-BE49-F238E27FC236}">
                            <a16:creationId xmlns:a16="http://schemas.microsoft.com/office/drawing/2014/main" id="{DD657FFB-B0BE-4D59-8F00-DD49FFE2FE55}"/>
                          </a:ext>
                        </a:extLst>
                      </p:cNvPr>
                      <p:cNvSpPr/>
                      <p:nvPr/>
                    </p:nvSpPr>
                    <p:spPr>
                      <a:xfrm>
                        <a:off x="6253258" y="2163416"/>
                        <a:ext cx="1386458" cy="445556"/>
                      </a:xfrm>
                      <a:custGeom>
                        <a:avLst/>
                        <a:gdLst>
                          <a:gd name="connsiteX0" fmla="*/ 0 w 625732"/>
                          <a:gd name="connsiteY0" fmla="*/ 97459 h 201086"/>
                          <a:gd name="connsiteX1" fmla="*/ 95034 w 625732"/>
                          <a:gd name="connsiteY1" fmla="*/ 0 h 201086"/>
                          <a:gd name="connsiteX2" fmla="*/ 530505 w 625732"/>
                          <a:gd name="connsiteY2" fmla="*/ 0 h 201086"/>
                          <a:gd name="connsiteX3" fmla="*/ 625539 w 625732"/>
                          <a:gd name="connsiteY3" fmla="*/ 97459 h 201086"/>
                          <a:gd name="connsiteX4" fmla="*/ 625539 w 625732"/>
                          <a:gd name="connsiteY4" fmla="*/ 97459 h 201086"/>
                          <a:gd name="connsiteX5" fmla="*/ 536713 w 625732"/>
                          <a:gd name="connsiteY5" fmla="*/ 200891 h 201086"/>
                          <a:gd name="connsiteX6" fmla="*/ 530505 w 625732"/>
                          <a:gd name="connsiteY6" fmla="*/ 201086 h 201086"/>
                          <a:gd name="connsiteX7" fmla="*/ 95034 w 625732"/>
                          <a:gd name="connsiteY7" fmla="*/ 201086 h 201086"/>
                          <a:gd name="connsiteX8" fmla="*/ 0 w 625732"/>
                          <a:gd name="connsiteY8" fmla="*/ 103627 h 2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32" h="201086">
                            <a:moveTo>
                              <a:pt x="0" y="97459"/>
                            </a:moveTo>
                            <a:cubicBezTo>
                              <a:pt x="0" y="43633"/>
                              <a:pt x="42549" y="0"/>
                              <a:pt x="95034" y="0"/>
                            </a:cubicBezTo>
                            <a:lnTo>
                              <a:pt x="530505" y="0"/>
                            </a:lnTo>
                            <a:cubicBezTo>
                              <a:pt x="582991" y="0"/>
                              <a:pt x="625539" y="43633"/>
                              <a:pt x="625539" y="97459"/>
                            </a:cubicBezTo>
                            <a:lnTo>
                              <a:pt x="625539" y="97459"/>
                            </a:lnTo>
                            <a:cubicBezTo>
                              <a:pt x="628859" y="151176"/>
                              <a:pt x="589090" y="197484"/>
                              <a:pt x="536713" y="200891"/>
                            </a:cubicBezTo>
                            <a:cubicBezTo>
                              <a:pt x="534644" y="201026"/>
                              <a:pt x="532575" y="201090"/>
                              <a:pt x="530505" y="201086"/>
                            </a:cubicBezTo>
                            <a:lnTo>
                              <a:pt x="95034" y="201086"/>
                            </a:lnTo>
                            <a:cubicBezTo>
                              <a:pt x="42549" y="201086"/>
                              <a:pt x="0" y="157453"/>
                              <a:pt x="0" y="103627"/>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77" name="Freeform: Shape 76">
                        <a:extLst>
                          <a:ext uri="{FF2B5EF4-FFF2-40B4-BE49-F238E27FC236}">
                            <a16:creationId xmlns:a16="http://schemas.microsoft.com/office/drawing/2014/main" id="{F7DFC875-21BC-48D2-B282-28324C01EE4C}"/>
                          </a:ext>
                        </a:extLst>
                      </p:cNvPr>
                      <p:cNvSpPr/>
                      <p:nvPr/>
                    </p:nvSpPr>
                    <p:spPr>
                      <a:xfrm>
                        <a:off x="6330554" y="2234482"/>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grpSp>
                <p:nvGrpSpPr>
                  <p:cNvPr id="61" name="Group 60">
                    <a:extLst>
                      <a:ext uri="{FF2B5EF4-FFF2-40B4-BE49-F238E27FC236}">
                        <a16:creationId xmlns:a16="http://schemas.microsoft.com/office/drawing/2014/main" id="{0D8CDC35-E837-482B-9C7B-E4E79ECA25E0}"/>
                      </a:ext>
                    </a:extLst>
                  </p:cNvPr>
                  <p:cNvGrpSpPr/>
                  <p:nvPr/>
                </p:nvGrpSpPr>
                <p:grpSpPr>
                  <a:xfrm>
                    <a:off x="4155559" y="2881729"/>
                    <a:ext cx="1940444" cy="2786332"/>
                    <a:chOff x="4155559" y="2881729"/>
                    <a:chExt cx="1940444" cy="2786332"/>
                  </a:xfrm>
                </p:grpSpPr>
                <p:sp>
                  <p:nvSpPr>
                    <p:cNvPr id="63" name="Freeform: Shape 62">
                      <a:extLst>
                        <a:ext uri="{FF2B5EF4-FFF2-40B4-BE49-F238E27FC236}">
                          <a16:creationId xmlns:a16="http://schemas.microsoft.com/office/drawing/2014/main" id="{AC937782-3DAA-478F-BD90-2FED0417C328}"/>
                        </a:ext>
                      </a:extLst>
                    </p:cNvPr>
                    <p:cNvSpPr/>
                    <p:nvPr/>
                  </p:nvSpPr>
                  <p:spPr>
                    <a:xfrm>
                      <a:off x="4155559" y="2881729"/>
                      <a:ext cx="1940444" cy="2786332"/>
                    </a:xfrm>
                    <a:custGeom>
                      <a:avLst/>
                      <a:gdLst>
                        <a:gd name="connsiteX0" fmla="*/ 875755 w 875754"/>
                        <a:gd name="connsiteY0" fmla="*/ 1214182 h 1257523"/>
                        <a:gd name="connsiteX1" fmla="*/ 825231 w 875754"/>
                        <a:gd name="connsiteY1" fmla="*/ 1257360 h 1257523"/>
                        <a:gd name="connsiteX2" fmla="*/ 50524 w 875754"/>
                        <a:gd name="connsiteY2" fmla="*/ 1257360 h 1257523"/>
                        <a:gd name="connsiteX3" fmla="*/ 0 w 875754"/>
                        <a:gd name="connsiteY3" fmla="*/ 1214182 h 1257523"/>
                        <a:gd name="connsiteX4" fmla="*/ 0 w 875754"/>
                        <a:gd name="connsiteY4" fmla="*/ 45908 h 1257523"/>
                        <a:gd name="connsiteX5" fmla="*/ 49124 w 875754"/>
                        <a:gd name="connsiteY5" fmla="*/ 172 h 1257523"/>
                        <a:gd name="connsiteX6" fmla="*/ 50524 w 875754"/>
                        <a:gd name="connsiteY6" fmla="*/ 263 h 1257523"/>
                        <a:gd name="connsiteX7" fmla="*/ 824028 w 875754"/>
                        <a:gd name="connsiteY7" fmla="*/ 263 h 1257523"/>
                        <a:gd name="connsiteX8" fmla="*/ 875552 w 875754"/>
                        <a:gd name="connsiteY8" fmla="*/ 43131 h 1257523"/>
                        <a:gd name="connsiteX9" fmla="*/ 875755 w 875754"/>
                        <a:gd name="connsiteY9" fmla="*/ 45908 h 12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754" h="1257523">
                          <a:moveTo>
                            <a:pt x="875755" y="1214182"/>
                          </a:moveTo>
                          <a:cubicBezTo>
                            <a:pt x="873216" y="1240298"/>
                            <a:pt x="850737" y="1259506"/>
                            <a:pt x="825231" y="1257360"/>
                          </a:cubicBezTo>
                          <a:lnTo>
                            <a:pt x="50524" y="1257360"/>
                          </a:lnTo>
                          <a:cubicBezTo>
                            <a:pt x="25018" y="1259506"/>
                            <a:pt x="2539" y="1240298"/>
                            <a:pt x="0" y="1214182"/>
                          </a:cubicBezTo>
                          <a:lnTo>
                            <a:pt x="0" y="45908"/>
                          </a:lnTo>
                          <a:cubicBezTo>
                            <a:pt x="1250" y="19367"/>
                            <a:pt x="23242" y="-1110"/>
                            <a:pt x="49124" y="172"/>
                          </a:cubicBezTo>
                          <a:cubicBezTo>
                            <a:pt x="49591" y="195"/>
                            <a:pt x="50058" y="226"/>
                            <a:pt x="50524" y="263"/>
                          </a:cubicBezTo>
                          <a:lnTo>
                            <a:pt x="824028" y="263"/>
                          </a:lnTo>
                          <a:cubicBezTo>
                            <a:pt x="849799" y="-2491"/>
                            <a:pt x="872867" y="16703"/>
                            <a:pt x="875552" y="43131"/>
                          </a:cubicBezTo>
                          <a:cubicBezTo>
                            <a:pt x="875645" y="44055"/>
                            <a:pt x="875713" y="44980"/>
                            <a:pt x="875755" y="45908"/>
                          </a:cubicBezTo>
                          <a:close/>
                        </a:path>
                      </a:pathLst>
                    </a:custGeom>
                    <a:solidFill>
                      <a:srgbClr val="75757A"/>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nvGrpSpPr>
                    <p:cNvPr id="64" name="Group 63">
                      <a:extLst>
                        <a:ext uri="{FF2B5EF4-FFF2-40B4-BE49-F238E27FC236}">
                          <a16:creationId xmlns:a16="http://schemas.microsoft.com/office/drawing/2014/main" id="{74ACE22D-14E3-4BC9-8AAF-E6C63E96593F}"/>
                        </a:ext>
                      </a:extLst>
                    </p:cNvPr>
                    <p:cNvGrpSpPr/>
                    <p:nvPr/>
                  </p:nvGrpSpPr>
                  <p:grpSpPr>
                    <a:xfrm>
                      <a:off x="4440755" y="3213042"/>
                      <a:ext cx="1388692" cy="431901"/>
                      <a:chOff x="4440755" y="3213042"/>
                      <a:chExt cx="1388692" cy="431901"/>
                    </a:xfrm>
                  </p:grpSpPr>
                  <p:sp>
                    <p:nvSpPr>
                      <p:cNvPr id="71" name="Freeform: Shape 70">
                        <a:extLst>
                          <a:ext uri="{FF2B5EF4-FFF2-40B4-BE49-F238E27FC236}">
                            <a16:creationId xmlns:a16="http://schemas.microsoft.com/office/drawing/2014/main" id="{00A8F27A-A50C-4769-AAA0-A3C9D137198E}"/>
                          </a:ext>
                        </a:extLst>
                      </p:cNvPr>
                      <p:cNvSpPr/>
                      <p:nvPr/>
                    </p:nvSpPr>
                    <p:spPr>
                      <a:xfrm>
                        <a:off x="4440755" y="3213042"/>
                        <a:ext cx="1388692" cy="431901"/>
                      </a:xfrm>
                      <a:custGeom>
                        <a:avLst/>
                        <a:gdLst>
                          <a:gd name="connsiteX0" fmla="*/ 0 w 626742"/>
                          <a:gd name="connsiteY0" fmla="*/ 97467 h 194925"/>
                          <a:gd name="connsiteX1" fmla="*/ 95034 w 626742"/>
                          <a:gd name="connsiteY1" fmla="*/ 8 h 194925"/>
                          <a:gd name="connsiteX2" fmla="*/ 530505 w 626742"/>
                          <a:gd name="connsiteY2" fmla="*/ 8 h 194925"/>
                          <a:gd name="connsiteX3" fmla="*/ 626735 w 626742"/>
                          <a:gd name="connsiteY3" fmla="*/ 96226 h 194925"/>
                          <a:gd name="connsiteX4" fmla="*/ 626742 w 626742"/>
                          <a:gd name="connsiteY4" fmla="*/ 97467 h 194925"/>
                          <a:gd name="connsiteX5" fmla="*/ 626742 w 626742"/>
                          <a:gd name="connsiteY5" fmla="*/ 97467 h 194925"/>
                          <a:gd name="connsiteX6" fmla="*/ 531708 w 626742"/>
                          <a:gd name="connsiteY6" fmla="*/ 194926 h 194925"/>
                          <a:gd name="connsiteX7" fmla="*/ 95034 w 626742"/>
                          <a:gd name="connsiteY7" fmla="*/ 194926 h 194925"/>
                          <a:gd name="connsiteX8" fmla="*/ 0 w 626742"/>
                          <a:gd name="connsiteY8" fmla="*/ 97467 h 19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742" h="194925">
                            <a:moveTo>
                              <a:pt x="0" y="97467"/>
                            </a:moveTo>
                            <a:cubicBezTo>
                              <a:pt x="0" y="43641"/>
                              <a:pt x="42549" y="8"/>
                              <a:pt x="95034" y="8"/>
                            </a:cubicBezTo>
                            <a:lnTo>
                              <a:pt x="530505" y="8"/>
                            </a:lnTo>
                            <a:cubicBezTo>
                              <a:pt x="582987" y="-673"/>
                              <a:pt x="626070" y="42405"/>
                              <a:pt x="626735" y="96226"/>
                            </a:cubicBezTo>
                            <a:cubicBezTo>
                              <a:pt x="626740" y="96639"/>
                              <a:pt x="626742" y="97054"/>
                              <a:pt x="626742" y="97467"/>
                            </a:cubicBezTo>
                            <a:lnTo>
                              <a:pt x="626742" y="97467"/>
                            </a:lnTo>
                            <a:cubicBezTo>
                              <a:pt x="626094" y="151014"/>
                              <a:pt x="583923" y="194261"/>
                              <a:pt x="531708" y="194926"/>
                            </a:cubicBezTo>
                            <a:lnTo>
                              <a:pt x="95034" y="194926"/>
                            </a:lnTo>
                            <a:cubicBezTo>
                              <a:pt x="42548" y="194926"/>
                              <a:pt x="0" y="151293"/>
                              <a:pt x="0" y="97467"/>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72" name="Freeform: Shape 71">
                        <a:extLst>
                          <a:ext uri="{FF2B5EF4-FFF2-40B4-BE49-F238E27FC236}">
                            <a16:creationId xmlns:a16="http://schemas.microsoft.com/office/drawing/2014/main" id="{56B200E0-8564-4820-990D-EE637633AB5F}"/>
                          </a:ext>
                        </a:extLst>
                      </p:cNvPr>
                      <p:cNvSpPr/>
                      <p:nvPr/>
                    </p:nvSpPr>
                    <p:spPr>
                      <a:xfrm>
                        <a:off x="4518057" y="3289593"/>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75757A"/>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65" name="Group 64">
                      <a:extLst>
                        <a:ext uri="{FF2B5EF4-FFF2-40B4-BE49-F238E27FC236}">
                          <a16:creationId xmlns:a16="http://schemas.microsoft.com/office/drawing/2014/main" id="{9F6F97BD-6596-45DD-B22C-5B1ACCBFDE18}"/>
                        </a:ext>
                      </a:extLst>
                    </p:cNvPr>
                    <p:cNvGrpSpPr/>
                    <p:nvPr/>
                  </p:nvGrpSpPr>
                  <p:grpSpPr>
                    <a:xfrm>
                      <a:off x="4440755" y="3910964"/>
                      <a:ext cx="1388692" cy="431880"/>
                      <a:chOff x="4440755" y="3860891"/>
                      <a:chExt cx="1388692" cy="431880"/>
                    </a:xfrm>
                  </p:grpSpPr>
                  <p:sp>
                    <p:nvSpPr>
                      <p:cNvPr id="69" name="Freeform: Shape 68">
                        <a:extLst>
                          <a:ext uri="{FF2B5EF4-FFF2-40B4-BE49-F238E27FC236}">
                            <a16:creationId xmlns:a16="http://schemas.microsoft.com/office/drawing/2014/main" id="{EEEC1AF6-64ED-4192-9B01-2F8351314234}"/>
                          </a:ext>
                        </a:extLst>
                      </p:cNvPr>
                      <p:cNvSpPr/>
                      <p:nvPr/>
                    </p:nvSpPr>
                    <p:spPr>
                      <a:xfrm>
                        <a:off x="4440755" y="3860891"/>
                        <a:ext cx="1388692" cy="431880"/>
                      </a:xfrm>
                      <a:custGeom>
                        <a:avLst/>
                        <a:gdLst>
                          <a:gd name="connsiteX0" fmla="*/ 0 w 626742"/>
                          <a:gd name="connsiteY0" fmla="*/ 97459 h 194917"/>
                          <a:gd name="connsiteX1" fmla="*/ 95034 w 626742"/>
                          <a:gd name="connsiteY1" fmla="*/ 0 h 194917"/>
                          <a:gd name="connsiteX2" fmla="*/ 530505 w 626742"/>
                          <a:gd name="connsiteY2" fmla="*/ 0 h 194917"/>
                          <a:gd name="connsiteX3" fmla="*/ 625539 w 626742"/>
                          <a:gd name="connsiteY3" fmla="*/ 97459 h 194917"/>
                          <a:gd name="connsiteX4" fmla="*/ 626742 w 626742"/>
                          <a:gd name="connsiteY4" fmla="*/ 97459 h 194917"/>
                          <a:gd name="connsiteX5" fmla="*/ 531708 w 626742"/>
                          <a:gd name="connsiteY5" fmla="*/ 194918 h 194917"/>
                          <a:gd name="connsiteX6" fmla="*/ 95034 w 626742"/>
                          <a:gd name="connsiteY6" fmla="*/ 194918 h 194917"/>
                          <a:gd name="connsiteX7" fmla="*/ 0 w 626742"/>
                          <a:gd name="connsiteY7" fmla="*/ 97459 h 19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742" h="194917">
                            <a:moveTo>
                              <a:pt x="0" y="97459"/>
                            </a:moveTo>
                            <a:cubicBezTo>
                              <a:pt x="0" y="43634"/>
                              <a:pt x="42549" y="0"/>
                              <a:pt x="95034" y="0"/>
                            </a:cubicBezTo>
                            <a:lnTo>
                              <a:pt x="530505" y="0"/>
                            </a:lnTo>
                            <a:cubicBezTo>
                              <a:pt x="582991" y="0"/>
                              <a:pt x="625539" y="43634"/>
                              <a:pt x="625539" y="97459"/>
                            </a:cubicBezTo>
                            <a:lnTo>
                              <a:pt x="626742" y="97459"/>
                            </a:lnTo>
                            <a:cubicBezTo>
                              <a:pt x="626094" y="151012"/>
                              <a:pt x="583923" y="194252"/>
                              <a:pt x="531708" y="194918"/>
                            </a:cubicBezTo>
                            <a:lnTo>
                              <a:pt x="95034" y="194918"/>
                            </a:lnTo>
                            <a:cubicBezTo>
                              <a:pt x="42548" y="194918"/>
                              <a:pt x="0" y="151283"/>
                              <a:pt x="0" y="97459"/>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70" name="Freeform: Shape 69">
                        <a:extLst>
                          <a:ext uri="{FF2B5EF4-FFF2-40B4-BE49-F238E27FC236}">
                            <a16:creationId xmlns:a16="http://schemas.microsoft.com/office/drawing/2014/main" id="{44ED2238-8EC4-49A0-836A-E7B1EF56D14C}"/>
                          </a:ext>
                        </a:extLst>
                      </p:cNvPr>
                      <p:cNvSpPr/>
                      <p:nvPr/>
                    </p:nvSpPr>
                    <p:spPr>
                      <a:xfrm>
                        <a:off x="4518057" y="3931956"/>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75757A"/>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66" name="Group 65">
                      <a:extLst>
                        <a:ext uri="{FF2B5EF4-FFF2-40B4-BE49-F238E27FC236}">
                          <a16:creationId xmlns:a16="http://schemas.microsoft.com/office/drawing/2014/main" id="{C50E1C60-5456-4B9F-B89D-1CC276675456}"/>
                        </a:ext>
                      </a:extLst>
                    </p:cNvPr>
                    <p:cNvGrpSpPr/>
                    <p:nvPr/>
                  </p:nvGrpSpPr>
                  <p:grpSpPr>
                    <a:xfrm>
                      <a:off x="4440755" y="4608864"/>
                      <a:ext cx="1388692" cy="431880"/>
                      <a:chOff x="4440755" y="3860891"/>
                      <a:chExt cx="1388692" cy="431880"/>
                    </a:xfrm>
                  </p:grpSpPr>
                  <p:sp>
                    <p:nvSpPr>
                      <p:cNvPr id="67" name="Freeform: Shape 66">
                        <a:extLst>
                          <a:ext uri="{FF2B5EF4-FFF2-40B4-BE49-F238E27FC236}">
                            <a16:creationId xmlns:a16="http://schemas.microsoft.com/office/drawing/2014/main" id="{65D51758-3971-4302-AC63-722E39A0FD5F}"/>
                          </a:ext>
                        </a:extLst>
                      </p:cNvPr>
                      <p:cNvSpPr/>
                      <p:nvPr/>
                    </p:nvSpPr>
                    <p:spPr>
                      <a:xfrm>
                        <a:off x="4440755" y="3860891"/>
                        <a:ext cx="1388692" cy="431880"/>
                      </a:xfrm>
                      <a:custGeom>
                        <a:avLst/>
                        <a:gdLst>
                          <a:gd name="connsiteX0" fmla="*/ 0 w 626742"/>
                          <a:gd name="connsiteY0" fmla="*/ 97459 h 194917"/>
                          <a:gd name="connsiteX1" fmla="*/ 95034 w 626742"/>
                          <a:gd name="connsiteY1" fmla="*/ 0 h 194917"/>
                          <a:gd name="connsiteX2" fmla="*/ 530505 w 626742"/>
                          <a:gd name="connsiteY2" fmla="*/ 0 h 194917"/>
                          <a:gd name="connsiteX3" fmla="*/ 625539 w 626742"/>
                          <a:gd name="connsiteY3" fmla="*/ 97459 h 194917"/>
                          <a:gd name="connsiteX4" fmla="*/ 626742 w 626742"/>
                          <a:gd name="connsiteY4" fmla="*/ 97459 h 194917"/>
                          <a:gd name="connsiteX5" fmla="*/ 531708 w 626742"/>
                          <a:gd name="connsiteY5" fmla="*/ 194918 h 194917"/>
                          <a:gd name="connsiteX6" fmla="*/ 95034 w 626742"/>
                          <a:gd name="connsiteY6" fmla="*/ 194918 h 194917"/>
                          <a:gd name="connsiteX7" fmla="*/ 0 w 626742"/>
                          <a:gd name="connsiteY7" fmla="*/ 97459 h 19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742" h="194917">
                            <a:moveTo>
                              <a:pt x="0" y="97459"/>
                            </a:moveTo>
                            <a:cubicBezTo>
                              <a:pt x="0" y="43634"/>
                              <a:pt x="42549" y="0"/>
                              <a:pt x="95034" y="0"/>
                            </a:cubicBezTo>
                            <a:lnTo>
                              <a:pt x="530505" y="0"/>
                            </a:lnTo>
                            <a:cubicBezTo>
                              <a:pt x="582991" y="0"/>
                              <a:pt x="625539" y="43634"/>
                              <a:pt x="625539" y="97459"/>
                            </a:cubicBezTo>
                            <a:lnTo>
                              <a:pt x="626742" y="97459"/>
                            </a:lnTo>
                            <a:cubicBezTo>
                              <a:pt x="626094" y="151012"/>
                              <a:pt x="583923" y="194252"/>
                              <a:pt x="531708" y="194918"/>
                            </a:cubicBezTo>
                            <a:lnTo>
                              <a:pt x="95034" y="194918"/>
                            </a:lnTo>
                            <a:cubicBezTo>
                              <a:pt x="42548" y="194918"/>
                              <a:pt x="0" y="151283"/>
                              <a:pt x="0" y="97459"/>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68" name="Freeform: Shape 67">
                        <a:extLst>
                          <a:ext uri="{FF2B5EF4-FFF2-40B4-BE49-F238E27FC236}">
                            <a16:creationId xmlns:a16="http://schemas.microsoft.com/office/drawing/2014/main" id="{49A297E6-F5A0-4A87-91D0-A48480012E0C}"/>
                          </a:ext>
                        </a:extLst>
                      </p:cNvPr>
                      <p:cNvSpPr/>
                      <p:nvPr/>
                    </p:nvSpPr>
                    <p:spPr>
                      <a:xfrm>
                        <a:off x="4518057" y="3931956"/>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75757A"/>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sp>
                <p:nvSpPr>
                  <p:cNvPr id="62" name="Freeform: Shape 61">
                    <a:extLst>
                      <a:ext uri="{FF2B5EF4-FFF2-40B4-BE49-F238E27FC236}">
                        <a16:creationId xmlns:a16="http://schemas.microsoft.com/office/drawing/2014/main" id="{147113B0-5DFB-40A3-A732-FD1D2E9EDA61}"/>
                      </a:ext>
                    </a:extLst>
                  </p:cNvPr>
                  <p:cNvSpPr/>
                  <p:nvPr/>
                </p:nvSpPr>
                <p:spPr>
                  <a:xfrm>
                    <a:off x="5072473" y="2881886"/>
                    <a:ext cx="3289153" cy="2391407"/>
                  </a:xfrm>
                  <a:custGeom>
                    <a:avLst/>
                    <a:gdLst>
                      <a:gd name="connsiteX0" fmla="*/ 1484453 w 1484452"/>
                      <a:gd name="connsiteY0" fmla="*/ 740386 h 1079287"/>
                      <a:gd name="connsiteX1" fmla="*/ 1194539 w 1484452"/>
                      <a:gd name="connsiteY1" fmla="*/ 412233 h 1079287"/>
                      <a:gd name="connsiteX2" fmla="*/ 762677 w 1484452"/>
                      <a:gd name="connsiteY2" fmla="*/ 192 h 1079287"/>
                      <a:gd name="connsiteX3" fmla="*/ 350061 w 1484452"/>
                      <a:gd name="connsiteY3" fmla="*/ 287634 h 1079287"/>
                      <a:gd name="connsiteX4" fmla="*/ 0 w 1484452"/>
                      <a:gd name="connsiteY4" fmla="*/ 679937 h 1079287"/>
                      <a:gd name="connsiteX5" fmla="*/ 418630 w 1484452"/>
                      <a:gd name="connsiteY5" fmla="*/ 1078408 h 1079287"/>
                      <a:gd name="connsiteX6" fmla="*/ 1131985 w 1484452"/>
                      <a:gd name="connsiteY6" fmla="*/ 1078408 h 1079287"/>
                      <a:gd name="connsiteX7" fmla="*/ 1150030 w 1484452"/>
                      <a:gd name="connsiteY7" fmla="*/ 1078408 h 1079287"/>
                      <a:gd name="connsiteX8" fmla="*/ 1484453 w 1484452"/>
                      <a:gd name="connsiteY8" fmla="*/ 740386 h 107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452" h="1079287">
                        <a:moveTo>
                          <a:pt x="1484453" y="740386"/>
                        </a:moveTo>
                        <a:cubicBezTo>
                          <a:pt x="1479340" y="572905"/>
                          <a:pt x="1356566" y="433933"/>
                          <a:pt x="1194539" y="412233"/>
                        </a:cubicBezTo>
                        <a:cubicBezTo>
                          <a:pt x="1184771" y="176844"/>
                          <a:pt x="992322" y="-6772"/>
                          <a:pt x="762677" y="192"/>
                        </a:cubicBezTo>
                        <a:cubicBezTo>
                          <a:pt x="579522" y="-3745"/>
                          <a:pt x="413985" y="111574"/>
                          <a:pt x="350061" y="287634"/>
                        </a:cubicBezTo>
                        <a:cubicBezTo>
                          <a:pt x="154958" y="311886"/>
                          <a:pt x="6290" y="478493"/>
                          <a:pt x="0" y="679937"/>
                        </a:cubicBezTo>
                        <a:cubicBezTo>
                          <a:pt x="9127" y="908139"/>
                          <a:pt x="196048" y="1086057"/>
                          <a:pt x="418630" y="1078408"/>
                        </a:cubicBezTo>
                        <a:lnTo>
                          <a:pt x="1131985" y="1078408"/>
                        </a:lnTo>
                        <a:cubicBezTo>
                          <a:pt x="1137952" y="1079580"/>
                          <a:pt x="1144063" y="1079580"/>
                          <a:pt x="1150030" y="1078408"/>
                        </a:cubicBezTo>
                        <a:cubicBezTo>
                          <a:pt x="1332338" y="1077113"/>
                          <a:pt x="1480555" y="927310"/>
                          <a:pt x="1484453" y="740386"/>
                        </a:cubicBezTo>
                        <a:close/>
                      </a:path>
                    </a:pathLst>
                  </a:custGeom>
                  <a:solidFill>
                    <a:schemeClr val="accent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sp>
            <p:nvSpPr>
              <p:cNvPr id="56" name="Oval 55">
                <a:extLst>
                  <a:ext uri="{FF2B5EF4-FFF2-40B4-BE49-F238E27FC236}">
                    <a16:creationId xmlns:a16="http://schemas.microsoft.com/office/drawing/2014/main" id="{7EFF9CA7-D47A-48BD-83F0-AD005B56BBD1}"/>
                  </a:ext>
                </a:extLst>
              </p:cNvPr>
              <p:cNvSpPr/>
              <p:nvPr/>
            </p:nvSpPr>
            <p:spPr bwMode="auto">
              <a:xfrm>
                <a:off x="9925959" y="436818"/>
                <a:ext cx="480848" cy="480848"/>
              </a:xfrm>
              <a:prstGeom prst="ellipse">
                <a:avLst/>
              </a:prstGeom>
              <a:solidFill>
                <a:schemeClr val="bg1">
                  <a:lumMod val="95000"/>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41EDF76B-341A-4D95-8F4E-2DE38505A5C3}"/>
                </a:ext>
              </a:extLst>
            </p:cNvPr>
            <p:cNvGrpSpPr/>
            <p:nvPr/>
          </p:nvGrpSpPr>
          <p:grpSpPr>
            <a:xfrm>
              <a:off x="11117428" y="436818"/>
              <a:ext cx="480848" cy="480849"/>
              <a:chOff x="11117428" y="-177545"/>
              <a:chExt cx="480848" cy="480849"/>
            </a:xfrm>
          </p:grpSpPr>
          <p:grpSp>
            <p:nvGrpSpPr>
              <p:cNvPr id="49" name="Group 48">
                <a:extLst>
                  <a:ext uri="{FF2B5EF4-FFF2-40B4-BE49-F238E27FC236}">
                    <a16:creationId xmlns:a16="http://schemas.microsoft.com/office/drawing/2014/main" id="{72C81D83-4209-4C90-8079-9A1A2D164AA6}"/>
                  </a:ext>
                </a:extLst>
              </p:cNvPr>
              <p:cNvGrpSpPr/>
              <p:nvPr/>
            </p:nvGrpSpPr>
            <p:grpSpPr>
              <a:xfrm>
                <a:off x="11117428" y="-177544"/>
                <a:ext cx="480848" cy="480848"/>
                <a:chOff x="11117428" y="436819"/>
                <a:chExt cx="480848" cy="480848"/>
              </a:xfrm>
            </p:grpSpPr>
            <p:sp>
              <p:nvSpPr>
                <p:cNvPr id="51" name="Oval 50">
                  <a:extLst>
                    <a:ext uri="{FF2B5EF4-FFF2-40B4-BE49-F238E27FC236}">
                      <a16:creationId xmlns:a16="http://schemas.microsoft.com/office/drawing/2014/main" id="{D221D8CC-230D-4A62-A2AD-BBEC8288A976}"/>
                    </a:ext>
                  </a:extLst>
                </p:cNvPr>
                <p:cNvSpPr/>
                <p:nvPr/>
              </p:nvSpPr>
              <p:spPr bwMode="auto">
                <a:xfrm>
                  <a:off x="11117428" y="436819"/>
                  <a:ext cx="480848" cy="48084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AA26F911-92CA-4B7E-8A88-09963B737630}"/>
                    </a:ext>
                  </a:extLst>
                </p:cNvPr>
                <p:cNvGrpSpPr>
                  <a:grpSpLocks noChangeAspect="1"/>
                </p:cNvGrpSpPr>
                <p:nvPr/>
              </p:nvGrpSpPr>
              <p:grpSpPr>
                <a:xfrm>
                  <a:off x="11231796" y="551186"/>
                  <a:ext cx="252111" cy="252111"/>
                  <a:chOff x="640219" y="5256108"/>
                  <a:chExt cx="721042" cy="721042"/>
                </a:xfrm>
              </p:grpSpPr>
              <p:sp>
                <p:nvSpPr>
                  <p:cNvPr id="53" name="Freeform: Shape 52">
                    <a:extLst>
                      <a:ext uri="{FF2B5EF4-FFF2-40B4-BE49-F238E27FC236}">
                        <a16:creationId xmlns:a16="http://schemas.microsoft.com/office/drawing/2014/main" id="{60564C5F-C3F6-403F-A747-2F5D5749F121}"/>
                      </a:ext>
                    </a:extLst>
                  </p:cNvPr>
                  <p:cNvSpPr/>
                  <p:nvPr/>
                </p:nvSpPr>
                <p:spPr>
                  <a:xfrm>
                    <a:off x="892364" y="5418375"/>
                    <a:ext cx="216752" cy="396508"/>
                  </a:xfrm>
                  <a:custGeom>
                    <a:avLst/>
                    <a:gdLst>
                      <a:gd name="connsiteX0" fmla="*/ 96079 w 166620"/>
                      <a:gd name="connsiteY0" fmla="*/ 304800 h 304800"/>
                      <a:gd name="connsiteX1" fmla="*/ 96079 w 166620"/>
                      <a:gd name="connsiteY1" fmla="*/ 272929 h 304800"/>
                      <a:gd name="connsiteX2" fmla="*/ 147971 w 166620"/>
                      <a:gd name="connsiteY2" fmla="*/ 247031 h 304800"/>
                      <a:gd name="connsiteX3" fmla="*/ 166621 w 166620"/>
                      <a:gd name="connsiteY3" fmla="*/ 195072 h 304800"/>
                      <a:gd name="connsiteX4" fmla="*/ 151800 w 166620"/>
                      <a:gd name="connsiteY4" fmla="*/ 149828 h 304800"/>
                      <a:gd name="connsiteX5" fmla="*/ 96079 w 166620"/>
                      <a:gd name="connsiteY5" fmla="*/ 121110 h 304800"/>
                      <a:gd name="connsiteX6" fmla="*/ 96079 w 166620"/>
                      <a:gd name="connsiteY6" fmla="*/ 54521 h 304800"/>
                      <a:gd name="connsiteX7" fmla="*/ 116519 w 166620"/>
                      <a:gd name="connsiteY7" fmla="*/ 81772 h 304800"/>
                      <a:gd name="connsiteX8" fmla="*/ 159629 w 166620"/>
                      <a:gd name="connsiteY8" fmla="*/ 76143 h 304800"/>
                      <a:gd name="connsiteX9" fmla="*/ 139189 w 166620"/>
                      <a:gd name="connsiteY9" fmla="*/ 35347 h 304800"/>
                      <a:gd name="connsiteX10" fmla="*/ 96069 w 166620"/>
                      <a:gd name="connsiteY10" fmla="*/ 16859 h 304800"/>
                      <a:gd name="connsiteX11" fmla="*/ 96069 w 166620"/>
                      <a:gd name="connsiteY11" fmla="*/ 0 h 304800"/>
                      <a:gd name="connsiteX12" fmla="*/ 71380 w 166620"/>
                      <a:gd name="connsiteY12" fmla="*/ 0 h 304800"/>
                      <a:gd name="connsiteX13" fmla="*/ 71380 w 166620"/>
                      <a:gd name="connsiteY13" fmla="*/ 16859 h 304800"/>
                      <a:gd name="connsiteX14" fmla="*/ 24432 w 166620"/>
                      <a:gd name="connsiteY14" fmla="*/ 38767 h 304800"/>
                      <a:gd name="connsiteX15" fmla="*/ 6801 w 166620"/>
                      <a:gd name="connsiteY15" fmla="*/ 85687 h 304800"/>
                      <a:gd name="connsiteX16" fmla="*/ 22403 w 166620"/>
                      <a:gd name="connsiteY16" fmla="*/ 132636 h 304800"/>
                      <a:gd name="connsiteX17" fmla="*/ 71390 w 166620"/>
                      <a:gd name="connsiteY17" fmla="*/ 161506 h 304800"/>
                      <a:gd name="connsiteX18" fmla="*/ 71390 w 166620"/>
                      <a:gd name="connsiteY18" fmla="*/ 232896 h 304800"/>
                      <a:gd name="connsiteX19" fmla="*/ 54693 w 166620"/>
                      <a:gd name="connsiteY19" fmla="*/ 218580 h 304800"/>
                      <a:gd name="connsiteX20" fmla="*/ 44472 w 166620"/>
                      <a:gd name="connsiteY20" fmla="*/ 195072 h 304800"/>
                      <a:gd name="connsiteX21" fmla="*/ 0 w 166620"/>
                      <a:gd name="connsiteY21" fmla="*/ 199844 h 304800"/>
                      <a:gd name="connsiteX22" fmla="*/ 23508 w 166620"/>
                      <a:gd name="connsiteY22" fmla="*/ 251803 h 304800"/>
                      <a:gd name="connsiteX23" fmla="*/ 71390 w 166620"/>
                      <a:gd name="connsiteY23" fmla="*/ 273777 h 304800"/>
                      <a:gd name="connsiteX24" fmla="*/ 71390 w 166620"/>
                      <a:gd name="connsiteY24" fmla="*/ 304790 h 304800"/>
                      <a:gd name="connsiteX25" fmla="*/ 96079 w 166620"/>
                      <a:gd name="connsiteY25" fmla="*/ 304790 h 304800"/>
                      <a:gd name="connsiteX26" fmla="*/ 96079 w 166620"/>
                      <a:gd name="connsiteY26" fmla="*/ 168831 h 304800"/>
                      <a:gd name="connsiteX27" fmla="*/ 118139 w 166620"/>
                      <a:gd name="connsiteY27" fmla="*/ 181527 h 304800"/>
                      <a:gd name="connsiteX28" fmla="*/ 124882 w 166620"/>
                      <a:gd name="connsiteY28" fmla="*/ 201206 h 304800"/>
                      <a:gd name="connsiteX29" fmla="*/ 116872 w 166620"/>
                      <a:gd name="connsiteY29" fmla="*/ 223447 h 304800"/>
                      <a:gd name="connsiteX30" fmla="*/ 96079 w 166620"/>
                      <a:gd name="connsiteY30" fmla="*/ 235287 h 304800"/>
                      <a:gd name="connsiteX31" fmla="*/ 96079 w 166620"/>
                      <a:gd name="connsiteY31" fmla="*/ 168831 h 304800"/>
                      <a:gd name="connsiteX32" fmla="*/ 54845 w 166620"/>
                      <a:gd name="connsiteY32" fmla="*/ 100422 h 304800"/>
                      <a:gd name="connsiteX33" fmla="*/ 49397 w 166620"/>
                      <a:gd name="connsiteY33" fmla="*/ 83649 h 304800"/>
                      <a:gd name="connsiteX34" fmla="*/ 55369 w 166620"/>
                      <a:gd name="connsiteY34" fmla="*/ 65589 h 304800"/>
                      <a:gd name="connsiteX35" fmla="*/ 71390 w 166620"/>
                      <a:gd name="connsiteY35" fmla="*/ 53988 h 304800"/>
                      <a:gd name="connsiteX36" fmla="*/ 71390 w 166620"/>
                      <a:gd name="connsiteY36" fmla="*/ 112947 h 304800"/>
                      <a:gd name="connsiteX37" fmla="*/ 54845 w 166620"/>
                      <a:gd name="connsiteY37" fmla="*/ 10042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6620" h="304800">
                        <a:moveTo>
                          <a:pt x="96079" y="304800"/>
                        </a:moveTo>
                        <a:lnTo>
                          <a:pt x="96079" y="272929"/>
                        </a:lnTo>
                        <a:cubicBezTo>
                          <a:pt x="118224" y="269758"/>
                          <a:pt x="135522" y="261118"/>
                          <a:pt x="147971" y="247031"/>
                        </a:cubicBezTo>
                        <a:cubicBezTo>
                          <a:pt x="160401" y="232943"/>
                          <a:pt x="166621" y="215617"/>
                          <a:pt x="166621" y="195072"/>
                        </a:cubicBezTo>
                        <a:cubicBezTo>
                          <a:pt x="166621" y="176670"/>
                          <a:pt x="161677" y="161582"/>
                          <a:pt x="151800" y="149828"/>
                        </a:cubicBezTo>
                        <a:cubicBezTo>
                          <a:pt x="141913" y="138074"/>
                          <a:pt x="123349" y="128492"/>
                          <a:pt x="96079" y="121110"/>
                        </a:cubicBezTo>
                        <a:lnTo>
                          <a:pt x="96079" y="54521"/>
                        </a:lnTo>
                        <a:cubicBezTo>
                          <a:pt x="107099" y="59293"/>
                          <a:pt x="113909" y="68380"/>
                          <a:pt x="116519" y="81772"/>
                        </a:cubicBezTo>
                        <a:lnTo>
                          <a:pt x="159629" y="76143"/>
                        </a:lnTo>
                        <a:cubicBezTo>
                          <a:pt x="156667" y="59112"/>
                          <a:pt x="149857" y="45510"/>
                          <a:pt x="139189" y="35347"/>
                        </a:cubicBezTo>
                        <a:cubicBezTo>
                          <a:pt x="128502" y="25175"/>
                          <a:pt x="114129" y="19012"/>
                          <a:pt x="96069" y="16859"/>
                        </a:cubicBezTo>
                        <a:lnTo>
                          <a:pt x="96069" y="0"/>
                        </a:lnTo>
                        <a:lnTo>
                          <a:pt x="71380" y="0"/>
                        </a:lnTo>
                        <a:lnTo>
                          <a:pt x="71380" y="16859"/>
                        </a:lnTo>
                        <a:cubicBezTo>
                          <a:pt x="51845" y="18793"/>
                          <a:pt x="36185" y="26089"/>
                          <a:pt x="24432" y="38767"/>
                        </a:cubicBezTo>
                        <a:cubicBezTo>
                          <a:pt x="12687" y="51416"/>
                          <a:pt x="6801" y="67056"/>
                          <a:pt x="6801" y="85687"/>
                        </a:cubicBezTo>
                        <a:cubicBezTo>
                          <a:pt x="6801" y="104089"/>
                          <a:pt x="12011" y="119729"/>
                          <a:pt x="22403" y="132636"/>
                        </a:cubicBezTo>
                        <a:cubicBezTo>
                          <a:pt x="32785" y="145523"/>
                          <a:pt x="49111" y="155153"/>
                          <a:pt x="71390" y="161506"/>
                        </a:cubicBezTo>
                        <a:lnTo>
                          <a:pt x="71390" y="232896"/>
                        </a:lnTo>
                        <a:cubicBezTo>
                          <a:pt x="65246" y="229934"/>
                          <a:pt x="59684" y="225161"/>
                          <a:pt x="54693" y="218580"/>
                        </a:cubicBezTo>
                        <a:cubicBezTo>
                          <a:pt x="49692" y="211998"/>
                          <a:pt x="46282" y="204159"/>
                          <a:pt x="44472" y="195072"/>
                        </a:cubicBezTo>
                        <a:lnTo>
                          <a:pt x="0" y="199844"/>
                        </a:lnTo>
                        <a:cubicBezTo>
                          <a:pt x="3410" y="222218"/>
                          <a:pt x="11249" y="239525"/>
                          <a:pt x="23508" y="251803"/>
                        </a:cubicBezTo>
                        <a:cubicBezTo>
                          <a:pt x="35785" y="264062"/>
                          <a:pt x="51730" y="271396"/>
                          <a:pt x="71390" y="273777"/>
                        </a:cubicBezTo>
                        <a:lnTo>
                          <a:pt x="71390" y="304790"/>
                        </a:lnTo>
                        <a:lnTo>
                          <a:pt x="96079" y="304790"/>
                        </a:lnTo>
                        <a:close/>
                        <a:moveTo>
                          <a:pt x="96079" y="168831"/>
                        </a:moveTo>
                        <a:cubicBezTo>
                          <a:pt x="106299" y="171793"/>
                          <a:pt x="113662" y="176022"/>
                          <a:pt x="118139" y="181527"/>
                        </a:cubicBezTo>
                        <a:cubicBezTo>
                          <a:pt x="122634" y="187033"/>
                          <a:pt x="124882" y="193596"/>
                          <a:pt x="124882" y="201206"/>
                        </a:cubicBezTo>
                        <a:cubicBezTo>
                          <a:pt x="124882" y="209721"/>
                          <a:pt x="122196" y="217141"/>
                          <a:pt x="116872" y="223447"/>
                        </a:cubicBezTo>
                        <a:cubicBezTo>
                          <a:pt x="111528" y="229753"/>
                          <a:pt x="104594" y="233705"/>
                          <a:pt x="96079" y="235287"/>
                        </a:cubicBezTo>
                        <a:lnTo>
                          <a:pt x="96079" y="168831"/>
                        </a:lnTo>
                        <a:close/>
                        <a:moveTo>
                          <a:pt x="54845" y="100422"/>
                        </a:moveTo>
                        <a:cubicBezTo>
                          <a:pt x="51225" y="95269"/>
                          <a:pt x="49397" y="89678"/>
                          <a:pt x="49397" y="83649"/>
                        </a:cubicBezTo>
                        <a:cubicBezTo>
                          <a:pt x="49397" y="77067"/>
                          <a:pt x="51378" y="71037"/>
                          <a:pt x="55369" y="65589"/>
                        </a:cubicBezTo>
                        <a:cubicBezTo>
                          <a:pt x="59341" y="60122"/>
                          <a:pt x="64684" y="56274"/>
                          <a:pt x="71390" y="53988"/>
                        </a:cubicBezTo>
                        <a:lnTo>
                          <a:pt x="71390" y="112947"/>
                        </a:lnTo>
                        <a:cubicBezTo>
                          <a:pt x="63989" y="109766"/>
                          <a:pt x="58484" y="105594"/>
                          <a:pt x="54845" y="100422"/>
                        </a:cubicBezTo>
                        <a:close/>
                      </a:path>
                    </a:pathLst>
                  </a:custGeom>
                  <a:solidFill>
                    <a:schemeClr val="accent1"/>
                  </a:solidFill>
                  <a:ln w="9525" cap="flat">
                    <a:noFill/>
                    <a:prstDash val="solid"/>
                    <a:miter/>
                  </a:ln>
                </p:spPr>
                <p:txBody>
                  <a:bodyPr rtlCol="0" anchor="ctr"/>
                  <a:lstStyle/>
                  <a:p>
                    <a:pPr defTabSz="685775" hangingPunct="1">
                      <a:defRPr/>
                    </a:pPr>
                    <a:endParaRPr lang="en-GB" sz="1324" kern="1200">
                      <a:latin typeface="Segoe UI"/>
                      <a:ea typeface="+mn-ea"/>
                      <a:cs typeface="+mn-cs"/>
                    </a:endParaRPr>
                  </a:p>
                </p:txBody>
              </p:sp>
              <p:sp>
                <p:nvSpPr>
                  <p:cNvPr id="54" name="Freeform: Shape 53">
                    <a:extLst>
                      <a:ext uri="{FF2B5EF4-FFF2-40B4-BE49-F238E27FC236}">
                        <a16:creationId xmlns:a16="http://schemas.microsoft.com/office/drawing/2014/main" id="{CE879F7C-BC54-4877-A521-EF2BB3C1BDA7}"/>
                      </a:ext>
                    </a:extLst>
                  </p:cNvPr>
                  <p:cNvSpPr/>
                  <p:nvPr/>
                </p:nvSpPr>
                <p:spPr>
                  <a:xfrm>
                    <a:off x="640219" y="5256108"/>
                    <a:ext cx="721042" cy="721042"/>
                  </a:xfrm>
                  <a:custGeom>
                    <a:avLst/>
                    <a:gdLst>
                      <a:gd name="connsiteX0" fmla="*/ 403311 w 806622"/>
                      <a:gd name="connsiteY0" fmla="*/ 0 h 806622"/>
                      <a:gd name="connsiteX1" fmla="*/ 806622 w 806622"/>
                      <a:gd name="connsiteY1" fmla="*/ 403311 h 806622"/>
                      <a:gd name="connsiteX2" fmla="*/ 403311 w 806622"/>
                      <a:gd name="connsiteY2" fmla="*/ 806622 h 806622"/>
                      <a:gd name="connsiteX3" fmla="*/ 0 w 806622"/>
                      <a:gd name="connsiteY3" fmla="*/ 411892 h 806622"/>
                      <a:gd name="connsiteX4" fmla="*/ 94392 w 806622"/>
                      <a:gd name="connsiteY4" fmla="*/ 411892 h 806622"/>
                      <a:gd name="connsiteX5" fmla="*/ 403311 w 806622"/>
                      <a:gd name="connsiteY5" fmla="*/ 712230 h 806622"/>
                      <a:gd name="connsiteX6" fmla="*/ 712230 w 806622"/>
                      <a:gd name="connsiteY6" fmla="*/ 403311 h 806622"/>
                      <a:gd name="connsiteX7" fmla="*/ 403311 w 806622"/>
                      <a:gd name="connsiteY7" fmla="*/ 94392 h 806622"/>
                      <a:gd name="connsiteX8" fmla="*/ 245991 w 806622"/>
                      <a:gd name="connsiteY8" fmla="*/ 134437 h 806622"/>
                      <a:gd name="connsiteX9" fmla="*/ 323221 w 806622"/>
                      <a:gd name="connsiteY9" fmla="*/ 200225 h 806622"/>
                      <a:gd name="connsiteX10" fmla="*/ 80090 w 806622"/>
                      <a:gd name="connsiteY10" fmla="*/ 263153 h 806622"/>
                      <a:gd name="connsiteX11" fmla="*/ 102973 w 806622"/>
                      <a:gd name="connsiteY11" fmla="*/ 11441 h 806622"/>
                      <a:gd name="connsiteX12" fmla="*/ 171622 w 806622"/>
                      <a:gd name="connsiteY12" fmla="*/ 71509 h 806622"/>
                      <a:gd name="connsiteX13" fmla="*/ 403311 w 806622"/>
                      <a:gd name="connsiteY13" fmla="*/ 0 h 8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622" h="806622">
                        <a:moveTo>
                          <a:pt x="403311" y="0"/>
                        </a:moveTo>
                        <a:cubicBezTo>
                          <a:pt x="626419" y="0"/>
                          <a:pt x="806622" y="180203"/>
                          <a:pt x="806622" y="403311"/>
                        </a:cubicBezTo>
                        <a:cubicBezTo>
                          <a:pt x="806622" y="626419"/>
                          <a:pt x="626419" y="806622"/>
                          <a:pt x="403311" y="806622"/>
                        </a:cubicBezTo>
                        <a:cubicBezTo>
                          <a:pt x="183063" y="806622"/>
                          <a:pt x="5721" y="629279"/>
                          <a:pt x="0" y="411892"/>
                        </a:cubicBezTo>
                        <a:lnTo>
                          <a:pt x="94392" y="411892"/>
                        </a:lnTo>
                        <a:cubicBezTo>
                          <a:pt x="97252" y="577793"/>
                          <a:pt x="234550" y="712230"/>
                          <a:pt x="403311" y="712230"/>
                        </a:cubicBezTo>
                        <a:cubicBezTo>
                          <a:pt x="572072" y="712230"/>
                          <a:pt x="712230" y="572072"/>
                          <a:pt x="712230" y="403311"/>
                        </a:cubicBezTo>
                        <a:cubicBezTo>
                          <a:pt x="712230" y="231689"/>
                          <a:pt x="572072" y="94392"/>
                          <a:pt x="403311" y="94392"/>
                        </a:cubicBezTo>
                        <a:cubicBezTo>
                          <a:pt x="346104" y="94392"/>
                          <a:pt x="294617" y="105833"/>
                          <a:pt x="245991" y="134437"/>
                        </a:cubicBezTo>
                        <a:lnTo>
                          <a:pt x="323221" y="200225"/>
                        </a:lnTo>
                        <a:lnTo>
                          <a:pt x="80090" y="263153"/>
                        </a:lnTo>
                        <a:lnTo>
                          <a:pt x="102973" y="11441"/>
                        </a:lnTo>
                        <a:lnTo>
                          <a:pt x="171622" y="71509"/>
                        </a:lnTo>
                        <a:cubicBezTo>
                          <a:pt x="240270" y="25743"/>
                          <a:pt x="320360" y="0"/>
                          <a:pt x="403311" y="0"/>
                        </a:cubicBezTo>
                        <a:close/>
                      </a:path>
                    </a:pathLst>
                  </a:custGeom>
                  <a:solidFill>
                    <a:srgbClr val="000000"/>
                  </a:solidFill>
                  <a:ln w="2860"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sp>
            <p:nvSpPr>
              <p:cNvPr id="50" name="Oval 49">
                <a:extLst>
                  <a:ext uri="{FF2B5EF4-FFF2-40B4-BE49-F238E27FC236}">
                    <a16:creationId xmlns:a16="http://schemas.microsoft.com/office/drawing/2014/main" id="{1C18CBFE-1CBB-463D-86B3-C7FA46CC542B}"/>
                  </a:ext>
                </a:extLst>
              </p:cNvPr>
              <p:cNvSpPr/>
              <p:nvPr/>
            </p:nvSpPr>
            <p:spPr bwMode="auto">
              <a:xfrm>
                <a:off x="11117428" y="-177545"/>
                <a:ext cx="480848" cy="480848"/>
              </a:xfrm>
              <a:prstGeom prst="ellipse">
                <a:avLst/>
              </a:prstGeom>
              <a:solidFill>
                <a:schemeClr val="bg1">
                  <a:lumMod val="95000"/>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grpSp>
      </p:grpSp>
      <p:sp>
        <p:nvSpPr>
          <p:cNvPr id="91" name="Text Placeholder 12">
            <a:extLst>
              <a:ext uri="{FF2B5EF4-FFF2-40B4-BE49-F238E27FC236}">
                <a16:creationId xmlns:a16="http://schemas.microsoft.com/office/drawing/2014/main" id="{03705469-7402-46C6-A02A-9B231F79CB35}"/>
              </a:ext>
            </a:extLst>
          </p:cNvPr>
          <p:cNvSpPr txBox="1">
            <a:spLocks/>
          </p:cNvSpPr>
          <p:nvPr/>
        </p:nvSpPr>
        <p:spPr>
          <a:xfrm>
            <a:off x="4269644" y="335758"/>
            <a:ext cx="1103145" cy="155264"/>
          </a:xfrm>
          <a:prstGeom prst="rect">
            <a:avLst/>
          </a:prstGeom>
          <a:solidFill>
            <a:srgbClr val="00B050"/>
          </a:solidFill>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644">
              <a:spcBef>
                <a:spcPts val="881"/>
              </a:spcBef>
              <a:defRPr/>
            </a:pPr>
            <a:r>
              <a:rPr lang="en-US" sz="881">
                <a:solidFill>
                  <a:srgbClr val="FFFFFF"/>
                </a:solidFill>
                <a:latin typeface="Segoe UI" panose="020B0502040204020203" pitchFamily="34" charset="0"/>
                <a:cs typeface="Segoe UI Semilight"/>
              </a:rPr>
              <a:t>GA</a:t>
            </a:r>
          </a:p>
        </p:txBody>
      </p:sp>
      <p:sp>
        <p:nvSpPr>
          <p:cNvPr id="92" name="Shape 138">
            <a:extLst>
              <a:ext uri="{FF2B5EF4-FFF2-40B4-BE49-F238E27FC236}">
                <a16:creationId xmlns:a16="http://schemas.microsoft.com/office/drawing/2014/main" id="{A330CD7A-9EE3-4ABE-81BF-99EFB8DA031F}"/>
              </a:ext>
            </a:extLst>
          </p:cNvPr>
          <p:cNvSpPr/>
          <p:nvPr/>
        </p:nvSpPr>
        <p:spPr>
          <a:xfrm>
            <a:off x="-4072" y="185944"/>
            <a:ext cx="2017671"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3" name="Shape 139">
            <a:extLst>
              <a:ext uri="{FF2B5EF4-FFF2-40B4-BE49-F238E27FC236}">
                <a16:creationId xmlns:a16="http://schemas.microsoft.com/office/drawing/2014/main" id="{C133EB4F-F56A-4BA0-9A02-1F46509F6F6F}"/>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GEN 2 VMs</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94" name="Picture 93">
            <a:extLst>
              <a:ext uri="{FF2B5EF4-FFF2-40B4-BE49-F238E27FC236}">
                <a16:creationId xmlns:a16="http://schemas.microsoft.com/office/drawing/2014/main" id="{524D7A26-7A19-42A7-8BA4-E623D40036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62193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68785" y="1928674"/>
            <a:ext cx="820643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ctr" defTabSz="914400" rtl="0" fontAlgn="auto" latinLnBrk="0" hangingPunct="0">
              <a:lnSpc>
                <a:spcPct val="150000"/>
              </a:lnSpc>
              <a:spcBef>
                <a:spcPts val="0"/>
              </a:spcBef>
              <a:spcAft>
                <a:spcPts val="0"/>
              </a:spcAft>
              <a:buClrTx/>
              <a:buSzTx/>
              <a:tabLst/>
            </a:pPr>
            <a:r>
              <a:rPr lang="en-GB" sz="1800" b="1" dirty="0">
                <a:solidFill>
                  <a:srgbClr val="2E93B8"/>
                </a:solidFill>
                <a:latin typeface="Roboto Mono Medium for Powerlin" pitchFamily="2" charset="0"/>
                <a:ea typeface="Roboto Mono Medium for Powerlin" pitchFamily="2" charset="0"/>
              </a:rPr>
              <a:t>Our views are of our own and not of our employers!</a:t>
            </a:r>
          </a:p>
          <a:p>
            <a:pPr marR="0" algn="ctr" defTabSz="914400" rtl="0" fontAlgn="auto" latinLnBrk="0" hangingPunct="0">
              <a:lnSpc>
                <a:spcPct val="150000"/>
              </a:lnSpc>
              <a:spcBef>
                <a:spcPts val="0"/>
              </a:spcBef>
              <a:spcAft>
                <a:spcPts val="0"/>
              </a:spcAft>
              <a:buClrTx/>
              <a:buSzTx/>
              <a:tabLst/>
            </a:pPr>
            <a:r>
              <a:rPr lang="en-GB" sz="1800" b="1" dirty="0">
                <a:solidFill>
                  <a:srgbClr val="2E93B8"/>
                </a:solidFill>
                <a:latin typeface="Roboto Mono Medium for Powerlin" pitchFamily="2" charset="0"/>
                <a:ea typeface="Roboto Mono Medium for Powerlin" pitchFamily="2" charset="0"/>
              </a:rPr>
              <a:t>This event is </a:t>
            </a:r>
            <a:r>
              <a:rPr lang="en-GB" sz="1800" b="1" i="1" dirty="0">
                <a:solidFill>
                  <a:srgbClr val="2E93B8"/>
                </a:solidFill>
                <a:latin typeface="Roboto Mono Medium for Powerlin" pitchFamily="2" charset="0"/>
                <a:ea typeface="Roboto Mono Medium for Powerlin" pitchFamily="2" charset="0"/>
              </a:rPr>
              <a:t>not</a:t>
            </a:r>
            <a:r>
              <a:rPr lang="en-GB" sz="1800" b="1" dirty="0">
                <a:solidFill>
                  <a:srgbClr val="2E93B8"/>
                </a:solidFill>
                <a:latin typeface="Roboto Mono Medium for Powerlin" pitchFamily="2" charset="0"/>
                <a:ea typeface="Roboto Mono Medium for Powerlin" pitchFamily="2" charset="0"/>
              </a:rPr>
              <a:t> affiliated with both Microsoft and/or CDW!</a:t>
            </a: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2199808"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a:t>DISCLAIMER</a:t>
            </a:r>
            <a:endParaRPr/>
          </a:p>
        </p:txBody>
      </p:sp>
    </p:spTree>
    <p:extLst>
      <p:ext uri="{BB962C8B-B14F-4D97-AF65-F5344CB8AC3E}">
        <p14:creationId xmlns:p14="http://schemas.microsoft.com/office/powerpoint/2010/main" val="533326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FB7B5C76-B5A9-48AB-97B2-2E6904F0D0F2}"/>
              </a:ext>
            </a:extLst>
          </p:cNvPr>
          <p:cNvSpPr/>
          <p:nvPr/>
        </p:nvSpPr>
        <p:spPr bwMode="auto">
          <a:xfrm>
            <a:off x="438150" y="1667209"/>
            <a:ext cx="4025504" cy="3133391"/>
          </a:xfrm>
          <a:prstGeom prst="rect">
            <a:avLst/>
          </a:prstGeom>
          <a:solidFill>
            <a:schemeClr val="bg1"/>
          </a:solidFill>
          <a:ln w="10795" cap="flat" cmpd="sng" algn="ctr">
            <a:noFill/>
            <a:prstDash val="solid"/>
          </a:ln>
          <a:effectLst>
            <a:outerShdw blurRad="63500" algn="ctr" rotWithShape="0">
              <a:prstClr val="black">
                <a:alpha val="10000"/>
              </a:prstClr>
            </a:outerShdw>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130969" lvl="2" indent="-130969" defTabSz="699557" hangingPunct="1">
              <a:spcBef>
                <a:spcPct val="20000"/>
              </a:spcBef>
              <a:spcAft>
                <a:spcPts val="600"/>
              </a:spcAft>
              <a:buSzPct val="90000"/>
              <a:buFont typeface="Arial" panose="020B0604020202020204" pitchFamily="34" charset="0"/>
              <a:buChar char="•"/>
              <a:defRPr/>
            </a:pPr>
            <a:endParaRPr lang="en-US" sz="1200" kern="1200">
              <a:latin typeface="Segoe UI"/>
              <a:ea typeface="+mn-ea"/>
              <a:cs typeface="Segoe UI"/>
            </a:endParaRPr>
          </a:p>
        </p:txBody>
      </p:sp>
      <p:sp>
        <p:nvSpPr>
          <p:cNvPr id="4" name="Text Placeholder 2">
            <a:extLst>
              <a:ext uri="{FF2B5EF4-FFF2-40B4-BE49-F238E27FC236}">
                <a16:creationId xmlns:a16="http://schemas.microsoft.com/office/drawing/2014/main" id="{9096C15D-3EC6-4A4F-9CB0-3C3D0ECC28AB}"/>
              </a:ext>
            </a:extLst>
          </p:cNvPr>
          <p:cNvSpPr txBox="1">
            <a:spLocks/>
          </p:cNvSpPr>
          <p:nvPr/>
        </p:nvSpPr>
        <p:spPr>
          <a:xfrm>
            <a:off x="507206" y="1709571"/>
            <a:ext cx="3607739" cy="3212906"/>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lvl="2" indent="-171450" defTabSz="699557">
              <a:spcAft>
                <a:spcPts val="600"/>
              </a:spcAft>
              <a:buFont typeface="Arial" panose="020B0604020202020204" pitchFamily="34" charset="0"/>
              <a:buChar char="•"/>
              <a:defRPr/>
            </a:pPr>
            <a:r>
              <a:rPr lang="en-US" sz="1200" dirty="0">
                <a:solidFill>
                  <a:srgbClr val="000000"/>
                </a:solidFill>
                <a:latin typeface="Segoe UI"/>
              </a:rPr>
              <a:t>Deploy VMs belonging to different VM series within the same VM Scale Set </a:t>
            </a:r>
            <a:endParaRPr lang="en-US" sz="1200" dirty="0">
              <a:solidFill>
                <a:srgbClr val="000000"/>
              </a:solidFill>
              <a:latin typeface="Segoe UI"/>
              <a:cs typeface="Segoe UI"/>
            </a:endParaRPr>
          </a:p>
          <a:p>
            <a:pPr marL="171450" lvl="2" indent="-171450" defTabSz="699557">
              <a:spcAft>
                <a:spcPts val="600"/>
              </a:spcAft>
              <a:buFont typeface="Arial" panose="020B0604020202020204" pitchFamily="34" charset="0"/>
              <a:buChar char="•"/>
              <a:defRPr/>
            </a:pPr>
            <a:r>
              <a:rPr lang="en-US" sz="1200" dirty="0">
                <a:solidFill>
                  <a:srgbClr val="000000"/>
                </a:solidFill>
                <a:latin typeface="Segoe UI"/>
              </a:rPr>
              <a:t>Higher availability by deploying VMs across Fault Domains in Availability Zones</a:t>
            </a:r>
            <a:endParaRPr lang="en-US" sz="1200" dirty="0">
              <a:solidFill>
                <a:srgbClr val="000000"/>
              </a:solidFill>
              <a:latin typeface="Segoe UI"/>
              <a:cs typeface="Segoe UI"/>
            </a:endParaRPr>
          </a:p>
          <a:p>
            <a:pPr marL="171450" lvl="2" indent="-171450" defTabSz="699557">
              <a:spcAft>
                <a:spcPts val="600"/>
              </a:spcAft>
              <a:buFont typeface="Arial" panose="020B0604020202020204" pitchFamily="34" charset="0"/>
              <a:buChar char="•"/>
              <a:defRPr/>
            </a:pPr>
            <a:r>
              <a:rPr lang="en-US" sz="1200" dirty="0">
                <a:solidFill>
                  <a:srgbClr val="000000"/>
                </a:solidFill>
                <a:latin typeface="Segoe UI"/>
              </a:rPr>
              <a:t>Leverage custom images at scale and get accelerated provisioning times using Shared Image Gallery</a:t>
            </a:r>
            <a:endParaRPr lang="en-US" sz="1200" dirty="0">
              <a:solidFill>
                <a:srgbClr val="000000"/>
              </a:solidFill>
              <a:latin typeface="Segoe UI"/>
              <a:cs typeface="Segoe UI"/>
            </a:endParaRPr>
          </a:p>
          <a:p>
            <a:pPr marL="171450" lvl="2" indent="-171450" defTabSz="699557">
              <a:spcAft>
                <a:spcPts val="600"/>
              </a:spcAft>
              <a:buFont typeface="Arial" panose="020B0604020202020204" pitchFamily="34" charset="0"/>
              <a:buChar char="•"/>
              <a:defRPr/>
            </a:pPr>
            <a:r>
              <a:rPr lang="en-US" sz="1200" dirty="0">
                <a:solidFill>
                  <a:srgbClr val="000000"/>
                </a:solidFill>
                <a:latin typeface="Segoe UI"/>
              </a:rPr>
              <a:t>New scale-in policy to control which VMs are deprovisioned</a:t>
            </a:r>
          </a:p>
          <a:p>
            <a:pPr marL="171450" lvl="2" indent="-171450" defTabSz="699557">
              <a:spcAft>
                <a:spcPts val="600"/>
              </a:spcAft>
              <a:buFont typeface="Arial" panose="020B0604020202020204" pitchFamily="34" charset="0"/>
              <a:buChar char="•"/>
              <a:defRPr/>
            </a:pPr>
            <a:r>
              <a:rPr lang="en-US" sz="1200" dirty="0">
                <a:solidFill>
                  <a:srgbClr val="000000"/>
                </a:solidFill>
                <a:latin typeface="Segoe UI"/>
              </a:rPr>
              <a:t>Instance protection to prevent designated VMs from being deprovisioned</a:t>
            </a:r>
          </a:p>
          <a:p>
            <a:pPr marL="171450" lvl="2" indent="-171450" defTabSz="699557">
              <a:spcAft>
                <a:spcPts val="600"/>
              </a:spcAft>
              <a:buFont typeface="Arial" panose="020B0604020202020204" pitchFamily="34" charset="0"/>
              <a:buChar char="•"/>
              <a:defRPr/>
            </a:pPr>
            <a:r>
              <a:rPr lang="en-US" sz="1200" dirty="0">
                <a:solidFill>
                  <a:srgbClr val="000000"/>
                </a:solidFill>
                <a:latin typeface="Segoe UI"/>
              </a:rPr>
              <a:t>New deprovisioning and termination notifications</a:t>
            </a:r>
            <a:endParaRPr lang="en-US" sz="1200" dirty="0">
              <a:solidFill>
                <a:srgbClr val="000000"/>
              </a:solidFill>
              <a:latin typeface="Segoe UI"/>
              <a:cs typeface="Segoe UI"/>
            </a:endParaRPr>
          </a:p>
        </p:txBody>
      </p:sp>
      <p:sp>
        <p:nvSpPr>
          <p:cNvPr id="47" name="Text Placeholder 12">
            <a:extLst>
              <a:ext uri="{FF2B5EF4-FFF2-40B4-BE49-F238E27FC236}">
                <a16:creationId xmlns:a16="http://schemas.microsoft.com/office/drawing/2014/main" id="{78CD7EF5-EFD5-4349-92D6-2D99231A9AC7}"/>
              </a:ext>
            </a:extLst>
          </p:cNvPr>
          <p:cNvSpPr txBox="1">
            <a:spLocks/>
          </p:cNvSpPr>
          <p:nvPr/>
        </p:nvSpPr>
        <p:spPr>
          <a:xfrm>
            <a:off x="4020428" y="371097"/>
            <a:ext cx="1103145" cy="155264"/>
          </a:xfrm>
          <a:prstGeom prst="rect">
            <a:avLst/>
          </a:prstGeom>
          <a:solidFill>
            <a:srgbClr val="00B050"/>
          </a:solidFill>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644">
              <a:spcBef>
                <a:spcPts val="881"/>
              </a:spcBef>
              <a:defRPr/>
            </a:pPr>
            <a:r>
              <a:rPr lang="en-US" sz="881">
                <a:solidFill>
                  <a:srgbClr val="FFFFFF"/>
                </a:solidFill>
                <a:latin typeface="Segoe UI" panose="020B0502040204020203" pitchFamily="34" charset="0"/>
                <a:cs typeface="Segoe UI Semilight"/>
              </a:rPr>
              <a:t>Preview</a:t>
            </a:r>
          </a:p>
        </p:txBody>
      </p:sp>
      <p:sp>
        <p:nvSpPr>
          <p:cNvPr id="48" name="Rectangle 47">
            <a:extLst>
              <a:ext uri="{FF2B5EF4-FFF2-40B4-BE49-F238E27FC236}">
                <a16:creationId xmlns:a16="http://schemas.microsoft.com/office/drawing/2014/main" id="{A9433572-B509-4323-B7C4-8F37FE3B5D63}"/>
              </a:ext>
            </a:extLst>
          </p:cNvPr>
          <p:cNvSpPr/>
          <p:nvPr/>
        </p:nvSpPr>
        <p:spPr bwMode="auto">
          <a:xfrm>
            <a:off x="4691281" y="1633260"/>
            <a:ext cx="4025504" cy="3148677"/>
          </a:xfrm>
          <a:prstGeom prst="rect">
            <a:avLst/>
          </a:prstGeom>
          <a:solidFill>
            <a:schemeClr val="bg1"/>
          </a:solidFill>
          <a:ln w="10795" cap="flat" cmpd="sng" algn="ctr">
            <a:noFill/>
            <a:prstDash val="solid"/>
          </a:ln>
          <a:effectLst>
            <a:outerShdw blurRad="63500" algn="ctr" rotWithShape="0">
              <a:prstClr val="black">
                <a:alpha val="10000"/>
              </a:prstClr>
            </a:outerShdw>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defTabSz="685775" hangingPunct="1">
              <a:spcAft>
                <a:spcPts val="225"/>
              </a:spcAft>
              <a:defRPr/>
            </a:pPr>
            <a:endParaRPr lang="en-US" sz="1200" kern="1200">
              <a:gradFill>
                <a:gsLst>
                  <a:gs pos="1250">
                    <a:srgbClr val="000000"/>
                  </a:gs>
                  <a:gs pos="100000">
                    <a:srgbClr val="000000"/>
                  </a:gs>
                </a:gsLst>
                <a:lin ang="5400000" scaled="0"/>
              </a:gradFill>
              <a:latin typeface="Segoe UI"/>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p:txBody>
      </p:sp>
      <p:sp>
        <p:nvSpPr>
          <p:cNvPr id="120" name="Rectangle 21">
            <a:extLst>
              <a:ext uri="{FF2B5EF4-FFF2-40B4-BE49-F238E27FC236}">
                <a16:creationId xmlns:a16="http://schemas.microsoft.com/office/drawing/2014/main" id="{A16290BA-09AF-46DC-B5CF-5B04998FC030}"/>
              </a:ext>
            </a:extLst>
          </p:cNvPr>
          <p:cNvSpPr/>
          <p:nvPr/>
        </p:nvSpPr>
        <p:spPr bwMode="auto">
          <a:xfrm>
            <a:off x="1" y="1077516"/>
            <a:ext cx="9143999" cy="4357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11480" tIns="109728" rIns="137160" bIns="109728" numCol="1" spcCol="0" rtlCol="0" fromWordArt="0" anchor="ctr" anchorCtr="0" forceAA="0" compatLnSpc="1">
            <a:prstTxWarp prst="textNoShape">
              <a:avLst/>
            </a:prstTxWarp>
            <a:noAutofit/>
          </a:bodyPr>
          <a:lstStyle/>
          <a:p>
            <a:pPr defTabSz="685800" hangingPunct="1">
              <a:defRPr/>
            </a:pPr>
            <a:r>
              <a:rPr lang="en-US" sz="1500" kern="1200">
                <a:solidFill>
                  <a:srgbClr val="FFFFFF"/>
                </a:solidFill>
                <a:latin typeface="Segoe UI Semibold" panose="020B0702040204020203" pitchFamily="34" charset="0"/>
                <a:cs typeface="Segoe UI Semibold" panose="020B0702040204020203" pitchFamily="34" charset="0"/>
              </a:rPr>
              <a:t>Easier management and new high availability options </a:t>
            </a:r>
          </a:p>
        </p:txBody>
      </p:sp>
      <p:sp>
        <p:nvSpPr>
          <p:cNvPr id="8" name="Freeform 5">
            <a:extLst>
              <a:ext uri="{FF2B5EF4-FFF2-40B4-BE49-F238E27FC236}">
                <a16:creationId xmlns:a16="http://schemas.microsoft.com/office/drawing/2014/main" id="{44F37A6D-CCD0-47F1-9066-DB51BCD95AAD}"/>
              </a:ext>
            </a:extLst>
          </p:cNvPr>
          <p:cNvSpPr>
            <a:spLocks noEditPoints="1"/>
          </p:cNvSpPr>
          <p:nvPr/>
        </p:nvSpPr>
        <p:spPr bwMode="auto">
          <a:xfrm>
            <a:off x="5066622" y="3328989"/>
            <a:ext cx="237688" cy="237688"/>
          </a:xfrm>
          <a:custGeom>
            <a:avLst/>
            <a:gdLst>
              <a:gd name="T0" fmla="*/ 60 w 235"/>
              <a:gd name="T1" fmla="*/ 171 h 232"/>
              <a:gd name="T2" fmla="*/ 60 w 235"/>
              <a:gd name="T3" fmla="*/ 155 h 232"/>
              <a:gd name="T4" fmla="*/ 76 w 235"/>
              <a:gd name="T5" fmla="*/ 171 h 232"/>
              <a:gd name="T6" fmla="*/ 76 w 235"/>
              <a:gd name="T7" fmla="*/ 139 h 232"/>
              <a:gd name="T8" fmla="*/ 92 w 235"/>
              <a:gd name="T9" fmla="*/ 171 h 232"/>
              <a:gd name="T10" fmla="*/ 92 w 235"/>
              <a:gd name="T11" fmla="*/ 123 h 232"/>
              <a:gd name="T12" fmla="*/ 108 w 235"/>
              <a:gd name="T13" fmla="*/ 171 h 232"/>
              <a:gd name="T14" fmla="*/ 108 w 235"/>
              <a:gd name="T15" fmla="*/ 107 h 232"/>
              <a:gd name="T16" fmla="*/ 124 w 235"/>
              <a:gd name="T17" fmla="*/ 171 h 232"/>
              <a:gd name="T18" fmla="*/ 124 w 235"/>
              <a:gd name="T19" fmla="*/ 107 h 232"/>
              <a:gd name="T20" fmla="*/ 140 w 235"/>
              <a:gd name="T21" fmla="*/ 171 h 232"/>
              <a:gd name="T22" fmla="*/ 140 w 235"/>
              <a:gd name="T23" fmla="*/ 123 h 232"/>
              <a:gd name="T24" fmla="*/ 156 w 235"/>
              <a:gd name="T25" fmla="*/ 171 h 232"/>
              <a:gd name="T26" fmla="*/ 156 w 235"/>
              <a:gd name="T27" fmla="*/ 107 h 232"/>
              <a:gd name="T28" fmla="*/ 172 w 235"/>
              <a:gd name="T29" fmla="*/ 171 h 232"/>
              <a:gd name="T30" fmla="*/ 172 w 235"/>
              <a:gd name="T31" fmla="*/ 99 h 232"/>
              <a:gd name="T32" fmla="*/ 180 w 235"/>
              <a:gd name="T33" fmla="*/ 64 h 232"/>
              <a:gd name="T34" fmla="*/ 140 w 235"/>
              <a:gd name="T35" fmla="*/ 103 h 232"/>
              <a:gd name="T36" fmla="*/ 116 w 235"/>
              <a:gd name="T37" fmla="*/ 79 h 232"/>
              <a:gd name="T38" fmla="*/ 58 w 235"/>
              <a:gd name="T39" fmla="*/ 136 h 232"/>
              <a:gd name="T40" fmla="*/ 180 w 235"/>
              <a:gd name="T41" fmla="*/ 87 h 232"/>
              <a:gd name="T42" fmla="*/ 180 w 235"/>
              <a:gd name="T43" fmla="*/ 64 h 232"/>
              <a:gd name="T44" fmla="*/ 156 w 235"/>
              <a:gd name="T45" fmla="*/ 64 h 232"/>
              <a:gd name="T46" fmla="*/ 233 w 235"/>
              <a:gd name="T47" fmla="*/ 143 h 232"/>
              <a:gd name="T48" fmla="*/ 119 w 235"/>
              <a:gd name="T49" fmla="*/ 232 h 232"/>
              <a:gd name="T50" fmla="*/ 7 w 235"/>
              <a:gd name="T51" fmla="*/ 152 h 232"/>
              <a:gd name="T52" fmla="*/ 228 w 235"/>
              <a:gd name="T53" fmla="*/ 75 h 232"/>
              <a:gd name="T54" fmla="*/ 119 w 235"/>
              <a:gd name="T55" fmla="*/ 0 h 232"/>
              <a:gd name="T56" fmla="*/ 7 w 235"/>
              <a:gd name="T57" fmla="*/ 82 h 232"/>
              <a:gd name="T58" fmla="*/ 204 w 235"/>
              <a:gd name="T59" fmla="*/ 71 h 232"/>
              <a:gd name="T60" fmla="*/ 229 w 235"/>
              <a:gd name="T61" fmla="*/ 77 h 232"/>
              <a:gd name="T62" fmla="*/ 235 w 235"/>
              <a:gd name="T63" fmla="*/ 50 h 232"/>
              <a:gd name="T64" fmla="*/ 31 w 235"/>
              <a:gd name="T65" fmla="*/ 154 h 232"/>
              <a:gd name="T66" fmla="*/ 5 w 235"/>
              <a:gd name="T67" fmla="*/ 149 h 232"/>
              <a:gd name="T68" fmla="*/ 0 w 235"/>
              <a:gd name="T69" fmla="*/ 17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5" h="232">
                <a:moveTo>
                  <a:pt x="60" y="171"/>
                </a:moveTo>
                <a:cubicBezTo>
                  <a:pt x="60" y="155"/>
                  <a:pt x="60" y="155"/>
                  <a:pt x="60" y="155"/>
                </a:cubicBezTo>
                <a:moveTo>
                  <a:pt x="76" y="171"/>
                </a:moveTo>
                <a:cubicBezTo>
                  <a:pt x="76" y="139"/>
                  <a:pt x="76" y="139"/>
                  <a:pt x="76" y="139"/>
                </a:cubicBezTo>
                <a:moveTo>
                  <a:pt x="92" y="171"/>
                </a:moveTo>
                <a:cubicBezTo>
                  <a:pt x="92" y="123"/>
                  <a:pt x="92" y="123"/>
                  <a:pt x="92" y="123"/>
                </a:cubicBezTo>
                <a:moveTo>
                  <a:pt x="108" y="171"/>
                </a:moveTo>
                <a:cubicBezTo>
                  <a:pt x="108" y="107"/>
                  <a:pt x="108" y="107"/>
                  <a:pt x="108" y="107"/>
                </a:cubicBezTo>
                <a:moveTo>
                  <a:pt x="124" y="171"/>
                </a:moveTo>
                <a:cubicBezTo>
                  <a:pt x="124" y="107"/>
                  <a:pt x="124" y="107"/>
                  <a:pt x="124" y="107"/>
                </a:cubicBezTo>
                <a:moveTo>
                  <a:pt x="140" y="171"/>
                </a:moveTo>
                <a:cubicBezTo>
                  <a:pt x="140" y="123"/>
                  <a:pt x="140" y="123"/>
                  <a:pt x="140" y="123"/>
                </a:cubicBezTo>
                <a:moveTo>
                  <a:pt x="156" y="171"/>
                </a:moveTo>
                <a:cubicBezTo>
                  <a:pt x="156" y="107"/>
                  <a:pt x="156" y="107"/>
                  <a:pt x="156" y="107"/>
                </a:cubicBezTo>
                <a:moveTo>
                  <a:pt x="172" y="171"/>
                </a:moveTo>
                <a:cubicBezTo>
                  <a:pt x="172" y="99"/>
                  <a:pt x="172" y="99"/>
                  <a:pt x="172" y="99"/>
                </a:cubicBezTo>
                <a:moveTo>
                  <a:pt x="180" y="64"/>
                </a:moveTo>
                <a:cubicBezTo>
                  <a:pt x="140" y="103"/>
                  <a:pt x="140" y="103"/>
                  <a:pt x="140" y="103"/>
                </a:cubicBezTo>
                <a:cubicBezTo>
                  <a:pt x="116" y="79"/>
                  <a:pt x="116" y="79"/>
                  <a:pt x="116" y="79"/>
                </a:cubicBezTo>
                <a:cubicBezTo>
                  <a:pt x="58" y="136"/>
                  <a:pt x="58" y="136"/>
                  <a:pt x="58" y="136"/>
                </a:cubicBezTo>
                <a:moveTo>
                  <a:pt x="180" y="87"/>
                </a:moveTo>
                <a:cubicBezTo>
                  <a:pt x="180" y="64"/>
                  <a:pt x="180" y="64"/>
                  <a:pt x="180" y="64"/>
                </a:cubicBezTo>
                <a:cubicBezTo>
                  <a:pt x="156" y="64"/>
                  <a:pt x="156" y="64"/>
                  <a:pt x="156" y="64"/>
                </a:cubicBezTo>
                <a:moveTo>
                  <a:pt x="233" y="143"/>
                </a:moveTo>
                <a:cubicBezTo>
                  <a:pt x="220" y="195"/>
                  <a:pt x="174" y="232"/>
                  <a:pt x="119" y="232"/>
                </a:cubicBezTo>
                <a:cubicBezTo>
                  <a:pt x="67" y="232"/>
                  <a:pt x="23" y="198"/>
                  <a:pt x="7" y="152"/>
                </a:cubicBezTo>
                <a:moveTo>
                  <a:pt x="228" y="75"/>
                </a:moveTo>
                <a:cubicBezTo>
                  <a:pt x="211" y="31"/>
                  <a:pt x="169" y="0"/>
                  <a:pt x="119" y="0"/>
                </a:cubicBezTo>
                <a:cubicBezTo>
                  <a:pt x="66" y="0"/>
                  <a:pt x="21" y="35"/>
                  <a:pt x="7" y="82"/>
                </a:cubicBezTo>
                <a:moveTo>
                  <a:pt x="204" y="71"/>
                </a:moveTo>
                <a:cubicBezTo>
                  <a:pt x="207" y="72"/>
                  <a:pt x="229" y="77"/>
                  <a:pt x="229" y="77"/>
                </a:cubicBezTo>
                <a:cubicBezTo>
                  <a:pt x="235" y="50"/>
                  <a:pt x="235" y="50"/>
                  <a:pt x="235" y="50"/>
                </a:cubicBezTo>
                <a:moveTo>
                  <a:pt x="31" y="154"/>
                </a:moveTo>
                <a:cubicBezTo>
                  <a:pt x="27" y="154"/>
                  <a:pt x="5" y="149"/>
                  <a:pt x="5" y="149"/>
                </a:cubicBezTo>
                <a:cubicBezTo>
                  <a:pt x="0" y="175"/>
                  <a:pt x="0" y="175"/>
                  <a:pt x="0" y="175"/>
                </a:cubicBezTo>
              </a:path>
            </a:pathLst>
          </a:custGeom>
          <a:noFill/>
          <a:ln w="95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122" name="Freeform 5">
            <a:extLst>
              <a:ext uri="{FF2B5EF4-FFF2-40B4-BE49-F238E27FC236}">
                <a16:creationId xmlns:a16="http://schemas.microsoft.com/office/drawing/2014/main" id="{4F49F4B3-EFDB-41F3-BD00-FC284F4186DB}"/>
              </a:ext>
            </a:extLst>
          </p:cNvPr>
          <p:cNvSpPr>
            <a:spLocks noEditPoints="1"/>
          </p:cNvSpPr>
          <p:nvPr/>
        </p:nvSpPr>
        <p:spPr bwMode="auto">
          <a:xfrm>
            <a:off x="6001830" y="2211184"/>
            <a:ext cx="360565" cy="360566"/>
          </a:xfrm>
          <a:custGeom>
            <a:avLst/>
            <a:gdLst>
              <a:gd name="T0" fmla="*/ 60 w 235"/>
              <a:gd name="T1" fmla="*/ 171 h 232"/>
              <a:gd name="T2" fmla="*/ 60 w 235"/>
              <a:gd name="T3" fmla="*/ 155 h 232"/>
              <a:gd name="T4" fmla="*/ 76 w 235"/>
              <a:gd name="T5" fmla="*/ 171 h 232"/>
              <a:gd name="T6" fmla="*/ 76 w 235"/>
              <a:gd name="T7" fmla="*/ 139 h 232"/>
              <a:gd name="T8" fmla="*/ 92 w 235"/>
              <a:gd name="T9" fmla="*/ 171 h 232"/>
              <a:gd name="T10" fmla="*/ 92 w 235"/>
              <a:gd name="T11" fmla="*/ 123 h 232"/>
              <a:gd name="T12" fmla="*/ 108 w 235"/>
              <a:gd name="T13" fmla="*/ 171 h 232"/>
              <a:gd name="T14" fmla="*/ 108 w 235"/>
              <a:gd name="T15" fmla="*/ 107 h 232"/>
              <a:gd name="T16" fmla="*/ 124 w 235"/>
              <a:gd name="T17" fmla="*/ 171 h 232"/>
              <a:gd name="T18" fmla="*/ 124 w 235"/>
              <a:gd name="T19" fmla="*/ 107 h 232"/>
              <a:gd name="T20" fmla="*/ 140 w 235"/>
              <a:gd name="T21" fmla="*/ 171 h 232"/>
              <a:gd name="T22" fmla="*/ 140 w 235"/>
              <a:gd name="T23" fmla="*/ 123 h 232"/>
              <a:gd name="T24" fmla="*/ 156 w 235"/>
              <a:gd name="T25" fmla="*/ 171 h 232"/>
              <a:gd name="T26" fmla="*/ 156 w 235"/>
              <a:gd name="T27" fmla="*/ 107 h 232"/>
              <a:gd name="T28" fmla="*/ 172 w 235"/>
              <a:gd name="T29" fmla="*/ 171 h 232"/>
              <a:gd name="T30" fmla="*/ 172 w 235"/>
              <a:gd name="T31" fmla="*/ 99 h 232"/>
              <a:gd name="T32" fmla="*/ 180 w 235"/>
              <a:gd name="T33" fmla="*/ 64 h 232"/>
              <a:gd name="T34" fmla="*/ 140 w 235"/>
              <a:gd name="T35" fmla="*/ 103 h 232"/>
              <a:gd name="T36" fmla="*/ 116 w 235"/>
              <a:gd name="T37" fmla="*/ 79 h 232"/>
              <a:gd name="T38" fmla="*/ 58 w 235"/>
              <a:gd name="T39" fmla="*/ 136 h 232"/>
              <a:gd name="T40" fmla="*/ 180 w 235"/>
              <a:gd name="T41" fmla="*/ 87 h 232"/>
              <a:gd name="T42" fmla="*/ 180 w 235"/>
              <a:gd name="T43" fmla="*/ 64 h 232"/>
              <a:gd name="T44" fmla="*/ 156 w 235"/>
              <a:gd name="T45" fmla="*/ 64 h 232"/>
              <a:gd name="T46" fmla="*/ 233 w 235"/>
              <a:gd name="T47" fmla="*/ 143 h 232"/>
              <a:gd name="T48" fmla="*/ 119 w 235"/>
              <a:gd name="T49" fmla="*/ 232 h 232"/>
              <a:gd name="T50" fmla="*/ 7 w 235"/>
              <a:gd name="T51" fmla="*/ 152 h 232"/>
              <a:gd name="T52" fmla="*/ 228 w 235"/>
              <a:gd name="T53" fmla="*/ 75 h 232"/>
              <a:gd name="T54" fmla="*/ 119 w 235"/>
              <a:gd name="T55" fmla="*/ 0 h 232"/>
              <a:gd name="T56" fmla="*/ 7 w 235"/>
              <a:gd name="T57" fmla="*/ 82 h 232"/>
              <a:gd name="T58" fmla="*/ 204 w 235"/>
              <a:gd name="T59" fmla="*/ 71 h 232"/>
              <a:gd name="T60" fmla="*/ 229 w 235"/>
              <a:gd name="T61" fmla="*/ 77 h 232"/>
              <a:gd name="T62" fmla="*/ 235 w 235"/>
              <a:gd name="T63" fmla="*/ 50 h 232"/>
              <a:gd name="T64" fmla="*/ 31 w 235"/>
              <a:gd name="T65" fmla="*/ 154 h 232"/>
              <a:gd name="T66" fmla="*/ 5 w 235"/>
              <a:gd name="T67" fmla="*/ 149 h 232"/>
              <a:gd name="T68" fmla="*/ 0 w 235"/>
              <a:gd name="T69" fmla="*/ 17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5" h="232">
                <a:moveTo>
                  <a:pt x="60" y="171"/>
                </a:moveTo>
                <a:cubicBezTo>
                  <a:pt x="60" y="155"/>
                  <a:pt x="60" y="155"/>
                  <a:pt x="60" y="155"/>
                </a:cubicBezTo>
                <a:moveTo>
                  <a:pt x="76" y="171"/>
                </a:moveTo>
                <a:cubicBezTo>
                  <a:pt x="76" y="139"/>
                  <a:pt x="76" y="139"/>
                  <a:pt x="76" y="139"/>
                </a:cubicBezTo>
                <a:moveTo>
                  <a:pt x="92" y="171"/>
                </a:moveTo>
                <a:cubicBezTo>
                  <a:pt x="92" y="123"/>
                  <a:pt x="92" y="123"/>
                  <a:pt x="92" y="123"/>
                </a:cubicBezTo>
                <a:moveTo>
                  <a:pt x="108" y="171"/>
                </a:moveTo>
                <a:cubicBezTo>
                  <a:pt x="108" y="107"/>
                  <a:pt x="108" y="107"/>
                  <a:pt x="108" y="107"/>
                </a:cubicBezTo>
                <a:moveTo>
                  <a:pt x="124" y="171"/>
                </a:moveTo>
                <a:cubicBezTo>
                  <a:pt x="124" y="107"/>
                  <a:pt x="124" y="107"/>
                  <a:pt x="124" y="107"/>
                </a:cubicBezTo>
                <a:moveTo>
                  <a:pt x="140" y="171"/>
                </a:moveTo>
                <a:cubicBezTo>
                  <a:pt x="140" y="123"/>
                  <a:pt x="140" y="123"/>
                  <a:pt x="140" y="123"/>
                </a:cubicBezTo>
                <a:moveTo>
                  <a:pt x="156" y="171"/>
                </a:moveTo>
                <a:cubicBezTo>
                  <a:pt x="156" y="107"/>
                  <a:pt x="156" y="107"/>
                  <a:pt x="156" y="107"/>
                </a:cubicBezTo>
                <a:moveTo>
                  <a:pt x="172" y="171"/>
                </a:moveTo>
                <a:cubicBezTo>
                  <a:pt x="172" y="99"/>
                  <a:pt x="172" y="99"/>
                  <a:pt x="172" y="99"/>
                </a:cubicBezTo>
                <a:moveTo>
                  <a:pt x="180" y="64"/>
                </a:moveTo>
                <a:cubicBezTo>
                  <a:pt x="140" y="103"/>
                  <a:pt x="140" y="103"/>
                  <a:pt x="140" y="103"/>
                </a:cubicBezTo>
                <a:cubicBezTo>
                  <a:pt x="116" y="79"/>
                  <a:pt x="116" y="79"/>
                  <a:pt x="116" y="79"/>
                </a:cubicBezTo>
                <a:cubicBezTo>
                  <a:pt x="58" y="136"/>
                  <a:pt x="58" y="136"/>
                  <a:pt x="58" y="136"/>
                </a:cubicBezTo>
                <a:moveTo>
                  <a:pt x="180" y="87"/>
                </a:moveTo>
                <a:cubicBezTo>
                  <a:pt x="180" y="64"/>
                  <a:pt x="180" y="64"/>
                  <a:pt x="180" y="64"/>
                </a:cubicBezTo>
                <a:cubicBezTo>
                  <a:pt x="156" y="64"/>
                  <a:pt x="156" y="64"/>
                  <a:pt x="156" y="64"/>
                </a:cubicBezTo>
                <a:moveTo>
                  <a:pt x="233" y="143"/>
                </a:moveTo>
                <a:cubicBezTo>
                  <a:pt x="220" y="195"/>
                  <a:pt x="174" y="232"/>
                  <a:pt x="119" y="232"/>
                </a:cubicBezTo>
                <a:cubicBezTo>
                  <a:pt x="67" y="232"/>
                  <a:pt x="23" y="198"/>
                  <a:pt x="7" y="152"/>
                </a:cubicBezTo>
                <a:moveTo>
                  <a:pt x="228" y="75"/>
                </a:moveTo>
                <a:cubicBezTo>
                  <a:pt x="211" y="31"/>
                  <a:pt x="169" y="0"/>
                  <a:pt x="119" y="0"/>
                </a:cubicBezTo>
                <a:cubicBezTo>
                  <a:pt x="66" y="0"/>
                  <a:pt x="21" y="35"/>
                  <a:pt x="7" y="82"/>
                </a:cubicBezTo>
                <a:moveTo>
                  <a:pt x="204" y="71"/>
                </a:moveTo>
                <a:cubicBezTo>
                  <a:pt x="207" y="72"/>
                  <a:pt x="229" y="77"/>
                  <a:pt x="229" y="77"/>
                </a:cubicBezTo>
                <a:cubicBezTo>
                  <a:pt x="235" y="50"/>
                  <a:pt x="235" y="50"/>
                  <a:pt x="235" y="50"/>
                </a:cubicBezTo>
                <a:moveTo>
                  <a:pt x="31" y="154"/>
                </a:moveTo>
                <a:cubicBezTo>
                  <a:pt x="27" y="154"/>
                  <a:pt x="5" y="149"/>
                  <a:pt x="5" y="149"/>
                </a:cubicBezTo>
                <a:cubicBezTo>
                  <a:pt x="0" y="175"/>
                  <a:pt x="0" y="175"/>
                  <a:pt x="0" y="175"/>
                </a:cubicBezTo>
              </a:path>
            </a:pathLst>
          </a:custGeom>
          <a:noFill/>
          <a:ln w="95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nvGrpSpPr>
          <p:cNvPr id="10" name="Group 9">
            <a:extLst>
              <a:ext uri="{FF2B5EF4-FFF2-40B4-BE49-F238E27FC236}">
                <a16:creationId xmlns:a16="http://schemas.microsoft.com/office/drawing/2014/main" id="{251A00F9-7E3A-412D-8DDF-957C869B463D}"/>
              </a:ext>
            </a:extLst>
          </p:cNvPr>
          <p:cNvGrpSpPr/>
          <p:nvPr/>
        </p:nvGrpSpPr>
        <p:grpSpPr>
          <a:xfrm>
            <a:off x="6333428" y="327614"/>
            <a:ext cx="1254238" cy="360637"/>
            <a:chOff x="9925959" y="436818"/>
            <a:chExt cx="1672317" cy="480849"/>
          </a:xfrm>
        </p:grpSpPr>
        <p:grpSp>
          <p:nvGrpSpPr>
            <p:cNvPr id="9" name="Group 8">
              <a:extLst>
                <a:ext uri="{FF2B5EF4-FFF2-40B4-BE49-F238E27FC236}">
                  <a16:creationId xmlns:a16="http://schemas.microsoft.com/office/drawing/2014/main" id="{4B0C3B6E-CE19-482F-8D37-968F6C916B37}"/>
                </a:ext>
              </a:extLst>
            </p:cNvPr>
            <p:cNvGrpSpPr/>
            <p:nvPr/>
          </p:nvGrpSpPr>
          <p:grpSpPr>
            <a:xfrm>
              <a:off x="10521694" y="436818"/>
              <a:ext cx="480848" cy="480848"/>
              <a:chOff x="10521694" y="436818"/>
              <a:chExt cx="480848" cy="480848"/>
            </a:xfrm>
          </p:grpSpPr>
          <p:sp>
            <p:nvSpPr>
              <p:cNvPr id="108" name="Oval 107">
                <a:extLst>
                  <a:ext uri="{FF2B5EF4-FFF2-40B4-BE49-F238E27FC236}">
                    <a16:creationId xmlns:a16="http://schemas.microsoft.com/office/drawing/2014/main" id="{A3349EC3-5ECD-414D-845C-067A54241B1F}"/>
                  </a:ext>
                </a:extLst>
              </p:cNvPr>
              <p:cNvSpPr/>
              <p:nvPr/>
            </p:nvSpPr>
            <p:spPr bwMode="auto">
              <a:xfrm>
                <a:off x="10521694" y="436818"/>
                <a:ext cx="480848" cy="4808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sp>
            <p:nvSpPr>
              <p:cNvPr id="109" name="Rectangle 1111">
                <a:extLst>
                  <a:ext uri="{FF2B5EF4-FFF2-40B4-BE49-F238E27FC236}">
                    <a16:creationId xmlns:a16="http://schemas.microsoft.com/office/drawing/2014/main" id="{61B3B43B-2245-4737-8993-FCF3B54E12A0}"/>
                  </a:ext>
                </a:extLst>
              </p:cNvPr>
              <p:cNvSpPr>
                <a:spLocks noChangeArrowheads="1"/>
              </p:cNvSpPr>
              <p:nvPr/>
            </p:nvSpPr>
            <p:spPr bwMode="auto">
              <a:xfrm>
                <a:off x="10654675" y="721390"/>
                <a:ext cx="61095" cy="581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sp>
            <p:nvSpPr>
              <p:cNvPr id="110" name="Freeform 1113">
                <a:extLst>
                  <a:ext uri="{FF2B5EF4-FFF2-40B4-BE49-F238E27FC236}">
                    <a16:creationId xmlns:a16="http://schemas.microsoft.com/office/drawing/2014/main" id="{1A4B42F2-F3D0-427A-93C2-6E4BC8DB005F}"/>
                  </a:ext>
                </a:extLst>
              </p:cNvPr>
              <p:cNvSpPr>
                <a:spLocks/>
              </p:cNvSpPr>
              <p:nvPr/>
            </p:nvSpPr>
            <p:spPr bwMode="auto">
              <a:xfrm>
                <a:off x="10682063" y="574899"/>
                <a:ext cx="187499" cy="204687"/>
              </a:xfrm>
              <a:custGeom>
                <a:avLst/>
                <a:gdLst>
                  <a:gd name="T0" fmla="*/ 0 w 89"/>
                  <a:gd name="T1" fmla="*/ 0 h 102"/>
                  <a:gd name="T2" fmla="*/ 0 w 89"/>
                  <a:gd name="T3" fmla="*/ 32 h 102"/>
                  <a:gd name="T4" fmla="*/ 57 w 89"/>
                  <a:gd name="T5" fmla="*/ 32 h 102"/>
                  <a:gd name="T6" fmla="*/ 57 w 89"/>
                  <a:gd name="T7" fmla="*/ 102 h 102"/>
                  <a:gd name="T8" fmla="*/ 89 w 89"/>
                  <a:gd name="T9" fmla="*/ 102 h 102"/>
                  <a:gd name="T10" fmla="*/ 89 w 89"/>
                  <a:gd name="T11" fmla="*/ 0 h 102"/>
                  <a:gd name="T12" fmla="*/ 0 w 8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0"/>
                    </a:moveTo>
                    <a:lnTo>
                      <a:pt x="0" y="32"/>
                    </a:lnTo>
                    <a:lnTo>
                      <a:pt x="57" y="32"/>
                    </a:lnTo>
                    <a:lnTo>
                      <a:pt x="57" y="102"/>
                    </a:lnTo>
                    <a:lnTo>
                      <a:pt x="89" y="102"/>
                    </a:lnTo>
                    <a:lnTo>
                      <a:pt x="89"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sp>
            <p:nvSpPr>
              <p:cNvPr id="111" name="Freeform 1114">
                <a:extLst>
                  <a:ext uri="{FF2B5EF4-FFF2-40B4-BE49-F238E27FC236}">
                    <a16:creationId xmlns:a16="http://schemas.microsoft.com/office/drawing/2014/main" id="{3D55ECF0-6987-4E16-9612-330FF376F4D7}"/>
                  </a:ext>
                </a:extLst>
              </p:cNvPr>
              <p:cNvSpPr>
                <a:spLocks/>
              </p:cNvSpPr>
              <p:nvPr/>
            </p:nvSpPr>
            <p:spPr bwMode="auto">
              <a:xfrm>
                <a:off x="10667315" y="651155"/>
                <a:ext cx="122189" cy="128431"/>
              </a:xfrm>
              <a:custGeom>
                <a:avLst/>
                <a:gdLst>
                  <a:gd name="T0" fmla="*/ 0 w 58"/>
                  <a:gd name="T1" fmla="*/ 0 h 64"/>
                  <a:gd name="T2" fmla="*/ 0 w 58"/>
                  <a:gd name="T3" fmla="*/ 29 h 64"/>
                  <a:gd name="T4" fmla="*/ 29 w 58"/>
                  <a:gd name="T5" fmla="*/ 29 h 64"/>
                  <a:gd name="T6" fmla="*/ 29 w 58"/>
                  <a:gd name="T7" fmla="*/ 64 h 64"/>
                  <a:gd name="T8" fmla="*/ 58 w 58"/>
                  <a:gd name="T9" fmla="*/ 64 h 64"/>
                  <a:gd name="T10" fmla="*/ 58 w 58"/>
                  <a:gd name="T11" fmla="*/ 0 h 64"/>
                  <a:gd name="T12" fmla="*/ 0 w 5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8" h="64">
                    <a:moveTo>
                      <a:pt x="0" y="0"/>
                    </a:moveTo>
                    <a:lnTo>
                      <a:pt x="0" y="29"/>
                    </a:lnTo>
                    <a:lnTo>
                      <a:pt x="29" y="29"/>
                    </a:lnTo>
                    <a:lnTo>
                      <a:pt x="29" y="64"/>
                    </a:lnTo>
                    <a:lnTo>
                      <a:pt x="58" y="64"/>
                    </a:lnTo>
                    <a:lnTo>
                      <a:pt x="58"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srgbClr val="1A1A1A"/>
                  </a:solidFill>
                  <a:latin typeface="Segoe UI"/>
                  <a:ea typeface="+mn-ea"/>
                  <a:cs typeface="+mn-cs"/>
                </a:endParaRPr>
              </a:p>
            </p:txBody>
          </p:sp>
        </p:grpSp>
        <p:grpSp>
          <p:nvGrpSpPr>
            <p:cNvPr id="113" name="Group 112">
              <a:extLst>
                <a:ext uri="{FF2B5EF4-FFF2-40B4-BE49-F238E27FC236}">
                  <a16:creationId xmlns:a16="http://schemas.microsoft.com/office/drawing/2014/main" id="{5D1F08A4-496C-43FD-B323-7301F8237A61}"/>
                </a:ext>
              </a:extLst>
            </p:cNvPr>
            <p:cNvGrpSpPr/>
            <p:nvPr/>
          </p:nvGrpSpPr>
          <p:grpSpPr>
            <a:xfrm>
              <a:off x="11117428" y="436818"/>
              <a:ext cx="480848" cy="480849"/>
              <a:chOff x="11117428" y="-177545"/>
              <a:chExt cx="480848" cy="480849"/>
            </a:xfrm>
          </p:grpSpPr>
          <p:grpSp>
            <p:nvGrpSpPr>
              <p:cNvPr id="114" name="Group 113">
                <a:extLst>
                  <a:ext uri="{FF2B5EF4-FFF2-40B4-BE49-F238E27FC236}">
                    <a16:creationId xmlns:a16="http://schemas.microsoft.com/office/drawing/2014/main" id="{14079BD1-947F-45D5-B6A2-9E2E1573A7DF}"/>
                  </a:ext>
                </a:extLst>
              </p:cNvPr>
              <p:cNvGrpSpPr/>
              <p:nvPr/>
            </p:nvGrpSpPr>
            <p:grpSpPr>
              <a:xfrm>
                <a:off x="11117428" y="-177544"/>
                <a:ext cx="480848" cy="480848"/>
                <a:chOff x="11117428" y="436819"/>
                <a:chExt cx="480848" cy="480848"/>
              </a:xfrm>
            </p:grpSpPr>
            <p:sp>
              <p:nvSpPr>
                <p:cNvPr id="116" name="Oval 115">
                  <a:extLst>
                    <a:ext uri="{FF2B5EF4-FFF2-40B4-BE49-F238E27FC236}">
                      <a16:creationId xmlns:a16="http://schemas.microsoft.com/office/drawing/2014/main" id="{830A39C2-E37F-41FE-AAC6-B8C1A3449850}"/>
                    </a:ext>
                  </a:extLst>
                </p:cNvPr>
                <p:cNvSpPr/>
                <p:nvPr/>
              </p:nvSpPr>
              <p:spPr bwMode="auto">
                <a:xfrm>
                  <a:off x="11117428" y="436819"/>
                  <a:ext cx="480848" cy="48084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7" name="Group 116">
                  <a:extLst>
                    <a:ext uri="{FF2B5EF4-FFF2-40B4-BE49-F238E27FC236}">
                      <a16:creationId xmlns:a16="http://schemas.microsoft.com/office/drawing/2014/main" id="{F5E76BD4-3912-4C71-BD0E-3E8A27570F8D}"/>
                    </a:ext>
                  </a:extLst>
                </p:cNvPr>
                <p:cNvGrpSpPr>
                  <a:grpSpLocks noChangeAspect="1"/>
                </p:cNvGrpSpPr>
                <p:nvPr/>
              </p:nvGrpSpPr>
              <p:grpSpPr>
                <a:xfrm>
                  <a:off x="11231796" y="551186"/>
                  <a:ext cx="252111" cy="252111"/>
                  <a:chOff x="640219" y="5256108"/>
                  <a:chExt cx="721042" cy="721042"/>
                </a:xfrm>
              </p:grpSpPr>
              <p:sp>
                <p:nvSpPr>
                  <p:cNvPr id="118" name="Freeform: Shape 117">
                    <a:extLst>
                      <a:ext uri="{FF2B5EF4-FFF2-40B4-BE49-F238E27FC236}">
                        <a16:creationId xmlns:a16="http://schemas.microsoft.com/office/drawing/2014/main" id="{07A69724-3E2D-4388-BA56-1A82A286ADC1}"/>
                      </a:ext>
                    </a:extLst>
                  </p:cNvPr>
                  <p:cNvSpPr/>
                  <p:nvPr/>
                </p:nvSpPr>
                <p:spPr>
                  <a:xfrm>
                    <a:off x="892364" y="5418375"/>
                    <a:ext cx="216752" cy="396508"/>
                  </a:xfrm>
                  <a:custGeom>
                    <a:avLst/>
                    <a:gdLst>
                      <a:gd name="connsiteX0" fmla="*/ 96079 w 166620"/>
                      <a:gd name="connsiteY0" fmla="*/ 304800 h 304800"/>
                      <a:gd name="connsiteX1" fmla="*/ 96079 w 166620"/>
                      <a:gd name="connsiteY1" fmla="*/ 272929 h 304800"/>
                      <a:gd name="connsiteX2" fmla="*/ 147971 w 166620"/>
                      <a:gd name="connsiteY2" fmla="*/ 247031 h 304800"/>
                      <a:gd name="connsiteX3" fmla="*/ 166621 w 166620"/>
                      <a:gd name="connsiteY3" fmla="*/ 195072 h 304800"/>
                      <a:gd name="connsiteX4" fmla="*/ 151800 w 166620"/>
                      <a:gd name="connsiteY4" fmla="*/ 149828 h 304800"/>
                      <a:gd name="connsiteX5" fmla="*/ 96079 w 166620"/>
                      <a:gd name="connsiteY5" fmla="*/ 121110 h 304800"/>
                      <a:gd name="connsiteX6" fmla="*/ 96079 w 166620"/>
                      <a:gd name="connsiteY6" fmla="*/ 54521 h 304800"/>
                      <a:gd name="connsiteX7" fmla="*/ 116519 w 166620"/>
                      <a:gd name="connsiteY7" fmla="*/ 81772 h 304800"/>
                      <a:gd name="connsiteX8" fmla="*/ 159629 w 166620"/>
                      <a:gd name="connsiteY8" fmla="*/ 76143 h 304800"/>
                      <a:gd name="connsiteX9" fmla="*/ 139189 w 166620"/>
                      <a:gd name="connsiteY9" fmla="*/ 35347 h 304800"/>
                      <a:gd name="connsiteX10" fmla="*/ 96069 w 166620"/>
                      <a:gd name="connsiteY10" fmla="*/ 16859 h 304800"/>
                      <a:gd name="connsiteX11" fmla="*/ 96069 w 166620"/>
                      <a:gd name="connsiteY11" fmla="*/ 0 h 304800"/>
                      <a:gd name="connsiteX12" fmla="*/ 71380 w 166620"/>
                      <a:gd name="connsiteY12" fmla="*/ 0 h 304800"/>
                      <a:gd name="connsiteX13" fmla="*/ 71380 w 166620"/>
                      <a:gd name="connsiteY13" fmla="*/ 16859 h 304800"/>
                      <a:gd name="connsiteX14" fmla="*/ 24432 w 166620"/>
                      <a:gd name="connsiteY14" fmla="*/ 38767 h 304800"/>
                      <a:gd name="connsiteX15" fmla="*/ 6801 w 166620"/>
                      <a:gd name="connsiteY15" fmla="*/ 85687 h 304800"/>
                      <a:gd name="connsiteX16" fmla="*/ 22403 w 166620"/>
                      <a:gd name="connsiteY16" fmla="*/ 132636 h 304800"/>
                      <a:gd name="connsiteX17" fmla="*/ 71390 w 166620"/>
                      <a:gd name="connsiteY17" fmla="*/ 161506 h 304800"/>
                      <a:gd name="connsiteX18" fmla="*/ 71390 w 166620"/>
                      <a:gd name="connsiteY18" fmla="*/ 232896 h 304800"/>
                      <a:gd name="connsiteX19" fmla="*/ 54693 w 166620"/>
                      <a:gd name="connsiteY19" fmla="*/ 218580 h 304800"/>
                      <a:gd name="connsiteX20" fmla="*/ 44472 w 166620"/>
                      <a:gd name="connsiteY20" fmla="*/ 195072 h 304800"/>
                      <a:gd name="connsiteX21" fmla="*/ 0 w 166620"/>
                      <a:gd name="connsiteY21" fmla="*/ 199844 h 304800"/>
                      <a:gd name="connsiteX22" fmla="*/ 23508 w 166620"/>
                      <a:gd name="connsiteY22" fmla="*/ 251803 h 304800"/>
                      <a:gd name="connsiteX23" fmla="*/ 71390 w 166620"/>
                      <a:gd name="connsiteY23" fmla="*/ 273777 h 304800"/>
                      <a:gd name="connsiteX24" fmla="*/ 71390 w 166620"/>
                      <a:gd name="connsiteY24" fmla="*/ 304790 h 304800"/>
                      <a:gd name="connsiteX25" fmla="*/ 96079 w 166620"/>
                      <a:gd name="connsiteY25" fmla="*/ 304790 h 304800"/>
                      <a:gd name="connsiteX26" fmla="*/ 96079 w 166620"/>
                      <a:gd name="connsiteY26" fmla="*/ 168831 h 304800"/>
                      <a:gd name="connsiteX27" fmla="*/ 118139 w 166620"/>
                      <a:gd name="connsiteY27" fmla="*/ 181527 h 304800"/>
                      <a:gd name="connsiteX28" fmla="*/ 124882 w 166620"/>
                      <a:gd name="connsiteY28" fmla="*/ 201206 h 304800"/>
                      <a:gd name="connsiteX29" fmla="*/ 116872 w 166620"/>
                      <a:gd name="connsiteY29" fmla="*/ 223447 h 304800"/>
                      <a:gd name="connsiteX30" fmla="*/ 96079 w 166620"/>
                      <a:gd name="connsiteY30" fmla="*/ 235287 h 304800"/>
                      <a:gd name="connsiteX31" fmla="*/ 96079 w 166620"/>
                      <a:gd name="connsiteY31" fmla="*/ 168831 h 304800"/>
                      <a:gd name="connsiteX32" fmla="*/ 54845 w 166620"/>
                      <a:gd name="connsiteY32" fmla="*/ 100422 h 304800"/>
                      <a:gd name="connsiteX33" fmla="*/ 49397 w 166620"/>
                      <a:gd name="connsiteY33" fmla="*/ 83649 h 304800"/>
                      <a:gd name="connsiteX34" fmla="*/ 55369 w 166620"/>
                      <a:gd name="connsiteY34" fmla="*/ 65589 h 304800"/>
                      <a:gd name="connsiteX35" fmla="*/ 71390 w 166620"/>
                      <a:gd name="connsiteY35" fmla="*/ 53988 h 304800"/>
                      <a:gd name="connsiteX36" fmla="*/ 71390 w 166620"/>
                      <a:gd name="connsiteY36" fmla="*/ 112947 h 304800"/>
                      <a:gd name="connsiteX37" fmla="*/ 54845 w 166620"/>
                      <a:gd name="connsiteY37" fmla="*/ 10042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6620" h="304800">
                        <a:moveTo>
                          <a:pt x="96079" y="304800"/>
                        </a:moveTo>
                        <a:lnTo>
                          <a:pt x="96079" y="272929"/>
                        </a:lnTo>
                        <a:cubicBezTo>
                          <a:pt x="118224" y="269758"/>
                          <a:pt x="135522" y="261118"/>
                          <a:pt x="147971" y="247031"/>
                        </a:cubicBezTo>
                        <a:cubicBezTo>
                          <a:pt x="160401" y="232943"/>
                          <a:pt x="166621" y="215617"/>
                          <a:pt x="166621" y="195072"/>
                        </a:cubicBezTo>
                        <a:cubicBezTo>
                          <a:pt x="166621" y="176670"/>
                          <a:pt x="161677" y="161582"/>
                          <a:pt x="151800" y="149828"/>
                        </a:cubicBezTo>
                        <a:cubicBezTo>
                          <a:pt x="141913" y="138074"/>
                          <a:pt x="123349" y="128492"/>
                          <a:pt x="96079" y="121110"/>
                        </a:cubicBezTo>
                        <a:lnTo>
                          <a:pt x="96079" y="54521"/>
                        </a:lnTo>
                        <a:cubicBezTo>
                          <a:pt x="107099" y="59293"/>
                          <a:pt x="113909" y="68380"/>
                          <a:pt x="116519" y="81772"/>
                        </a:cubicBezTo>
                        <a:lnTo>
                          <a:pt x="159629" y="76143"/>
                        </a:lnTo>
                        <a:cubicBezTo>
                          <a:pt x="156667" y="59112"/>
                          <a:pt x="149857" y="45510"/>
                          <a:pt x="139189" y="35347"/>
                        </a:cubicBezTo>
                        <a:cubicBezTo>
                          <a:pt x="128502" y="25175"/>
                          <a:pt x="114129" y="19012"/>
                          <a:pt x="96069" y="16859"/>
                        </a:cubicBezTo>
                        <a:lnTo>
                          <a:pt x="96069" y="0"/>
                        </a:lnTo>
                        <a:lnTo>
                          <a:pt x="71380" y="0"/>
                        </a:lnTo>
                        <a:lnTo>
                          <a:pt x="71380" y="16859"/>
                        </a:lnTo>
                        <a:cubicBezTo>
                          <a:pt x="51845" y="18793"/>
                          <a:pt x="36185" y="26089"/>
                          <a:pt x="24432" y="38767"/>
                        </a:cubicBezTo>
                        <a:cubicBezTo>
                          <a:pt x="12687" y="51416"/>
                          <a:pt x="6801" y="67056"/>
                          <a:pt x="6801" y="85687"/>
                        </a:cubicBezTo>
                        <a:cubicBezTo>
                          <a:pt x="6801" y="104089"/>
                          <a:pt x="12011" y="119729"/>
                          <a:pt x="22403" y="132636"/>
                        </a:cubicBezTo>
                        <a:cubicBezTo>
                          <a:pt x="32785" y="145523"/>
                          <a:pt x="49111" y="155153"/>
                          <a:pt x="71390" y="161506"/>
                        </a:cubicBezTo>
                        <a:lnTo>
                          <a:pt x="71390" y="232896"/>
                        </a:lnTo>
                        <a:cubicBezTo>
                          <a:pt x="65246" y="229934"/>
                          <a:pt x="59684" y="225161"/>
                          <a:pt x="54693" y="218580"/>
                        </a:cubicBezTo>
                        <a:cubicBezTo>
                          <a:pt x="49692" y="211998"/>
                          <a:pt x="46282" y="204159"/>
                          <a:pt x="44472" y="195072"/>
                        </a:cubicBezTo>
                        <a:lnTo>
                          <a:pt x="0" y="199844"/>
                        </a:lnTo>
                        <a:cubicBezTo>
                          <a:pt x="3410" y="222218"/>
                          <a:pt x="11249" y="239525"/>
                          <a:pt x="23508" y="251803"/>
                        </a:cubicBezTo>
                        <a:cubicBezTo>
                          <a:pt x="35785" y="264062"/>
                          <a:pt x="51730" y="271396"/>
                          <a:pt x="71390" y="273777"/>
                        </a:cubicBezTo>
                        <a:lnTo>
                          <a:pt x="71390" y="304790"/>
                        </a:lnTo>
                        <a:lnTo>
                          <a:pt x="96079" y="304790"/>
                        </a:lnTo>
                        <a:close/>
                        <a:moveTo>
                          <a:pt x="96079" y="168831"/>
                        </a:moveTo>
                        <a:cubicBezTo>
                          <a:pt x="106299" y="171793"/>
                          <a:pt x="113662" y="176022"/>
                          <a:pt x="118139" y="181527"/>
                        </a:cubicBezTo>
                        <a:cubicBezTo>
                          <a:pt x="122634" y="187033"/>
                          <a:pt x="124882" y="193596"/>
                          <a:pt x="124882" y="201206"/>
                        </a:cubicBezTo>
                        <a:cubicBezTo>
                          <a:pt x="124882" y="209721"/>
                          <a:pt x="122196" y="217141"/>
                          <a:pt x="116872" y="223447"/>
                        </a:cubicBezTo>
                        <a:cubicBezTo>
                          <a:pt x="111528" y="229753"/>
                          <a:pt x="104594" y="233705"/>
                          <a:pt x="96079" y="235287"/>
                        </a:cubicBezTo>
                        <a:lnTo>
                          <a:pt x="96079" y="168831"/>
                        </a:lnTo>
                        <a:close/>
                        <a:moveTo>
                          <a:pt x="54845" y="100422"/>
                        </a:moveTo>
                        <a:cubicBezTo>
                          <a:pt x="51225" y="95269"/>
                          <a:pt x="49397" y="89678"/>
                          <a:pt x="49397" y="83649"/>
                        </a:cubicBezTo>
                        <a:cubicBezTo>
                          <a:pt x="49397" y="77067"/>
                          <a:pt x="51378" y="71037"/>
                          <a:pt x="55369" y="65589"/>
                        </a:cubicBezTo>
                        <a:cubicBezTo>
                          <a:pt x="59341" y="60122"/>
                          <a:pt x="64684" y="56274"/>
                          <a:pt x="71390" y="53988"/>
                        </a:cubicBezTo>
                        <a:lnTo>
                          <a:pt x="71390" y="112947"/>
                        </a:lnTo>
                        <a:cubicBezTo>
                          <a:pt x="63989" y="109766"/>
                          <a:pt x="58484" y="105594"/>
                          <a:pt x="54845" y="100422"/>
                        </a:cubicBezTo>
                        <a:close/>
                      </a:path>
                    </a:pathLst>
                  </a:custGeom>
                  <a:solidFill>
                    <a:schemeClr val="accent1"/>
                  </a:solidFill>
                  <a:ln w="9525" cap="flat">
                    <a:noFill/>
                    <a:prstDash val="solid"/>
                    <a:miter/>
                  </a:ln>
                </p:spPr>
                <p:txBody>
                  <a:bodyPr rtlCol="0" anchor="ctr"/>
                  <a:lstStyle/>
                  <a:p>
                    <a:pPr defTabSz="685775" hangingPunct="1">
                      <a:defRPr/>
                    </a:pPr>
                    <a:endParaRPr lang="en-GB" sz="1324" kern="1200">
                      <a:latin typeface="Segoe UI"/>
                      <a:ea typeface="+mn-ea"/>
                      <a:cs typeface="+mn-cs"/>
                    </a:endParaRPr>
                  </a:p>
                </p:txBody>
              </p:sp>
              <p:sp>
                <p:nvSpPr>
                  <p:cNvPr id="119" name="Freeform: Shape 118">
                    <a:extLst>
                      <a:ext uri="{FF2B5EF4-FFF2-40B4-BE49-F238E27FC236}">
                        <a16:creationId xmlns:a16="http://schemas.microsoft.com/office/drawing/2014/main" id="{E8FF1C4D-957B-4C7A-ABA9-2B801729EBED}"/>
                      </a:ext>
                    </a:extLst>
                  </p:cNvPr>
                  <p:cNvSpPr/>
                  <p:nvPr/>
                </p:nvSpPr>
                <p:spPr>
                  <a:xfrm>
                    <a:off x="640219" y="5256108"/>
                    <a:ext cx="721042" cy="721042"/>
                  </a:xfrm>
                  <a:custGeom>
                    <a:avLst/>
                    <a:gdLst>
                      <a:gd name="connsiteX0" fmla="*/ 403311 w 806622"/>
                      <a:gd name="connsiteY0" fmla="*/ 0 h 806622"/>
                      <a:gd name="connsiteX1" fmla="*/ 806622 w 806622"/>
                      <a:gd name="connsiteY1" fmla="*/ 403311 h 806622"/>
                      <a:gd name="connsiteX2" fmla="*/ 403311 w 806622"/>
                      <a:gd name="connsiteY2" fmla="*/ 806622 h 806622"/>
                      <a:gd name="connsiteX3" fmla="*/ 0 w 806622"/>
                      <a:gd name="connsiteY3" fmla="*/ 411892 h 806622"/>
                      <a:gd name="connsiteX4" fmla="*/ 94392 w 806622"/>
                      <a:gd name="connsiteY4" fmla="*/ 411892 h 806622"/>
                      <a:gd name="connsiteX5" fmla="*/ 403311 w 806622"/>
                      <a:gd name="connsiteY5" fmla="*/ 712230 h 806622"/>
                      <a:gd name="connsiteX6" fmla="*/ 712230 w 806622"/>
                      <a:gd name="connsiteY6" fmla="*/ 403311 h 806622"/>
                      <a:gd name="connsiteX7" fmla="*/ 403311 w 806622"/>
                      <a:gd name="connsiteY7" fmla="*/ 94392 h 806622"/>
                      <a:gd name="connsiteX8" fmla="*/ 245991 w 806622"/>
                      <a:gd name="connsiteY8" fmla="*/ 134437 h 806622"/>
                      <a:gd name="connsiteX9" fmla="*/ 323221 w 806622"/>
                      <a:gd name="connsiteY9" fmla="*/ 200225 h 806622"/>
                      <a:gd name="connsiteX10" fmla="*/ 80090 w 806622"/>
                      <a:gd name="connsiteY10" fmla="*/ 263153 h 806622"/>
                      <a:gd name="connsiteX11" fmla="*/ 102973 w 806622"/>
                      <a:gd name="connsiteY11" fmla="*/ 11441 h 806622"/>
                      <a:gd name="connsiteX12" fmla="*/ 171622 w 806622"/>
                      <a:gd name="connsiteY12" fmla="*/ 71509 h 806622"/>
                      <a:gd name="connsiteX13" fmla="*/ 403311 w 806622"/>
                      <a:gd name="connsiteY13" fmla="*/ 0 h 80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622" h="806622">
                        <a:moveTo>
                          <a:pt x="403311" y="0"/>
                        </a:moveTo>
                        <a:cubicBezTo>
                          <a:pt x="626419" y="0"/>
                          <a:pt x="806622" y="180203"/>
                          <a:pt x="806622" y="403311"/>
                        </a:cubicBezTo>
                        <a:cubicBezTo>
                          <a:pt x="806622" y="626419"/>
                          <a:pt x="626419" y="806622"/>
                          <a:pt x="403311" y="806622"/>
                        </a:cubicBezTo>
                        <a:cubicBezTo>
                          <a:pt x="183063" y="806622"/>
                          <a:pt x="5721" y="629279"/>
                          <a:pt x="0" y="411892"/>
                        </a:cubicBezTo>
                        <a:lnTo>
                          <a:pt x="94392" y="411892"/>
                        </a:lnTo>
                        <a:cubicBezTo>
                          <a:pt x="97252" y="577793"/>
                          <a:pt x="234550" y="712230"/>
                          <a:pt x="403311" y="712230"/>
                        </a:cubicBezTo>
                        <a:cubicBezTo>
                          <a:pt x="572072" y="712230"/>
                          <a:pt x="712230" y="572072"/>
                          <a:pt x="712230" y="403311"/>
                        </a:cubicBezTo>
                        <a:cubicBezTo>
                          <a:pt x="712230" y="231689"/>
                          <a:pt x="572072" y="94392"/>
                          <a:pt x="403311" y="94392"/>
                        </a:cubicBezTo>
                        <a:cubicBezTo>
                          <a:pt x="346104" y="94392"/>
                          <a:pt x="294617" y="105833"/>
                          <a:pt x="245991" y="134437"/>
                        </a:cubicBezTo>
                        <a:lnTo>
                          <a:pt x="323221" y="200225"/>
                        </a:lnTo>
                        <a:lnTo>
                          <a:pt x="80090" y="263153"/>
                        </a:lnTo>
                        <a:lnTo>
                          <a:pt x="102973" y="11441"/>
                        </a:lnTo>
                        <a:lnTo>
                          <a:pt x="171622" y="71509"/>
                        </a:lnTo>
                        <a:cubicBezTo>
                          <a:pt x="240270" y="25743"/>
                          <a:pt x="320360" y="0"/>
                          <a:pt x="403311" y="0"/>
                        </a:cubicBezTo>
                        <a:close/>
                      </a:path>
                    </a:pathLst>
                  </a:custGeom>
                  <a:solidFill>
                    <a:srgbClr val="000000"/>
                  </a:solidFill>
                  <a:ln w="2860"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sp>
            <p:nvSpPr>
              <p:cNvPr id="115" name="Oval 114">
                <a:extLst>
                  <a:ext uri="{FF2B5EF4-FFF2-40B4-BE49-F238E27FC236}">
                    <a16:creationId xmlns:a16="http://schemas.microsoft.com/office/drawing/2014/main" id="{F36098DE-4BDF-4871-A227-326258371930}"/>
                  </a:ext>
                </a:extLst>
              </p:cNvPr>
              <p:cNvSpPr/>
              <p:nvPr/>
            </p:nvSpPr>
            <p:spPr bwMode="auto">
              <a:xfrm>
                <a:off x="11117428" y="-177545"/>
                <a:ext cx="480848" cy="480848"/>
              </a:xfrm>
              <a:prstGeom prst="ellipse">
                <a:avLst/>
              </a:prstGeom>
              <a:solidFill>
                <a:schemeClr val="bg1">
                  <a:lumMod val="95000"/>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grpSp>
        <p:grpSp>
          <p:nvGrpSpPr>
            <p:cNvPr id="123" name="Group 122">
              <a:extLst>
                <a:ext uri="{FF2B5EF4-FFF2-40B4-BE49-F238E27FC236}">
                  <a16:creationId xmlns:a16="http://schemas.microsoft.com/office/drawing/2014/main" id="{9B5AB059-92F0-435B-B7B3-DFD714DEAAF1}"/>
                </a:ext>
              </a:extLst>
            </p:cNvPr>
            <p:cNvGrpSpPr/>
            <p:nvPr/>
          </p:nvGrpSpPr>
          <p:grpSpPr>
            <a:xfrm>
              <a:off x="9925959" y="436818"/>
              <a:ext cx="480848" cy="480848"/>
              <a:chOff x="9925959" y="436818"/>
              <a:chExt cx="480848" cy="480848"/>
            </a:xfrm>
          </p:grpSpPr>
          <p:grpSp>
            <p:nvGrpSpPr>
              <p:cNvPr id="124" name="Group 123">
                <a:extLst>
                  <a:ext uri="{FF2B5EF4-FFF2-40B4-BE49-F238E27FC236}">
                    <a16:creationId xmlns:a16="http://schemas.microsoft.com/office/drawing/2014/main" id="{7BC88007-1654-4C2D-A840-516434F16F1F}"/>
                  </a:ext>
                </a:extLst>
              </p:cNvPr>
              <p:cNvGrpSpPr/>
              <p:nvPr/>
            </p:nvGrpSpPr>
            <p:grpSpPr>
              <a:xfrm>
                <a:off x="9925959" y="436818"/>
                <a:ext cx="480848" cy="480848"/>
                <a:chOff x="4037556" y="1370556"/>
                <a:chExt cx="4116888" cy="4116888"/>
              </a:xfrm>
            </p:grpSpPr>
            <p:sp>
              <p:nvSpPr>
                <p:cNvPr id="126" name="Oval 125">
                  <a:extLst>
                    <a:ext uri="{FF2B5EF4-FFF2-40B4-BE49-F238E27FC236}">
                      <a16:creationId xmlns:a16="http://schemas.microsoft.com/office/drawing/2014/main" id="{39190FD1-9836-487D-9AB7-0771C1474222}"/>
                    </a:ext>
                  </a:extLst>
                </p:cNvPr>
                <p:cNvSpPr/>
                <p:nvPr/>
              </p:nvSpPr>
              <p:spPr bwMode="auto">
                <a:xfrm>
                  <a:off x="4037556" y="1370556"/>
                  <a:ext cx="4116888" cy="411688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982354C4-D205-4BEF-A947-E9D2FDEE7B45}"/>
                    </a:ext>
                  </a:extLst>
                </p:cNvPr>
                <p:cNvGrpSpPr/>
                <p:nvPr/>
              </p:nvGrpSpPr>
              <p:grpSpPr>
                <a:xfrm>
                  <a:off x="4906028" y="2252979"/>
                  <a:ext cx="2445855" cy="2352043"/>
                  <a:chOff x="3830374" y="1189939"/>
                  <a:chExt cx="4531252" cy="4478122"/>
                </a:xfrm>
              </p:grpSpPr>
              <p:grpSp>
                <p:nvGrpSpPr>
                  <p:cNvPr id="128" name="Group 127">
                    <a:extLst>
                      <a:ext uri="{FF2B5EF4-FFF2-40B4-BE49-F238E27FC236}">
                        <a16:creationId xmlns:a16="http://schemas.microsoft.com/office/drawing/2014/main" id="{0BD0475E-03D4-4E37-9F94-F0BBC7EE9CF0}"/>
                      </a:ext>
                    </a:extLst>
                  </p:cNvPr>
                  <p:cNvGrpSpPr/>
                  <p:nvPr/>
                </p:nvGrpSpPr>
                <p:grpSpPr>
                  <a:xfrm>
                    <a:off x="3830374" y="1203579"/>
                    <a:ext cx="1937773" cy="2777969"/>
                    <a:chOff x="3830374" y="1203579"/>
                    <a:chExt cx="1937773" cy="2777969"/>
                  </a:xfrm>
                </p:grpSpPr>
                <p:sp>
                  <p:nvSpPr>
                    <p:cNvPr id="149" name="Freeform: Shape 148">
                      <a:extLst>
                        <a:ext uri="{FF2B5EF4-FFF2-40B4-BE49-F238E27FC236}">
                          <a16:creationId xmlns:a16="http://schemas.microsoft.com/office/drawing/2014/main" id="{E945A113-F8F7-4DA1-ABA6-51826AE0C448}"/>
                        </a:ext>
                      </a:extLst>
                    </p:cNvPr>
                    <p:cNvSpPr/>
                    <p:nvPr/>
                  </p:nvSpPr>
                  <p:spPr>
                    <a:xfrm>
                      <a:off x="3830374" y="1203579"/>
                      <a:ext cx="1937773" cy="2777969"/>
                    </a:xfrm>
                    <a:custGeom>
                      <a:avLst/>
                      <a:gdLst>
                        <a:gd name="connsiteX0" fmla="*/ 874552 w 874551"/>
                        <a:gd name="connsiteY0" fmla="*/ 1211627 h 1253746"/>
                        <a:gd name="connsiteX1" fmla="*/ 824028 w 874551"/>
                        <a:gd name="connsiteY1" fmla="*/ 1253571 h 1253746"/>
                        <a:gd name="connsiteX2" fmla="*/ 50524 w 874551"/>
                        <a:gd name="connsiteY2" fmla="*/ 1253571 h 1253746"/>
                        <a:gd name="connsiteX3" fmla="*/ 0 w 874551"/>
                        <a:gd name="connsiteY3" fmla="*/ 1211627 h 1253746"/>
                        <a:gd name="connsiteX4" fmla="*/ 0 w 874551"/>
                        <a:gd name="connsiteY4" fmla="*/ 42120 h 1253746"/>
                        <a:gd name="connsiteX5" fmla="*/ 50524 w 874551"/>
                        <a:gd name="connsiteY5" fmla="*/ 175 h 1253746"/>
                        <a:gd name="connsiteX6" fmla="*/ 824028 w 874551"/>
                        <a:gd name="connsiteY6" fmla="*/ 175 h 1253746"/>
                        <a:gd name="connsiteX7" fmla="*/ 874552 w 874551"/>
                        <a:gd name="connsiteY7" fmla="*/ 42120 h 125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551" h="1253746">
                          <a:moveTo>
                            <a:pt x="874552" y="1211627"/>
                          </a:moveTo>
                          <a:cubicBezTo>
                            <a:pt x="871415" y="1237250"/>
                            <a:pt x="849115" y="1255755"/>
                            <a:pt x="824028" y="1253571"/>
                          </a:cubicBezTo>
                          <a:lnTo>
                            <a:pt x="50524" y="1253571"/>
                          </a:lnTo>
                          <a:cubicBezTo>
                            <a:pt x="25436" y="1255755"/>
                            <a:pt x="3138" y="1237250"/>
                            <a:pt x="0" y="1211627"/>
                          </a:cubicBezTo>
                          <a:lnTo>
                            <a:pt x="0" y="42120"/>
                          </a:lnTo>
                          <a:cubicBezTo>
                            <a:pt x="3138" y="16500"/>
                            <a:pt x="25436" y="-2012"/>
                            <a:pt x="50524" y="175"/>
                          </a:cubicBezTo>
                          <a:lnTo>
                            <a:pt x="824028" y="175"/>
                          </a:lnTo>
                          <a:cubicBezTo>
                            <a:pt x="849115" y="-2012"/>
                            <a:pt x="871415" y="16500"/>
                            <a:pt x="874552" y="42120"/>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nvGrpSpPr>
                    <p:cNvPr id="150" name="Group 149">
                      <a:extLst>
                        <a:ext uri="{FF2B5EF4-FFF2-40B4-BE49-F238E27FC236}">
                          <a16:creationId xmlns:a16="http://schemas.microsoft.com/office/drawing/2014/main" id="{20A66863-98D3-4AAD-98C0-2789B245BEB7}"/>
                        </a:ext>
                      </a:extLst>
                    </p:cNvPr>
                    <p:cNvGrpSpPr/>
                    <p:nvPr/>
                  </p:nvGrpSpPr>
                  <p:grpSpPr>
                    <a:xfrm>
                      <a:off x="4115555" y="1531979"/>
                      <a:ext cx="1391391" cy="434622"/>
                      <a:chOff x="4115555" y="1531979"/>
                      <a:chExt cx="1391391" cy="434622"/>
                    </a:xfrm>
                  </p:grpSpPr>
                  <p:sp>
                    <p:nvSpPr>
                      <p:cNvPr id="154" name="Freeform: Shape 153">
                        <a:extLst>
                          <a:ext uri="{FF2B5EF4-FFF2-40B4-BE49-F238E27FC236}">
                            <a16:creationId xmlns:a16="http://schemas.microsoft.com/office/drawing/2014/main" id="{B2A4E66D-E3C1-4181-901C-514CC1850C2F}"/>
                          </a:ext>
                        </a:extLst>
                      </p:cNvPr>
                      <p:cNvSpPr/>
                      <p:nvPr/>
                    </p:nvSpPr>
                    <p:spPr>
                      <a:xfrm>
                        <a:off x="4115555" y="1531979"/>
                        <a:ext cx="1391391" cy="434622"/>
                      </a:xfrm>
                      <a:custGeom>
                        <a:avLst/>
                        <a:gdLst>
                          <a:gd name="connsiteX0" fmla="*/ 8 w 627960"/>
                          <a:gd name="connsiteY0" fmla="*/ 98693 h 196151"/>
                          <a:gd name="connsiteX1" fmla="*/ 93831 w 627960"/>
                          <a:gd name="connsiteY1" fmla="*/ 7 h 196151"/>
                          <a:gd name="connsiteX2" fmla="*/ 95042 w 627960"/>
                          <a:gd name="connsiteY2" fmla="*/ 0 h 196151"/>
                          <a:gd name="connsiteX3" fmla="*/ 532919 w 627960"/>
                          <a:gd name="connsiteY3" fmla="*/ 0 h 196151"/>
                          <a:gd name="connsiteX4" fmla="*/ 627960 w 627960"/>
                          <a:gd name="connsiteY4" fmla="*/ 97452 h 196151"/>
                          <a:gd name="connsiteX5" fmla="*/ 627953 w 627960"/>
                          <a:gd name="connsiteY5" fmla="*/ 98693 h 196151"/>
                          <a:gd name="connsiteX6" fmla="*/ 627953 w 627960"/>
                          <a:gd name="connsiteY6" fmla="*/ 98693 h 196151"/>
                          <a:gd name="connsiteX7" fmla="*/ 532919 w 627960"/>
                          <a:gd name="connsiteY7" fmla="*/ 196152 h 196151"/>
                          <a:gd name="connsiteX8" fmla="*/ 95042 w 627960"/>
                          <a:gd name="connsiteY8" fmla="*/ 196152 h 196151"/>
                          <a:gd name="connsiteX9" fmla="*/ 8 w 627960"/>
                          <a:gd name="connsiteY9" fmla="*/ 98693 h 1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7960" h="196151">
                            <a:moveTo>
                              <a:pt x="8" y="98693"/>
                            </a:moveTo>
                            <a:cubicBezTo>
                              <a:pt x="-656" y="44872"/>
                              <a:pt x="41350" y="690"/>
                              <a:pt x="93831" y="7"/>
                            </a:cubicBezTo>
                            <a:cubicBezTo>
                              <a:pt x="94234" y="2"/>
                              <a:pt x="94639" y="0"/>
                              <a:pt x="95042" y="0"/>
                            </a:cubicBezTo>
                            <a:lnTo>
                              <a:pt x="532919" y="0"/>
                            </a:lnTo>
                            <a:cubicBezTo>
                              <a:pt x="585405" y="-5"/>
                              <a:pt x="627957" y="43626"/>
                              <a:pt x="627960" y="97452"/>
                            </a:cubicBezTo>
                            <a:cubicBezTo>
                              <a:pt x="627960" y="97865"/>
                              <a:pt x="627958" y="98279"/>
                              <a:pt x="627953" y="98693"/>
                            </a:cubicBezTo>
                            <a:lnTo>
                              <a:pt x="627953" y="98693"/>
                            </a:lnTo>
                            <a:cubicBezTo>
                              <a:pt x="627953" y="152517"/>
                              <a:pt x="585405" y="196152"/>
                              <a:pt x="532919" y="196152"/>
                            </a:cubicBezTo>
                            <a:lnTo>
                              <a:pt x="95042" y="196152"/>
                            </a:lnTo>
                            <a:cubicBezTo>
                              <a:pt x="42555" y="196152"/>
                              <a:pt x="8" y="152517"/>
                              <a:pt x="8" y="98693"/>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55" name="Freeform: Shape 154">
                        <a:extLst>
                          <a:ext uri="{FF2B5EF4-FFF2-40B4-BE49-F238E27FC236}">
                            <a16:creationId xmlns:a16="http://schemas.microsoft.com/office/drawing/2014/main" id="{5B9BCF2D-42E5-4074-86A9-D9A2425A98B5}"/>
                          </a:ext>
                        </a:extLst>
                      </p:cNvPr>
                      <p:cNvSpPr/>
                      <p:nvPr/>
                    </p:nvSpPr>
                    <p:spPr>
                      <a:xfrm>
                        <a:off x="4192872" y="1605787"/>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151" name="Group 150">
                      <a:extLst>
                        <a:ext uri="{FF2B5EF4-FFF2-40B4-BE49-F238E27FC236}">
                          <a16:creationId xmlns:a16="http://schemas.microsoft.com/office/drawing/2014/main" id="{1768F041-2B06-453E-B5EF-CA37D272F278}"/>
                        </a:ext>
                      </a:extLst>
                    </p:cNvPr>
                    <p:cNvGrpSpPr/>
                    <p:nvPr/>
                  </p:nvGrpSpPr>
                  <p:grpSpPr>
                    <a:xfrm>
                      <a:off x="4115576" y="2174342"/>
                      <a:ext cx="1391377" cy="434622"/>
                      <a:chOff x="4115576" y="2174342"/>
                      <a:chExt cx="1391377" cy="434622"/>
                    </a:xfrm>
                  </p:grpSpPr>
                  <p:sp>
                    <p:nvSpPr>
                      <p:cNvPr id="152" name="Freeform: Shape 151">
                        <a:extLst>
                          <a:ext uri="{FF2B5EF4-FFF2-40B4-BE49-F238E27FC236}">
                            <a16:creationId xmlns:a16="http://schemas.microsoft.com/office/drawing/2014/main" id="{5BDF87A1-8E39-4BDF-BB04-C24FAAB0F70A}"/>
                          </a:ext>
                        </a:extLst>
                      </p:cNvPr>
                      <p:cNvSpPr/>
                      <p:nvPr/>
                    </p:nvSpPr>
                    <p:spPr>
                      <a:xfrm>
                        <a:off x="4115576" y="2174342"/>
                        <a:ext cx="1391377" cy="434622"/>
                      </a:xfrm>
                      <a:custGeom>
                        <a:avLst/>
                        <a:gdLst>
                          <a:gd name="connsiteX0" fmla="*/ 0 w 627952"/>
                          <a:gd name="connsiteY0" fmla="*/ 97459 h 196151"/>
                          <a:gd name="connsiteX1" fmla="*/ 95034 w 627952"/>
                          <a:gd name="connsiteY1" fmla="*/ 0 h 196151"/>
                          <a:gd name="connsiteX2" fmla="*/ 532911 w 627952"/>
                          <a:gd name="connsiteY2" fmla="*/ 0 h 196151"/>
                          <a:gd name="connsiteX3" fmla="*/ 627945 w 627952"/>
                          <a:gd name="connsiteY3" fmla="*/ 97459 h 196151"/>
                          <a:gd name="connsiteX4" fmla="*/ 627945 w 627952"/>
                          <a:gd name="connsiteY4" fmla="*/ 97459 h 196151"/>
                          <a:gd name="connsiteX5" fmla="*/ 534121 w 627952"/>
                          <a:gd name="connsiteY5" fmla="*/ 196144 h 196151"/>
                          <a:gd name="connsiteX6" fmla="*/ 532911 w 627952"/>
                          <a:gd name="connsiteY6" fmla="*/ 196152 h 196151"/>
                          <a:gd name="connsiteX7" fmla="*/ 95034 w 627952"/>
                          <a:gd name="connsiteY7" fmla="*/ 196152 h 196151"/>
                          <a:gd name="connsiteX8" fmla="*/ 0 w 627952"/>
                          <a:gd name="connsiteY8" fmla="*/ 98693 h 1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952" h="196151">
                            <a:moveTo>
                              <a:pt x="0" y="97459"/>
                            </a:moveTo>
                            <a:cubicBezTo>
                              <a:pt x="0" y="43633"/>
                              <a:pt x="42549" y="0"/>
                              <a:pt x="95034" y="0"/>
                            </a:cubicBezTo>
                            <a:lnTo>
                              <a:pt x="532911" y="0"/>
                            </a:lnTo>
                            <a:cubicBezTo>
                              <a:pt x="585398" y="0"/>
                              <a:pt x="627945" y="43633"/>
                              <a:pt x="627945" y="97459"/>
                            </a:cubicBezTo>
                            <a:lnTo>
                              <a:pt x="627945" y="97459"/>
                            </a:lnTo>
                            <a:cubicBezTo>
                              <a:pt x="628609" y="151280"/>
                              <a:pt x="586603" y="195462"/>
                              <a:pt x="534121" y="196144"/>
                            </a:cubicBezTo>
                            <a:cubicBezTo>
                              <a:pt x="533718" y="196149"/>
                              <a:pt x="533314" y="196152"/>
                              <a:pt x="532911" y="196152"/>
                            </a:cubicBezTo>
                            <a:lnTo>
                              <a:pt x="95034" y="196152"/>
                            </a:lnTo>
                            <a:cubicBezTo>
                              <a:pt x="42547" y="196152"/>
                              <a:pt x="0" y="152518"/>
                              <a:pt x="0" y="98693"/>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53" name="Freeform: Shape 152">
                        <a:extLst>
                          <a:ext uri="{FF2B5EF4-FFF2-40B4-BE49-F238E27FC236}">
                            <a16:creationId xmlns:a16="http://schemas.microsoft.com/office/drawing/2014/main" id="{517184A8-264E-4B0E-9718-51AE23CC3545}"/>
                          </a:ext>
                        </a:extLst>
                      </p:cNvPr>
                      <p:cNvSpPr/>
                      <p:nvPr/>
                    </p:nvSpPr>
                    <p:spPr>
                      <a:xfrm>
                        <a:off x="4192872" y="2245415"/>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grpSp>
                <p:nvGrpSpPr>
                  <p:cNvPr id="129" name="Group 128">
                    <a:extLst>
                      <a:ext uri="{FF2B5EF4-FFF2-40B4-BE49-F238E27FC236}">
                        <a16:creationId xmlns:a16="http://schemas.microsoft.com/office/drawing/2014/main" id="{D59C87C1-39BF-4D6E-9BA6-1E92185BE62E}"/>
                      </a:ext>
                    </a:extLst>
                  </p:cNvPr>
                  <p:cNvGrpSpPr/>
                  <p:nvPr/>
                </p:nvGrpSpPr>
                <p:grpSpPr>
                  <a:xfrm>
                    <a:off x="5968056" y="1189939"/>
                    <a:ext cx="1937773" cy="2780647"/>
                    <a:chOff x="5968056" y="1189939"/>
                    <a:chExt cx="1937773" cy="2780647"/>
                  </a:xfrm>
                </p:grpSpPr>
                <p:sp>
                  <p:nvSpPr>
                    <p:cNvPr id="142" name="Freeform: Shape 141">
                      <a:extLst>
                        <a:ext uri="{FF2B5EF4-FFF2-40B4-BE49-F238E27FC236}">
                          <a16:creationId xmlns:a16="http://schemas.microsoft.com/office/drawing/2014/main" id="{B400C687-2DB1-4B27-A5A8-A04509AF7D0B}"/>
                        </a:ext>
                      </a:extLst>
                    </p:cNvPr>
                    <p:cNvSpPr/>
                    <p:nvPr/>
                  </p:nvSpPr>
                  <p:spPr>
                    <a:xfrm>
                      <a:off x="5968056" y="1189939"/>
                      <a:ext cx="1937773" cy="2780647"/>
                    </a:xfrm>
                    <a:custGeom>
                      <a:avLst/>
                      <a:gdLst>
                        <a:gd name="connsiteX0" fmla="*/ 874552 w 874551"/>
                        <a:gd name="connsiteY0" fmla="*/ 1211615 h 1254957"/>
                        <a:gd name="connsiteX1" fmla="*/ 824028 w 874551"/>
                        <a:gd name="connsiteY1" fmla="*/ 1254793 h 1254957"/>
                        <a:gd name="connsiteX2" fmla="*/ 50524 w 874551"/>
                        <a:gd name="connsiteY2" fmla="*/ 1254793 h 1254957"/>
                        <a:gd name="connsiteX3" fmla="*/ 0 w 874551"/>
                        <a:gd name="connsiteY3" fmla="*/ 1211615 h 1254957"/>
                        <a:gd name="connsiteX4" fmla="*/ 0 w 874551"/>
                        <a:gd name="connsiteY4" fmla="*/ 43342 h 1254957"/>
                        <a:gd name="connsiteX5" fmla="*/ 50524 w 874551"/>
                        <a:gd name="connsiteY5" fmla="*/ 164 h 1254957"/>
                        <a:gd name="connsiteX6" fmla="*/ 824028 w 874551"/>
                        <a:gd name="connsiteY6" fmla="*/ 164 h 1254957"/>
                        <a:gd name="connsiteX7" fmla="*/ 874552 w 874551"/>
                        <a:gd name="connsiteY7" fmla="*/ 43342 h 125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551" h="1254957">
                          <a:moveTo>
                            <a:pt x="874552" y="1211615"/>
                          </a:moveTo>
                          <a:cubicBezTo>
                            <a:pt x="872014" y="1237732"/>
                            <a:pt x="849530" y="1256940"/>
                            <a:pt x="824028" y="1254793"/>
                          </a:cubicBezTo>
                          <a:lnTo>
                            <a:pt x="50524" y="1254793"/>
                          </a:lnTo>
                          <a:cubicBezTo>
                            <a:pt x="25018" y="1256940"/>
                            <a:pt x="2539" y="1237732"/>
                            <a:pt x="0" y="1211615"/>
                          </a:cubicBezTo>
                          <a:lnTo>
                            <a:pt x="0" y="43342"/>
                          </a:lnTo>
                          <a:cubicBezTo>
                            <a:pt x="2539" y="17226"/>
                            <a:pt x="25018" y="-1984"/>
                            <a:pt x="50524" y="164"/>
                          </a:cubicBezTo>
                          <a:lnTo>
                            <a:pt x="824028" y="164"/>
                          </a:lnTo>
                          <a:cubicBezTo>
                            <a:pt x="849530" y="-1984"/>
                            <a:pt x="872014" y="17226"/>
                            <a:pt x="874552" y="43342"/>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nvGrpSpPr>
                    <p:cNvPr id="143" name="Group 142">
                      <a:extLst>
                        <a:ext uri="{FF2B5EF4-FFF2-40B4-BE49-F238E27FC236}">
                          <a16:creationId xmlns:a16="http://schemas.microsoft.com/office/drawing/2014/main" id="{4584156F-AC89-47E5-90D3-A431E204543C}"/>
                        </a:ext>
                      </a:extLst>
                    </p:cNvPr>
                    <p:cNvGrpSpPr/>
                    <p:nvPr/>
                  </p:nvGrpSpPr>
                  <p:grpSpPr>
                    <a:xfrm>
                      <a:off x="6253194" y="1515582"/>
                      <a:ext cx="1386164" cy="437350"/>
                      <a:chOff x="6253194" y="1515582"/>
                      <a:chExt cx="1386164" cy="437350"/>
                    </a:xfrm>
                  </p:grpSpPr>
                  <p:sp>
                    <p:nvSpPr>
                      <p:cNvPr id="147" name="Freeform: Shape 146">
                        <a:extLst>
                          <a:ext uri="{FF2B5EF4-FFF2-40B4-BE49-F238E27FC236}">
                            <a16:creationId xmlns:a16="http://schemas.microsoft.com/office/drawing/2014/main" id="{2B7F0004-3CB3-4C47-84B4-299C0CD044A9}"/>
                          </a:ext>
                        </a:extLst>
                      </p:cNvPr>
                      <p:cNvSpPr/>
                      <p:nvPr/>
                    </p:nvSpPr>
                    <p:spPr>
                      <a:xfrm>
                        <a:off x="6253194" y="1515582"/>
                        <a:ext cx="1386164" cy="437350"/>
                      </a:xfrm>
                      <a:custGeom>
                        <a:avLst/>
                        <a:gdLst>
                          <a:gd name="connsiteX0" fmla="*/ 31 w 625601"/>
                          <a:gd name="connsiteY0" fmla="*/ 99926 h 197385"/>
                          <a:gd name="connsiteX1" fmla="*/ 92623 w 625601"/>
                          <a:gd name="connsiteY1" fmla="*/ 31 h 197385"/>
                          <a:gd name="connsiteX2" fmla="*/ 95065 w 625601"/>
                          <a:gd name="connsiteY2" fmla="*/ 0 h 197385"/>
                          <a:gd name="connsiteX3" fmla="*/ 530536 w 625601"/>
                          <a:gd name="connsiteY3" fmla="*/ 0 h 197385"/>
                          <a:gd name="connsiteX4" fmla="*/ 625570 w 625601"/>
                          <a:gd name="connsiteY4" fmla="*/ 97459 h 197385"/>
                          <a:gd name="connsiteX5" fmla="*/ 625570 w 625601"/>
                          <a:gd name="connsiteY5" fmla="*/ 97459 h 197385"/>
                          <a:gd name="connsiteX6" fmla="*/ 532978 w 625601"/>
                          <a:gd name="connsiteY6" fmla="*/ 197354 h 197385"/>
                          <a:gd name="connsiteX7" fmla="*/ 530536 w 625601"/>
                          <a:gd name="connsiteY7" fmla="*/ 197385 h 197385"/>
                          <a:gd name="connsiteX8" fmla="*/ 95065 w 625601"/>
                          <a:gd name="connsiteY8" fmla="*/ 197385 h 197385"/>
                          <a:gd name="connsiteX9" fmla="*/ 31 w 625601"/>
                          <a:gd name="connsiteY9" fmla="*/ 99926 h 19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601" h="197385">
                            <a:moveTo>
                              <a:pt x="31" y="99926"/>
                            </a:moveTo>
                            <a:cubicBezTo>
                              <a:pt x="-1298" y="46118"/>
                              <a:pt x="40159" y="1394"/>
                              <a:pt x="92623" y="31"/>
                            </a:cubicBezTo>
                            <a:cubicBezTo>
                              <a:pt x="93441" y="10"/>
                              <a:pt x="94247" y="0"/>
                              <a:pt x="95065" y="0"/>
                            </a:cubicBezTo>
                            <a:lnTo>
                              <a:pt x="530536" y="0"/>
                            </a:lnTo>
                            <a:cubicBezTo>
                              <a:pt x="582757" y="665"/>
                              <a:pt x="624921" y="43912"/>
                              <a:pt x="625570" y="97459"/>
                            </a:cubicBezTo>
                            <a:lnTo>
                              <a:pt x="625570" y="97459"/>
                            </a:lnTo>
                            <a:cubicBezTo>
                              <a:pt x="626894" y="151267"/>
                              <a:pt x="585440" y="195991"/>
                              <a:pt x="532978" y="197354"/>
                            </a:cubicBezTo>
                            <a:cubicBezTo>
                              <a:pt x="532160" y="197375"/>
                              <a:pt x="531354" y="197385"/>
                              <a:pt x="530536" y="197385"/>
                            </a:cubicBezTo>
                            <a:lnTo>
                              <a:pt x="95065" y="197385"/>
                            </a:lnTo>
                            <a:cubicBezTo>
                              <a:pt x="42580" y="197385"/>
                              <a:pt x="31" y="153751"/>
                              <a:pt x="31" y="99926"/>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48" name="Freeform: Shape 147">
                        <a:extLst>
                          <a:ext uri="{FF2B5EF4-FFF2-40B4-BE49-F238E27FC236}">
                            <a16:creationId xmlns:a16="http://schemas.microsoft.com/office/drawing/2014/main" id="{54FB0929-39B1-4E9D-8AF0-C4DC695E7174}"/>
                          </a:ext>
                        </a:extLst>
                      </p:cNvPr>
                      <p:cNvSpPr/>
                      <p:nvPr/>
                    </p:nvSpPr>
                    <p:spPr>
                      <a:xfrm>
                        <a:off x="6330554" y="1592118"/>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144" name="Group 143">
                      <a:extLst>
                        <a:ext uri="{FF2B5EF4-FFF2-40B4-BE49-F238E27FC236}">
                          <a16:creationId xmlns:a16="http://schemas.microsoft.com/office/drawing/2014/main" id="{40BA92BB-0B1A-42E0-981E-6208C919B32E}"/>
                        </a:ext>
                      </a:extLst>
                    </p:cNvPr>
                    <p:cNvGrpSpPr/>
                    <p:nvPr/>
                  </p:nvGrpSpPr>
                  <p:grpSpPr>
                    <a:xfrm>
                      <a:off x="6253258" y="2163416"/>
                      <a:ext cx="1386458" cy="445556"/>
                      <a:chOff x="6253258" y="2163416"/>
                      <a:chExt cx="1386458" cy="445556"/>
                    </a:xfrm>
                  </p:grpSpPr>
                  <p:sp>
                    <p:nvSpPr>
                      <p:cNvPr id="145" name="Freeform: Shape 144">
                        <a:extLst>
                          <a:ext uri="{FF2B5EF4-FFF2-40B4-BE49-F238E27FC236}">
                            <a16:creationId xmlns:a16="http://schemas.microsoft.com/office/drawing/2014/main" id="{817E5591-E66B-47AE-8EAD-783D37B4AEFB}"/>
                          </a:ext>
                        </a:extLst>
                      </p:cNvPr>
                      <p:cNvSpPr/>
                      <p:nvPr/>
                    </p:nvSpPr>
                    <p:spPr>
                      <a:xfrm>
                        <a:off x="6253258" y="2163416"/>
                        <a:ext cx="1386458" cy="445556"/>
                      </a:xfrm>
                      <a:custGeom>
                        <a:avLst/>
                        <a:gdLst>
                          <a:gd name="connsiteX0" fmla="*/ 0 w 625732"/>
                          <a:gd name="connsiteY0" fmla="*/ 97459 h 201086"/>
                          <a:gd name="connsiteX1" fmla="*/ 95034 w 625732"/>
                          <a:gd name="connsiteY1" fmla="*/ 0 h 201086"/>
                          <a:gd name="connsiteX2" fmla="*/ 530505 w 625732"/>
                          <a:gd name="connsiteY2" fmla="*/ 0 h 201086"/>
                          <a:gd name="connsiteX3" fmla="*/ 625539 w 625732"/>
                          <a:gd name="connsiteY3" fmla="*/ 97459 h 201086"/>
                          <a:gd name="connsiteX4" fmla="*/ 625539 w 625732"/>
                          <a:gd name="connsiteY4" fmla="*/ 97459 h 201086"/>
                          <a:gd name="connsiteX5" fmla="*/ 536713 w 625732"/>
                          <a:gd name="connsiteY5" fmla="*/ 200891 h 201086"/>
                          <a:gd name="connsiteX6" fmla="*/ 530505 w 625732"/>
                          <a:gd name="connsiteY6" fmla="*/ 201086 h 201086"/>
                          <a:gd name="connsiteX7" fmla="*/ 95034 w 625732"/>
                          <a:gd name="connsiteY7" fmla="*/ 201086 h 201086"/>
                          <a:gd name="connsiteX8" fmla="*/ 0 w 625732"/>
                          <a:gd name="connsiteY8" fmla="*/ 103627 h 2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32" h="201086">
                            <a:moveTo>
                              <a:pt x="0" y="97459"/>
                            </a:moveTo>
                            <a:cubicBezTo>
                              <a:pt x="0" y="43633"/>
                              <a:pt x="42549" y="0"/>
                              <a:pt x="95034" y="0"/>
                            </a:cubicBezTo>
                            <a:lnTo>
                              <a:pt x="530505" y="0"/>
                            </a:lnTo>
                            <a:cubicBezTo>
                              <a:pt x="582991" y="0"/>
                              <a:pt x="625539" y="43633"/>
                              <a:pt x="625539" y="97459"/>
                            </a:cubicBezTo>
                            <a:lnTo>
                              <a:pt x="625539" y="97459"/>
                            </a:lnTo>
                            <a:cubicBezTo>
                              <a:pt x="628859" y="151176"/>
                              <a:pt x="589090" y="197484"/>
                              <a:pt x="536713" y="200891"/>
                            </a:cubicBezTo>
                            <a:cubicBezTo>
                              <a:pt x="534644" y="201026"/>
                              <a:pt x="532575" y="201090"/>
                              <a:pt x="530505" y="201086"/>
                            </a:cubicBezTo>
                            <a:lnTo>
                              <a:pt x="95034" y="201086"/>
                            </a:lnTo>
                            <a:cubicBezTo>
                              <a:pt x="42549" y="201086"/>
                              <a:pt x="0" y="157453"/>
                              <a:pt x="0" y="103627"/>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46" name="Freeform: Shape 145">
                        <a:extLst>
                          <a:ext uri="{FF2B5EF4-FFF2-40B4-BE49-F238E27FC236}">
                            <a16:creationId xmlns:a16="http://schemas.microsoft.com/office/drawing/2014/main" id="{91F56E26-0CDB-4768-B04B-D585BC6A492C}"/>
                          </a:ext>
                        </a:extLst>
                      </p:cNvPr>
                      <p:cNvSpPr/>
                      <p:nvPr/>
                    </p:nvSpPr>
                    <p:spPr>
                      <a:xfrm>
                        <a:off x="6330554" y="2234482"/>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3C3C4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grpSp>
                <p:nvGrpSpPr>
                  <p:cNvPr id="130" name="Group 129">
                    <a:extLst>
                      <a:ext uri="{FF2B5EF4-FFF2-40B4-BE49-F238E27FC236}">
                        <a16:creationId xmlns:a16="http://schemas.microsoft.com/office/drawing/2014/main" id="{A36565B0-89C6-475A-84B0-279B40B2B3DB}"/>
                      </a:ext>
                    </a:extLst>
                  </p:cNvPr>
                  <p:cNvGrpSpPr/>
                  <p:nvPr/>
                </p:nvGrpSpPr>
                <p:grpSpPr>
                  <a:xfrm>
                    <a:off x="4155559" y="2881729"/>
                    <a:ext cx="1940444" cy="2786332"/>
                    <a:chOff x="4155559" y="2881729"/>
                    <a:chExt cx="1940444" cy="2786332"/>
                  </a:xfrm>
                </p:grpSpPr>
                <p:sp>
                  <p:nvSpPr>
                    <p:cNvPr id="132" name="Freeform: Shape 131">
                      <a:extLst>
                        <a:ext uri="{FF2B5EF4-FFF2-40B4-BE49-F238E27FC236}">
                          <a16:creationId xmlns:a16="http://schemas.microsoft.com/office/drawing/2014/main" id="{146FDB61-4A40-4ABB-BF72-6CB569A705DA}"/>
                        </a:ext>
                      </a:extLst>
                    </p:cNvPr>
                    <p:cNvSpPr/>
                    <p:nvPr/>
                  </p:nvSpPr>
                  <p:spPr>
                    <a:xfrm>
                      <a:off x="4155559" y="2881729"/>
                      <a:ext cx="1940444" cy="2786332"/>
                    </a:xfrm>
                    <a:custGeom>
                      <a:avLst/>
                      <a:gdLst>
                        <a:gd name="connsiteX0" fmla="*/ 875755 w 875754"/>
                        <a:gd name="connsiteY0" fmla="*/ 1214182 h 1257523"/>
                        <a:gd name="connsiteX1" fmla="*/ 825231 w 875754"/>
                        <a:gd name="connsiteY1" fmla="*/ 1257360 h 1257523"/>
                        <a:gd name="connsiteX2" fmla="*/ 50524 w 875754"/>
                        <a:gd name="connsiteY2" fmla="*/ 1257360 h 1257523"/>
                        <a:gd name="connsiteX3" fmla="*/ 0 w 875754"/>
                        <a:gd name="connsiteY3" fmla="*/ 1214182 h 1257523"/>
                        <a:gd name="connsiteX4" fmla="*/ 0 w 875754"/>
                        <a:gd name="connsiteY4" fmla="*/ 45908 h 1257523"/>
                        <a:gd name="connsiteX5" fmla="*/ 49124 w 875754"/>
                        <a:gd name="connsiteY5" fmla="*/ 172 h 1257523"/>
                        <a:gd name="connsiteX6" fmla="*/ 50524 w 875754"/>
                        <a:gd name="connsiteY6" fmla="*/ 263 h 1257523"/>
                        <a:gd name="connsiteX7" fmla="*/ 824028 w 875754"/>
                        <a:gd name="connsiteY7" fmla="*/ 263 h 1257523"/>
                        <a:gd name="connsiteX8" fmla="*/ 875552 w 875754"/>
                        <a:gd name="connsiteY8" fmla="*/ 43131 h 1257523"/>
                        <a:gd name="connsiteX9" fmla="*/ 875755 w 875754"/>
                        <a:gd name="connsiteY9" fmla="*/ 45908 h 125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754" h="1257523">
                          <a:moveTo>
                            <a:pt x="875755" y="1214182"/>
                          </a:moveTo>
                          <a:cubicBezTo>
                            <a:pt x="873216" y="1240298"/>
                            <a:pt x="850737" y="1259506"/>
                            <a:pt x="825231" y="1257360"/>
                          </a:cubicBezTo>
                          <a:lnTo>
                            <a:pt x="50524" y="1257360"/>
                          </a:lnTo>
                          <a:cubicBezTo>
                            <a:pt x="25018" y="1259506"/>
                            <a:pt x="2539" y="1240298"/>
                            <a:pt x="0" y="1214182"/>
                          </a:cubicBezTo>
                          <a:lnTo>
                            <a:pt x="0" y="45908"/>
                          </a:lnTo>
                          <a:cubicBezTo>
                            <a:pt x="1250" y="19367"/>
                            <a:pt x="23242" y="-1110"/>
                            <a:pt x="49124" y="172"/>
                          </a:cubicBezTo>
                          <a:cubicBezTo>
                            <a:pt x="49591" y="195"/>
                            <a:pt x="50058" y="226"/>
                            <a:pt x="50524" y="263"/>
                          </a:cubicBezTo>
                          <a:lnTo>
                            <a:pt x="824028" y="263"/>
                          </a:lnTo>
                          <a:cubicBezTo>
                            <a:pt x="849799" y="-2491"/>
                            <a:pt x="872867" y="16703"/>
                            <a:pt x="875552" y="43131"/>
                          </a:cubicBezTo>
                          <a:cubicBezTo>
                            <a:pt x="875645" y="44055"/>
                            <a:pt x="875713" y="44980"/>
                            <a:pt x="875755" y="45908"/>
                          </a:cubicBezTo>
                          <a:close/>
                        </a:path>
                      </a:pathLst>
                    </a:custGeom>
                    <a:solidFill>
                      <a:srgbClr val="75757A"/>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nvGrpSpPr>
                    <p:cNvPr id="133" name="Group 132">
                      <a:extLst>
                        <a:ext uri="{FF2B5EF4-FFF2-40B4-BE49-F238E27FC236}">
                          <a16:creationId xmlns:a16="http://schemas.microsoft.com/office/drawing/2014/main" id="{078015D6-07AE-4B67-B3B3-785257804806}"/>
                        </a:ext>
                      </a:extLst>
                    </p:cNvPr>
                    <p:cNvGrpSpPr/>
                    <p:nvPr/>
                  </p:nvGrpSpPr>
                  <p:grpSpPr>
                    <a:xfrm>
                      <a:off x="4440755" y="3213042"/>
                      <a:ext cx="1388692" cy="431901"/>
                      <a:chOff x="4440755" y="3213042"/>
                      <a:chExt cx="1388692" cy="431901"/>
                    </a:xfrm>
                  </p:grpSpPr>
                  <p:sp>
                    <p:nvSpPr>
                      <p:cNvPr id="140" name="Freeform: Shape 139">
                        <a:extLst>
                          <a:ext uri="{FF2B5EF4-FFF2-40B4-BE49-F238E27FC236}">
                            <a16:creationId xmlns:a16="http://schemas.microsoft.com/office/drawing/2014/main" id="{3DFBEEE7-DE80-4C28-98BA-844C17AC99AA}"/>
                          </a:ext>
                        </a:extLst>
                      </p:cNvPr>
                      <p:cNvSpPr/>
                      <p:nvPr/>
                    </p:nvSpPr>
                    <p:spPr>
                      <a:xfrm>
                        <a:off x="4440755" y="3213042"/>
                        <a:ext cx="1388692" cy="431901"/>
                      </a:xfrm>
                      <a:custGeom>
                        <a:avLst/>
                        <a:gdLst>
                          <a:gd name="connsiteX0" fmla="*/ 0 w 626742"/>
                          <a:gd name="connsiteY0" fmla="*/ 97467 h 194925"/>
                          <a:gd name="connsiteX1" fmla="*/ 95034 w 626742"/>
                          <a:gd name="connsiteY1" fmla="*/ 8 h 194925"/>
                          <a:gd name="connsiteX2" fmla="*/ 530505 w 626742"/>
                          <a:gd name="connsiteY2" fmla="*/ 8 h 194925"/>
                          <a:gd name="connsiteX3" fmla="*/ 626735 w 626742"/>
                          <a:gd name="connsiteY3" fmla="*/ 96226 h 194925"/>
                          <a:gd name="connsiteX4" fmla="*/ 626742 w 626742"/>
                          <a:gd name="connsiteY4" fmla="*/ 97467 h 194925"/>
                          <a:gd name="connsiteX5" fmla="*/ 626742 w 626742"/>
                          <a:gd name="connsiteY5" fmla="*/ 97467 h 194925"/>
                          <a:gd name="connsiteX6" fmla="*/ 531708 w 626742"/>
                          <a:gd name="connsiteY6" fmla="*/ 194926 h 194925"/>
                          <a:gd name="connsiteX7" fmla="*/ 95034 w 626742"/>
                          <a:gd name="connsiteY7" fmla="*/ 194926 h 194925"/>
                          <a:gd name="connsiteX8" fmla="*/ 0 w 626742"/>
                          <a:gd name="connsiteY8" fmla="*/ 97467 h 19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742" h="194925">
                            <a:moveTo>
                              <a:pt x="0" y="97467"/>
                            </a:moveTo>
                            <a:cubicBezTo>
                              <a:pt x="0" y="43641"/>
                              <a:pt x="42549" y="8"/>
                              <a:pt x="95034" y="8"/>
                            </a:cubicBezTo>
                            <a:lnTo>
                              <a:pt x="530505" y="8"/>
                            </a:lnTo>
                            <a:cubicBezTo>
                              <a:pt x="582987" y="-673"/>
                              <a:pt x="626070" y="42405"/>
                              <a:pt x="626735" y="96226"/>
                            </a:cubicBezTo>
                            <a:cubicBezTo>
                              <a:pt x="626740" y="96639"/>
                              <a:pt x="626742" y="97054"/>
                              <a:pt x="626742" y="97467"/>
                            </a:cubicBezTo>
                            <a:lnTo>
                              <a:pt x="626742" y="97467"/>
                            </a:lnTo>
                            <a:cubicBezTo>
                              <a:pt x="626094" y="151014"/>
                              <a:pt x="583923" y="194261"/>
                              <a:pt x="531708" y="194926"/>
                            </a:cubicBezTo>
                            <a:lnTo>
                              <a:pt x="95034" y="194926"/>
                            </a:lnTo>
                            <a:cubicBezTo>
                              <a:pt x="42548" y="194926"/>
                              <a:pt x="0" y="151293"/>
                              <a:pt x="0" y="97467"/>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41" name="Freeform: Shape 140">
                        <a:extLst>
                          <a:ext uri="{FF2B5EF4-FFF2-40B4-BE49-F238E27FC236}">
                            <a16:creationId xmlns:a16="http://schemas.microsoft.com/office/drawing/2014/main" id="{7D491018-21A0-4C3B-8789-6BC015FD4C4A}"/>
                          </a:ext>
                        </a:extLst>
                      </p:cNvPr>
                      <p:cNvSpPr/>
                      <p:nvPr/>
                    </p:nvSpPr>
                    <p:spPr>
                      <a:xfrm>
                        <a:off x="4518057" y="3289593"/>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75757A"/>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134" name="Group 133">
                      <a:extLst>
                        <a:ext uri="{FF2B5EF4-FFF2-40B4-BE49-F238E27FC236}">
                          <a16:creationId xmlns:a16="http://schemas.microsoft.com/office/drawing/2014/main" id="{B5568B15-2C43-4C44-A3BC-4037327314A3}"/>
                        </a:ext>
                      </a:extLst>
                    </p:cNvPr>
                    <p:cNvGrpSpPr/>
                    <p:nvPr/>
                  </p:nvGrpSpPr>
                  <p:grpSpPr>
                    <a:xfrm>
                      <a:off x="4440755" y="3910964"/>
                      <a:ext cx="1388692" cy="431880"/>
                      <a:chOff x="4440755" y="3860891"/>
                      <a:chExt cx="1388692" cy="431880"/>
                    </a:xfrm>
                  </p:grpSpPr>
                  <p:sp>
                    <p:nvSpPr>
                      <p:cNvPr id="138" name="Freeform: Shape 137">
                        <a:extLst>
                          <a:ext uri="{FF2B5EF4-FFF2-40B4-BE49-F238E27FC236}">
                            <a16:creationId xmlns:a16="http://schemas.microsoft.com/office/drawing/2014/main" id="{2A263C8A-E688-4DC5-8431-32D47729A480}"/>
                          </a:ext>
                        </a:extLst>
                      </p:cNvPr>
                      <p:cNvSpPr/>
                      <p:nvPr/>
                    </p:nvSpPr>
                    <p:spPr>
                      <a:xfrm>
                        <a:off x="4440755" y="3860891"/>
                        <a:ext cx="1388692" cy="431880"/>
                      </a:xfrm>
                      <a:custGeom>
                        <a:avLst/>
                        <a:gdLst>
                          <a:gd name="connsiteX0" fmla="*/ 0 w 626742"/>
                          <a:gd name="connsiteY0" fmla="*/ 97459 h 194917"/>
                          <a:gd name="connsiteX1" fmla="*/ 95034 w 626742"/>
                          <a:gd name="connsiteY1" fmla="*/ 0 h 194917"/>
                          <a:gd name="connsiteX2" fmla="*/ 530505 w 626742"/>
                          <a:gd name="connsiteY2" fmla="*/ 0 h 194917"/>
                          <a:gd name="connsiteX3" fmla="*/ 625539 w 626742"/>
                          <a:gd name="connsiteY3" fmla="*/ 97459 h 194917"/>
                          <a:gd name="connsiteX4" fmla="*/ 626742 w 626742"/>
                          <a:gd name="connsiteY4" fmla="*/ 97459 h 194917"/>
                          <a:gd name="connsiteX5" fmla="*/ 531708 w 626742"/>
                          <a:gd name="connsiteY5" fmla="*/ 194918 h 194917"/>
                          <a:gd name="connsiteX6" fmla="*/ 95034 w 626742"/>
                          <a:gd name="connsiteY6" fmla="*/ 194918 h 194917"/>
                          <a:gd name="connsiteX7" fmla="*/ 0 w 626742"/>
                          <a:gd name="connsiteY7" fmla="*/ 97459 h 19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742" h="194917">
                            <a:moveTo>
                              <a:pt x="0" y="97459"/>
                            </a:moveTo>
                            <a:cubicBezTo>
                              <a:pt x="0" y="43634"/>
                              <a:pt x="42549" y="0"/>
                              <a:pt x="95034" y="0"/>
                            </a:cubicBezTo>
                            <a:lnTo>
                              <a:pt x="530505" y="0"/>
                            </a:lnTo>
                            <a:cubicBezTo>
                              <a:pt x="582991" y="0"/>
                              <a:pt x="625539" y="43634"/>
                              <a:pt x="625539" y="97459"/>
                            </a:cubicBezTo>
                            <a:lnTo>
                              <a:pt x="626742" y="97459"/>
                            </a:lnTo>
                            <a:cubicBezTo>
                              <a:pt x="626094" y="151012"/>
                              <a:pt x="583923" y="194252"/>
                              <a:pt x="531708" y="194918"/>
                            </a:cubicBezTo>
                            <a:lnTo>
                              <a:pt x="95034" y="194918"/>
                            </a:lnTo>
                            <a:cubicBezTo>
                              <a:pt x="42548" y="194918"/>
                              <a:pt x="0" y="151283"/>
                              <a:pt x="0" y="97459"/>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39" name="Freeform: Shape 138">
                        <a:extLst>
                          <a:ext uri="{FF2B5EF4-FFF2-40B4-BE49-F238E27FC236}">
                            <a16:creationId xmlns:a16="http://schemas.microsoft.com/office/drawing/2014/main" id="{C700F867-06A7-40D8-A164-FF5A674D40EF}"/>
                          </a:ext>
                        </a:extLst>
                      </p:cNvPr>
                      <p:cNvSpPr/>
                      <p:nvPr/>
                    </p:nvSpPr>
                    <p:spPr>
                      <a:xfrm>
                        <a:off x="4518057" y="3931956"/>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75757A"/>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135" name="Group 134">
                      <a:extLst>
                        <a:ext uri="{FF2B5EF4-FFF2-40B4-BE49-F238E27FC236}">
                          <a16:creationId xmlns:a16="http://schemas.microsoft.com/office/drawing/2014/main" id="{0D19A345-4D4D-47B4-8922-E13CB0FF4E04}"/>
                        </a:ext>
                      </a:extLst>
                    </p:cNvPr>
                    <p:cNvGrpSpPr/>
                    <p:nvPr/>
                  </p:nvGrpSpPr>
                  <p:grpSpPr>
                    <a:xfrm>
                      <a:off x="4440755" y="4608864"/>
                      <a:ext cx="1388692" cy="431880"/>
                      <a:chOff x="4440755" y="3860891"/>
                      <a:chExt cx="1388692" cy="431880"/>
                    </a:xfrm>
                  </p:grpSpPr>
                  <p:sp>
                    <p:nvSpPr>
                      <p:cNvPr id="136" name="Freeform: Shape 135">
                        <a:extLst>
                          <a:ext uri="{FF2B5EF4-FFF2-40B4-BE49-F238E27FC236}">
                            <a16:creationId xmlns:a16="http://schemas.microsoft.com/office/drawing/2014/main" id="{B357D70A-1440-4916-9B4A-28EFE992B94A}"/>
                          </a:ext>
                        </a:extLst>
                      </p:cNvPr>
                      <p:cNvSpPr/>
                      <p:nvPr/>
                    </p:nvSpPr>
                    <p:spPr>
                      <a:xfrm>
                        <a:off x="4440755" y="3860891"/>
                        <a:ext cx="1388692" cy="431880"/>
                      </a:xfrm>
                      <a:custGeom>
                        <a:avLst/>
                        <a:gdLst>
                          <a:gd name="connsiteX0" fmla="*/ 0 w 626742"/>
                          <a:gd name="connsiteY0" fmla="*/ 97459 h 194917"/>
                          <a:gd name="connsiteX1" fmla="*/ 95034 w 626742"/>
                          <a:gd name="connsiteY1" fmla="*/ 0 h 194917"/>
                          <a:gd name="connsiteX2" fmla="*/ 530505 w 626742"/>
                          <a:gd name="connsiteY2" fmla="*/ 0 h 194917"/>
                          <a:gd name="connsiteX3" fmla="*/ 625539 w 626742"/>
                          <a:gd name="connsiteY3" fmla="*/ 97459 h 194917"/>
                          <a:gd name="connsiteX4" fmla="*/ 626742 w 626742"/>
                          <a:gd name="connsiteY4" fmla="*/ 97459 h 194917"/>
                          <a:gd name="connsiteX5" fmla="*/ 531708 w 626742"/>
                          <a:gd name="connsiteY5" fmla="*/ 194918 h 194917"/>
                          <a:gd name="connsiteX6" fmla="*/ 95034 w 626742"/>
                          <a:gd name="connsiteY6" fmla="*/ 194918 h 194917"/>
                          <a:gd name="connsiteX7" fmla="*/ 0 w 626742"/>
                          <a:gd name="connsiteY7" fmla="*/ 97459 h 19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742" h="194917">
                            <a:moveTo>
                              <a:pt x="0" y="97459"/>
                            </a:moveTo>
                            <a:cubicBezTo>
                              <a:pt x="0" y="43634"/>
                              <a:pt x="42549" y="0"/>
                              <a:pt x="95034" y="0"/>
                            </a:cubicBezTo>
                            <a:lnTo>
                              <a:pt x="530505" y="0"/>
                            </a:lnTo>
                            <a:cubicBezTo>
                              <a:pt x="582991" y="0"/>
                              <a:pt x="625539" y="43634"/>
                              <a:pt x="625539" y="97459"/>
                            </a:cubicBezTo>
                            <a:lnTo>
                              <a:pt x="626742" y="97459"/>
                            </a:lnTo>
                            <a:cubicBezTo>
                              <a:pt x="626094" y="151012"/>
                              <a:pt x="583923" y="194252"/>
                              <a:pt x="531708" y="194918"/>
                            </a:cubicBezTo>
                            <a:lnTo>
                              <a:pt x="95034" y="194918"/>
                            </a:lnTo>
                            <a:cubicBezTo>
                              <a:pt x="42548" y="194918"/>
                              <a:pt x="0" y="151283"/>
                              <a:pt x="0" y="97459"/>
                            </a:cubicBezTo>
                            <a:close/>
                          </a:path>
                        </a:pathLst>
                      </a:custGeom>
                      <a:solidFill>
                        <a:schemeClr val="bg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37" name="Freeform: Shape 136">
                        <a:extLst>
                          <a:ext uri="{FF2B5EF4-FFF2-40B4-BE49-F238E27FC236}">
                            <a16:creationId xmlns:a16="http://schemas.microsoft.com/office/drawing/2014/main" id="{6A885BC8-F577-40DA-A2D5-9B6FF122C743}"/>
                          </a:ext>
                        </a:extLst>
                      </p:cNvPr>
                      <p:cNvSpPr/>
                      <p:nvPr/>
                    </p:nvSpPr>
                    <p:spPr>
                      <a:xfrm>
                        <a:off x="4518057" y="3931956"/>
                        <a:ext cx="282539" cy="289748"/>
                      </a:xfrm>
                      <a:custGeom>
                        <a:avLst/>
                        <a:gdLst>
                          <a:gd name="connsiteX0" fmla="*/ 127514 w 127513"/>
                          <a:gd name="connsiteY0" fmla="*/ 65384 h 130767"/>
                          <a:gd name="connsiteX1" fmla="*/ 63757 w 127513"/>
                          <a:gd name="connsiteY1" fmla="*/ 130768 h 130767"/>
                          <a:gd name="connsiteX2" fmla="*/ 0 w 127513"/>
                          <a:gd name="connsiteY2" fmla="*/ 65384 h 130767"/>
                          <a:gd name="connsiteX3" fmla="*/ 63757 w 127513"/>
                          <a:gd name="connsiteY3" fmla="*/ 0 h 130767"/>
                          <a:gd name="connsiteX4" fmla="*/ 127514 w 127513"/>
                          <a:gd name="connsiteY4" fmla="*/ 65384 h 13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3" h="130767">
                            <a:moveTo>
                              <a:pt x="127514" y="65384"/>
                            </a:moveTo>
                            <a:cubicBezTo>
                              <a:pt x="127514" y="101494"/>
                              <a:pt x="98969" y="130768"/>
                              <a:pt x="63757" y="130768"/>
                            </a:cubicBezTo>
                            <a:cubicBezTo>
                              <a:pt x="28545" y="130768"/>
                              <a:pt x="0" y="101494"/>
                              <a:pt x="0" y="65384"/>
                            </a:cubicBezTo>
                            <a:cubicBezTo>
                              <a:pt x="0" y="29273"/>
                              <a:pt x="28545" y="0"/>
                              <a:pt x="63757" y="0"/>
                            </a:cubicBezTo>
                            <a:cubicBezTo>
                              <a:pt x="98969" y="0"/>
                              <a:pt x="127514" y="29273"/>
                              <a:pt x="127514" y="65384"/>
                            </a:cubicBezTo>
                            <a:close/>
                          </a:path>
                        </a:pathLst>
                      </a:custGeom>
                      <a:solidFill>
                        <a:srgbClr val="75757A"/>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sp>
                <p:nvSpPr>
                  <p:cNvPr id="131" name="Freeform: Shape 130">
                    <a:extLst>
                      <a:ext uri="{FF2B5EF4-FFF2-40B4-BE49-F238E27FC236}">
                        <a16:creationId xmlns:a16="http://schemas.microsoft.com/office/drawing/2014/main" id="{9577CB52-F38C-4C9C-B6C3-DCA7DD84614F}"/>
                      </a:ext>
                    </a:extLst>
                  </p:cNvPr>
                  <p:cNvSpPr/>
                  <p:nvPr/>
                </p:nvSpPr>
                <p:spPr>
                  <a:xfrm>
                    <a:off x="5072473" y="2881886"/>
                    <a:ext cx="3289153" cy="2391407"/>
                  </a:xfrm>
                  <a:custGeom>
                    <a:avLst/>
                    <a:gdLst>
                      <a:gd name="connsiteX0" fmla="*/ 1484453 w 1484452"/>
                      <a:gd name="connsiteY0" fmla="*/ 740386 h 1079287"/>
                      <a:gd name="connsiteX1" fmla="*/ 1194539 w 1484452"/>
                      <a:gd name="connsiteY1" fmla="*/ 412233 h 1079287"/>
                      <a:gd name="connsiteX2" fmla="*/ 762677 w 1484452"/>
                      <a:gd name="connsiteY2" fmla="*/ 192 h 1079287"/>
                      <a:gd name="connsiteX3" fmla="*/ 350061 w 1484452"/>
                      <a:gd name="connsiteY3" fmla="*/ 287634 h 1079287"/>
                      <a:gd name="connsiteX4" fmla="*/ 0 w 1484452"/>
                      <a:gd name="connsiteY4" fmla="*/ 679937 h 1079287"/>
                      <a:gd name="connsiteX5" fmla="*/ 418630 w 1484452"/>
                      <a:gd name="connsiteY5" fmla="*/ 1078408 h 1079287"/>
                      <a:gd name="connsiteX6" fmla="*/ 1131985 w 1484452"/>
                      <a:gd name="connsiteY6" fmla="*/ 1078408 h 1079287"/>
                      <a:gd name="connsiteX7" fmla="*/ 1150030 w 1484452"/>
                      <a:gd name="connsiteY7" fmla="*/ 1078408 h 1079287"/>
                      <a:gd name="connsiteX8" fmla="*/ 1484453 w 1484452"/>
                      <a:gd name="connsiteY8" fmla="*/ 740386 h 107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452" h="1079287">
                        <a:moveTo>
                          <a:pt x="1484453" y="740386"/>
                        </a:moveTo>
                        <a:cubicBezTo>
                          <a:pt x="1479340" y="572905"/>
                          <a:pt x="1356566" y="433933"/>
                          <a:pt x="1194539" y="412233"/>
                        </a:cubicBezTo>
                        <a:cubicBezTo>
                          <a:pt x="1184771" y="176844"/>
                          <a:pt x="992322" y="-6772"/>
                          <a:pt x="762677" y="192"/>
                        </a:cubicBezTo>
                        <a:cubicBezTo>
                          <a:pt x="579522" y="-3745"/>
                          <a:pt x="413985" y="111574"/>
                          <a:pt x="350061" y="287634"/>
                        </a:cubicBezTo>
                        <a:cubicBezTo>
                          <a:pt x="154958" y="311886"/>
                          <a:pt x="6290" y="478493"/>
                          <a:pt x="0" y="679937"/>
                        </a:cubicBezTo>
                        <a:cubicBezTo>
                          <a:pt x="9127" y="908139"/>
                          <a:pt x="196048" y="1086057"/>
                          <a:pt x="418630" y="1078408"/>
                        </a:cubicBezTo>
                        <a:lnTo>
                          <a:pt x="1131985" y="1078408"/>
                        </a:lnTo>
                        <a:cubicBezTo>
                          <a:pt x="1137952" y="1079580"/>
                          <a:pt x="1144063" y="1079580"/>
                          <a:pt x="1150030" y="1078408"/>
                        </a:cubicBezTo>
                        <a:cubicBezTo>
                          <a:pt x="1332338" y="1077113"/>
                          <a:pt x="1480555" y="927310"/>
                          <a:pt x="1484453" y="740386"/>
                        </a:cubicBezTo>
                        <a:close/>
                      </a:path>
                    </a:pathLst>
                  </a:custGeom>
                  <a:solidFill>
                    <a:schemeClr val="accent1"/>
                  </a:solidFill>
                  <a:ln w="120121"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sp>
            <p:nvSpPr>
              <p:cNvPr id="125" name="Oval 124">
                <a:extLst>
                  <a:ext uri="{FF2B5EF4-FFF2-40B4-BE49-F238E27FC236}">
                    <a16:creationId xmlns:a16="http://schemas.microsoft.com/office/drawing/2014/main" id="{8CC00CC5-A7C6-4B9C-AFEB-92244B376A89}"/>
                  </a:ext>
                </a:extLst>
              </p:cNvPr>
              <p:cNvSpPr/>
              <p:nvPr/>
            </p:nvSpPr>
            <p:spPr bwMode="auto">
              <a:xfrm>
                <a:off x="9925959" y="436818"/>
                <a:ext cx="480848" cy="480848"/>
              </a:xfrm>
              <a:prstGeom prst="ellipse">
                <a:avLst/>
              </a:prstGeom>
              <a:solidFill>
                <a:schemeClr val="bg1">
                  <a:lumMod val="95000"/>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A124D811-A9A3-4468-8A59-2A039F16AEDB}"/>
              </a:ext>
            </a:extLst>
          </p:cNvPr>
          <p:cNvGrpSpPr/>
          <p:nvPr/>
        </p:nvGrpSpPr>
        <p:grpSpPr>
          <a:xfrm>
            <a:off x="5560794" y="2929199"/>
            <a:ext cx="684941" cy="561384"/>
            <a:chOff x="7414391" y="3905599"/>
            <a:chExt cx="913255" cy="748512"/>
          </a:xfrm>
        </p:grpSpPr>
        <p:grpSp>
          <p:nvGrpSpPr>
            <p:cNvPr id="63" name="Group 62">
              <a:extLst>
                <a:ext uri="{FF2B5EF4-FFF2-40B4-BE49-F238E27FC236}">
                  <a16:creationId xmlns:a16="http://schemas.microsoft.com/office/drawing/2014/main" id="{72B0EDA5-695F-4780-BA19-33AE90B75158}"/>
                </a:ext>
              </a:extLst>
            </p:cNvPr>
            <p:cNvGrpSpPr/>
            <p:nvPr/>
          </p:nvGrpSpPr>
          <p:grpSpPr>
            <a:xfrm>
              <a:off x="7414391" y="3905599"/>
              <a:ext cx="913255" cy="748512"/>
              <a:chOff x="6379190" y="2076724"/>
              <a:chExt cx="1730666" cy="1326876"/>
            </a:xfrm>
          </p:grpSpPr>
          <p:sp>
            <p:nvSpPr>
              <p:cNvPr id="73" name="Rectangle 72">
                <a:extLst>
                  <a:ext uri="{FF2B5EF4-FFF2-40B4-BE49-F238E27FC236}">
                    <a16:creationId xmlns:a16="http://schemas.microsoft.com/office/drawing/2014/main" id="{82EC19A3-F967-47E5-AF1E-A113A485387F}"/>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74" name="monitor">
                <a:extLst>
                  <a:ext uri="{FF2B5EF4-FFF2-40B4-BE49-F238E27FC236}">
                    <a16:creationId xmlns:a16="http://schemas.microsoft.com/office/drawing/2014/main" id="{7314EEBF-826B-4140-9272-1A6499B66988}"/>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49" name="Group 748">
              <a:extLst>
                <a:ext uri="{FF2B5EF4-FFF2-40B4-BE49-F238E27FC236}">
                  <a16:creationId xmlns:a16="http://schemas.microsoft.com/office/drawing/2014/main" id="{9E01CB43-7362-4E3B-A620-960F7620DB97}"/>
                </a:ext>
              </a:extLst>
            </p:cNvPr>
            <p:cNvGrpSpPr/>
            <p:nvPr/>
          </p:nvGrpSpPr>
          <p:grpSpPr>
            <a:xfrm>
              <a:off x="7684650" y="4050490"/>
              <a:ext cx="269875" cy="285750"/>
              <a:chOff x="11611770" y="6331837"/>
              <a:chExt cx="269875" cy="285750"/>
            </a:xfrm>
          </p:grpSpPr>
          <p:sp>
            <p:nvSpPr>
              <p:cNvPr id="750" name="Freeform 8">
                <a:extLst>
                  <a:ext uri="{FF2B5EF4-FFF2-40B4-BE49-F238E27FC236}">
                    <a16:creationId xmlns:a16="http://schemas.microsoft.com/office/drawing/2014/main" id="{5B2F6C5C-056B-4B53-B131-FC5F2C8D43EA}"/>
                  </a:ext>
                </a:extLst>
              </p:cNvPr>
              <p:cNvSpPr>
                <a:spLocks/>
              </p:cNvSpPr>
              <p:nvPr/>
            </p:nvSpPr>
            <p:spPr bwMode="auto">
              <a:xfrm>
                <a:off x="11630820" y="6331837"/>
                <a:ext cx="231775"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51" name="Freeform 9">
                <a:extLst>
                  <a:ext uri="{FF2B5EF4-FFF2-40B4-BE49-F238E27FC236}">
                    <a16:creationId xmlns:a16="http://schemas.microsoft.com/office/drawing/2014/main" id="{F6428C91-5AFF-46E7-90BA-B781162E13C4}"/>
                  </a:ext>
                </a:extLst>
              </p:cNvPr>
              <p:cNvSpPr>
                <a:spLocks/>
              </p:cNvSpPr>
              <p:nvPr/>
            </p:nvSpPr>
            <p:spPr bwMode="auto">
              <a:xfrm>
                <a:off x="11760995" y="6404862"/>
                <a:ext cx="120650"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52" name="Freeform 10">
                <a:extLst>
                  <a:ext uri="{FF2B5EF4-FFF2-40B4-BE49-F238E27FC236}">
                    <a16:creationId xmlns:a16="http://schemas.microsoft.com/office/drawing/2014/main" id="{2EF7F52A-ACE8-4817-B335-A43A28C84B85}"/>
                  </a:ext>
                </a:extLst>
              </p:cNvPr>
              <p:cNvSpPr>
                <a:spLocks/>
              </p:cNvSpPr>
              <p:nvPr/>
            </p:nvSpPr>
            <p:spPr bwMode="auto">
              <a:xfrm>
                <a:off x="11611770" y="6404862"/>
                <a:ext cx="122238"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17" name="Group 16">
            <a:extLst>
              <a:ext uri="{FF2B5EF4-FFF2-40B4-BE49-F238E27FC236}">
                <a16:creationId xmlns:a16="http://schemas.microsoft.com/office/drawing/2014/main" id="{C7472CB2-1A66-474F-ADAC-21C644639EEE}"/>
              </a:ext>
            </a:extLst>
          </p:cNvPr>
          <p:cNvGrpSpPr/>
          <p:nvPr/>
        </p:nvGrpSpPr>
        <p:grpSpPr>
          <a:xfrm>
            <a:off x="5846576" y="3125061"/>
            <a:ext cx="684941" cy="561384"/>
            <a:chOff x="7795434" y="4166748"/>
            <a:chExt cx="913255" cy="748512"/>
          </a:xfrm>
        </p:grpSpPr>
        <p:grpSp>
          <p:nvGrpSpPr>
            <p:cNvPr id="64" name="Group 63">
              <a:extLst>
                <a:ext uri="{FF2B5EF4-FFF2-40B4-BE49-F238E27FC236}">
                  <a16:creationId xmlns:a16="http://schemas.microsoft.com/office/drawing/2014/main" id="{DDB1D827-2CD4-4200-9168-440BD87B8845}"/>
                </a:ext>
              </a:extLst>
            </p:cNvPr>
            <p:cNvGrpSpPr/>
            <p:nvPr/>
          </p:nvGrpSpPr>
          <p:grpSpPr>
            <a:xfrm>
              <a:off x="7795434" y="4166748"/>
              <a:ext cx="913255" cy="748512"/>
              <a:chOff x="6379190" y="2076724"/>
              <a:chExt cx="1730666" cy="1326876"/>
            </a:xfrm>
          </p:grpSpPr>
          <p:sp>
            <p:nvSpPr>
              <p:cNvPr id="71" name="Rectangle 70">
                <a:extLst>
                  <a:ext uri="{FF2B5EF4-FFF2-40B4-BE49-F238E27FC236}">
                    <a16:creationId xmlns:a16="http://schemas.microsoft.com/office/drawing/2014/main" id="{EB714721-3225-4459-A79A-BBE793C0094C}"/>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72" name="monitor">
                <a:extLst>
                  <a:ext uri="{FF2B5EF4-FFF2-40B4-BE49-F238E27FC236}">
                    <a16:creationId xmlns:a16="http://schemas.microsoft.com/office/drawing/2014/main" id="{DD380513-D1E8-4B49-BCC9-98032FD7F668}"/>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45" name="Group 744">
              <a:extLst>
                <a:ext uri="{FF2B5EF4-FFF2-40B4-BE49-F238E27FC236}">
                  <a16:creationId xmlns:a16="http://schemas.microsoft.com/office/drawing/2014/main" id="{0128E57E-FD79-4F70-B5A1-AED5F0785479}"/>
                </a:ext>
              </a:extLst>
            </p:cNvPr>
            <p:cNvGrpSpPr/>
            <p:nvPr/>
          </p:nvGrpSpPr>
          <p:grpSpPr>
            <a:xfrm>
              <a:off x="8129213" y="4323949"/>
              <a:ext cx="269875" cy="285750"/>
              <a:chOff x="11611770" y="6331837"/>
              <a:chExt cx="269875" cy="285750"/>
            </a:xfrm>
          </p:grpSpPr>
          <p:sp>
            <p:nvSpPr>
              <p:cNvPr id="746" name="Freeform 8">
                <a:extLst>
                  <a:ext uri="{FF2B5EF4-FFF2-40B4-BE49-F238E27FC236}">
                    <a16:creationId xmlns:a16="http://schemas.microsoft.com/office/drawing/2014/main" id="{08493A35-853E-4E9C-AB76-146085149ED7}"/>
                  </a:ext>
                </a:extLst>
              </p:cNvPr>
              <p:cNvSpPr>
                <a:spLocks/>
              </p:cNvSpPr>
              <p:nvPr/>
            </p:nvSpPr>
            <p:spPr bwMode="auto">
              <a:xfrm>
                <a:off x="11630820" y="6331837"/>
                <a:ext cx="231775"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47" name="Freeform 9">
                <a:extLst>
                  <a:ext uri="{FF2B5EF4-FFF2-40B4-BE49-F238E27FC236}">
                    <a16:creationId xmlns:a16="http://schemas.microsoft.com/office/drawing/2014/main" id="{077915EA-F71F-46D4-92CC-1304962E7CE9}"/>
                  </a:ext>
                </a:extLst>
              </p:cNvPr>
              <p:cNvSpPr>
                <a:spLocks/>
              </p:cNvSpPr>
              <p:nvPr/>
            </p:nvSpPr>
            <p:spPr bwMode="auto">
              <a:xfrm>
                <a:off x="11760995" y="6404862"/>
                <a:ext cx="120650"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48" name="Freeform 10">
                <a:extLst>
                  <a:ext uri="{FF2B5EF4-FFF2-40B4-BE49-F238E27FC236}">
                    <a16:creationId xmlns:a16="http://schemas.microsoft.com/office/drawing/2014/main" id="{80C1355F-EA89-46E8-8FE2-FFB8C52DEBAC}"/>
                  </a:ext>
                </a:extLst>
              </p:cNvPr>
              <p:cNvSpPr>
                <a:spLocks/>
              </p:cNvSpPr>
              <p:nvPr/>
            </p:nvSpPr>
            <p:spPr bwMode="auto">
              <a:xfrm>
                <a:off x="11611770" y="6404862"/>
                <a:ext cx="122238"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15" name="Group 14">
            <a:extLst>
              <a:ext uri="{FF2B5EF4-FFF2-40B4-BE49-F238E27FC236}">
                <a16:creationId xmlns:a16="http://schemas.microsoft.com/office/drawing/2014/main" id="{F6272CCB-488F-428A-84E8-9DCC6174822E}"/>
              </a:ext>
            </a:extLst>
          </p:cNvPr>
          <p:cNvGrpSpPr/>
          <p:nvPr/>
        </p:nvGrpSpPr>
        <p:grpSpPr>
          <a:xfrm>
            <a:off x="6189045" y="3381562"/>
            <a:ext cx="684941" cy="561384"/>
            <a:chOff x="8252059" y="4508749"/>
            <a:chExt cx="913255" cy="748512"/>
          </a:xfrm>
        </p:grpSpPr>
        <p:grpSp>
          <p:nvGrpSpPr>
            <p:cNvPr id="65" name="Group 64">
              <a:extLst>
                <a:ext uri="{FF2B5EF4-FFF2-40B4-BE49-F238E27FC236}">
                  <a16:creationId xmlns:a16="http://schemas.microsoft.com/office/drawing/2014/main" id="{094B0B7D-FCB4-48B8-B533-F7FCE63458E4}"/>
                </a:ext>
              </a:extLst>
            </p:cNvPr>
            <p:cNvGrpSpPr/>
            <p:nvPr/>
          </p:nvGrpSpPr>
          <p:grpSpPr>
            <a:xfrm>
              <a:off x="8252059" y="4508749"/>
              <a:ext cx="913255" cy="748512"/>
              <a:chOff x="6379190" y="2076724"/>
              <a:chExt cx="1730666" cy="1326876"/>
            </a:xfrm>
          </p:grpSpPr>
          <p:sp>
            <p:nvSpPr>
              <p:cNvPr id="69" name="Rectangle 68">
                <a:extLst>
                  <a:ext uri="{FF2B5EF4-FFF2-40B4-BE49-F238E27FC236}">
                    <a16:creationId xmlns:a16="http://schemas.microsoft.com/office/drawing/2014/main" id="{53DE9D80-FC90-4026-84DA-72EBC9DD4A4F}"/>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70" name="monitor">
                <a:extLst>
                  <a:ext uri="{FF2B5EF4-FFF2-40B4-BE49-F238E27FC236}">
                    <a16:creationId xmlns:a16="http://schemas.microsoft.com/office/drawing/2014/main" id="{5C0BA716-F112-4616-A0B0-152E9F959FE9}"/>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41" name="Group 740">
              <a:extLst>
                <a:ext uri="{FF2B5EF4-FFF2-40B4-BE49-F238E27FC236}">
                  <a16:creationId xmlns:a16="http://schemas.microsoft.com/office/drawing/2014/main" id="{F30DD98E-4652-4FD8-8E7F-8EBDEBE84108}"/>
                </a:ext>
              </a:extLst>
            </p:cNvPr>
            <p:cNvGrpSpPr/>
            <p:nvPr/>
          </p:nvGrpSpPr>
          <p:grpSpPr>
            <a:xfrm>
              <a:off x="8582980" y="4655601"/>
              <a:ext cx="269875" cy="285750"/>
              <a:chOff x="11611770" y="6331837"/>
              <a:chExt cx="269875" cy="285750"/>
            </a:xfrm>
          </p:grpSpPr>
          <p:sp>
            <p:nvSpPr>
              <p:cNvPr id="742" name="Freeform 8">
                <a:extLst>
                  <a:ext uri="{FF2B5EF4-FFF2-40B4-BE49-F238E27FC236}">
                    <a16:creationId xmlns:a16="http://schemas.microsoft.com/office/drawing/2014/main" id="{E88B5F50-0A53-4F4A-A862-518E368999DF}"/>
                  </a:ext>
                </a:extLst>
              </p:cNvPr>
              <p:cNvSpPr>
                <a:spLocks/>
              </p:cNvSpPr>
              <p:nvPr/>
            </p:nvSpPr>
            <p:spPr bwMode="auto">
              <a:xfrm>
                <a:off x="11630820" y="6331837"/>
                <a:ext cx="231775"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43" name="Freeform 9">
                <a:extLst>
                  <a:ext uri="{FF2B5EF4-FFF2-40B4-BE49-F238E27FC236}">
                    <a16:creationId xmlns:a16="http://schemas.microsoft.com/office/drawing/2014/main" id="{4909BEE5-D07B-437E-A31C-F187C1E5AA1A}"/>
                  </a:ext>
                </a:extLst>
              </p:cNvPr>
              <p:cNvSpPr>
                <a:spLocks/>
              </p:cNvSpPr>
              <p:nvPr/>
            </p:nvSpPr>
            <p:spPr bwMode="auto">
              <a:xfrm>
                <a:off x="11760995" y="6404862"/>
                <a:ext cx="120650"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44" name="Freeform 10">
                <a:extLst>
                  <a:ext uri="{FF2B5EF4-FFF2-40B4-BE49-F238E27FC236}">
                    <a16:creationId xmlns:a16="http://schemas.microsoft.com/office/drawing/2014/main" id="{C7E77800-26F6-46B7-8FC6-D8823D227A2D}"/>
                  </a:ext>
                </a:extLst>
              </p:cNvPr>
              <p:cNvSpPr>
                <a:spLocks/>
              </p:cNvSpPr>
              <p:nvPr/>
            </p:nvSpPr>
            <p:spPr bwMode="auto">
              <a:xfrm>
                <a:off x="11611770" y="6404862"/>
                <a:ext cx="122238"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14" name="Group 13">
            <a:extLst>
              <a:ext uri="{FF2B5EF4-FFF2-40B4-BE49-F238E27FC236}">
                <a16:creationId xmlns:a16="http://schemas.microsoft.com/office/drawing/2014/main" id="{EBDCECE5-F690-4A47-8B73-EF479CA4E979}"/>
              </a:ext>
            </a:extLst>
          </p:cNvPr>
          <p:cNvGrpSpPr/>
          <p:nvPr/>
        </p:nvGrpSpPr>
        <p:grpSpPr>
          <a:xfrm>
            <a:off x="6474827" y="3577424"/>
            <a:ext cx="684941" cy="561384"/>
            <a:chOff x="8633102" y="4769898"/>
            <a:chExt cx="913255" cy="748512"/>
          </a:xfrm>
        </p:grpSpPr>
        <p:grpSp>
          <p:nvGrpSpPr>
            <p:cNvPr id="66" name="Group 65">
              <a:extLst>
                <a:ext uri="{FF2B5EF4-FFF2-40B4-BE49-F238E27FC236}">
                  <a16:creationId xmlns:a16="http://schemas.microsoft.com/office/drawing/2014/main" id="{D384D45C-9A44-4C65-B6D0-EF294D05496B}"/>
                </a:ext>
              </a:extLst>
            </p:cNvPr>
            <p:cNvGrpSpPr/>
            <p:nvPr/>
          </p:nvGrpSpPr>
          <p:grpSpPr>
            <a:xfrm>
              <a:off x="8633102" y="4769898"/>
              <a:ext cx="913255" cy="748512"/>
              <a:chOff x="6379190" y="2076724"/>
              <a:chExt cx="1730666" cy="1326876"/>
            </a:xfrm>
          </p:grpSpPr>
          <p:sp>
            <p:nvSpPr>
              <p:cNvPr id="67" name="Rectangle 66">
                <a:extLst>
                  <a:ext uri="{FF2B5EF4-FFF2-40B4-BE49-F238E27FC236}">
                    <a16:creationId xmlns:a16="http://schemas.microsoft.com/office/drawing/2014/main" id="{443DA656-570E-4549-AED9-6EF9CF3321F4}"/>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68" name="monitor">
                <a:extLst>
                  <a:ext uri="{FF2B5EF4-FFF2-40B4-BE49-F238E27FC236}">
                    <a16:creationId xmlns:a16="http://schemas.microsoft.com/office/drawing/2014/main" id="{A3CF614A-A92D-4860-98DB-A4EDA7453F35}"/>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29" name="Group 728">
              <a:extLst>
                <a:ext uri="{FF2B5EF4-FFF2-40B4-BE49-F238E27FC236}">
                  <a16:creationId xmlns:a16="http://schemas.microsoft.com/office/drawing/2014/main" id="{30D89AA6-1CF9-4564-AA14-5407154A36F9}"/>
                </a:ext>
              </a:extLst>
            </p:cNvPr>
            <p:cNvGrpSpPr/>
            <p:nvPr/>
          </p:nvGrpSpPr>
          <p:grpSpPr>
            <a:xfrm>
              <a:off x="8938711" y="4941350"/>
              <a:ext cx="269875" cy="285750"/>
              <a:chOff x="11611770" y="6331837"/>
              <a:chExt cx="269875" cy="285750"/>
            </a:xfrm>
          </p:grpSpPr>
          <p:sp>
            <p:nvSpPr>
              <p:cNvPr id="730" name="Freeform 8">
                <a:extLst>
                  <a:ext uri="{FF2B5EF4-FFF2-40B4-BE49-F238E27FC236}">
                    <a16:creationId xmlns:a16="http://schemas.microsoft.com/office/drawing/2014/main" id="{96789129-9D84-4527-82D0-CE293E471159}"/>
                  </a:ext>
                </a:extLst>
              </p:cNvPr>
              <p:cNvSpPr>
                <a:spLocks/>
              </p:cNvSpPr>
              <p:nvPr/>
            </p:nvSpPr>
            <p:spPr bwMode="auto">
              <a:xfrm>
                <a:off x="11630820" y="6331837"/>
                <a:ext cx="231775"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31" name="Freeform 9">
                <a:extLst>
                  <a:ext uri="{FF2B5EF4-FFF2-40B4-BE49-F238E27FC236}">
                    <a16:creationId xmlns:a16="http://schemas.microsoft.com/office/drawing/2014/main" id="{9F701A5F-F260-4AAC-8634-58CD7C397A8B}"/>
                  </a:ext>
                </a:extLst>
              </p:cNvPr>
              <p:cNvSpPr>
                <a:spLocks/>
              </p:cNvSpPr>
              <p:nvPr/>
            </p:nvSpPr>
            <p:spPr bwMode="auto">
              <a:xfrm>
                <a:off x="11760995" y="6404862"/>
                <a:ext cx="120650"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32" name="Freeform 10">
                <a:extLst>
                  <a:ext uri="{FF2B5EF4-FFF2-40B4-BE49-F238E27FC236}">
                    <a16:creationId xmlns:a16="http://schemas.microsoft.com/office/drawing/2014/main" id="{59AACA16-939B-46D1-8760-B32DE3E9B9B2}"/>
                  </a:ext>
                </a:extLst>
              </p:cNvPr>
              <p:cNvSpPr>
                <a:spLocks/>
              </p:cNvSpPr>
              <p:nvPr/>
            </p:nvSpPr>
            <p:spPr bwMode="auto">
              <a:xfrm>
                <a:off x="11611770" y="6404862"/>
                <a:ext cx="122238"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22" name="Group 21">
            <a:extLst>
              <a:ext uri="{FF2B5EF4-FFF2-40B4-BE49-F238E27FC236}">
                <a16:creationId xmlns:a16="http://schemas.microsoft.com/office/drawing/2014/main" id="{53C64D3E-D377-4658-99D4-A348003E782E}"/>
              </a:ext>
            </a:extLst>
          </p:cNvPr>
          <p:cNvGrpSpPr/>
          <p:nvPr/>
        </p:nvGrpSpPr>
        <p:grpSpPr>
          <a:xfrm>
            <a:off x="6590023" y="1920026"/>
            <a:ext cx="865121" cy="709061"/>
            <a:chOff x="8786697" y="2560035"/>
            <a:chExt cx="1153494" cy="945414"/>
          </a:xfrm>
        </p:grpSpPr>
        <p:grpSp>
          <p:nvGrpSpPr>
            <p:cNvPr id="50" name="Group 49">
              <a:extLst>
                <a:ext uri="{FF2B5EF4-FFF2-40B4-BE49-F238E27FC236}">
                  <a16:creationId xmlns:a16="http://schemas.microsoft.com/office/drawing/2014/main" id="{C1615037-7D2A-4ADB-B8EB-4FEB4C942972}"/>
                </a:ext>
              </a:extLst>
            </p:cNvPr>
            <p:cNvGrpSpPr/>
            <p:nvPr/>
          </p:nvGrpSpPr>
          <p:grpSpPr>
            <a:xfrm>
              <a:off x="8786697" y="2560035"/>
              <a:ext cx="1153494" cy="945414"/>
              <a:chOff x="6379190" y="2076724"/>
              <a:chExt cx="1730666" cy="1326876"/>
            </a:xfrm>
          </p:grpSpPr>
          <p:sp>
            <p:nvSpPr>
              <p:cNvPr id="60" name="Rectangle 59">
                <a:extLst>
                  <a:ext uri="{FF2B5EF4-FFF2-40B4-BE49-F238E27FC236}">
                    <a16:creationId xmlns:a16="http://schemas.microsoft.com/office/drawing/2014/main" id="{91BD0E88-F7E5-4053-8AC1-615EAB979A64}"/>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61" name="monitor">
                <a:extLst>
                  <a:ext uri="{FF2B5EF4-FFF2-40B4-BE49-F238E27FC236}">
                    <a16:creationId xmlns:a16="http://schemas.microsoft.com/office/drawing/2014/main" id="{EC37FAE8-C1B6-4281-AF21-8097FC96E6FB}"/>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68" name="Group 767">
              <a:extLst>
                <a:ext uri="{FF2B5EF4-FFF2-40B4-BE49-F238E27FC236}">
                  <a16:creationId xmlns:a16="http://schemas.microsoft.com/office/drawing/2014/main" id="{A8799F6E-2564-4829-807A-7388B679CFF0}"/>
                </a:ext>
              </a:extLst>
            </p:cNvPr>
            <p:cNvGrpSpPr/>
            <p:nvPr/>
          </p:nvGrpSpPr>
          <p:grpSpPr>
            <a:xfrm>
              <a:off x="9180920" y="2743648"/>
              <a:ext cx="349621" cy="370187"/>
              <a:chOff x="11611770" y="6331837"/>
              <a:chExt cx="269875" cy="285750"/>
            </a:xfrm>
          </p:grpSpPr>
          <p:sp>
            <p:nvSpPr>
              <p:cNvPr id="769" name="Freeform 8">
                <a:extLst>
                  <a:ext uri="{FF2B5EF4-FFF2-40B4-BE49-F238E27FC236}">
                    <a16:creationId xmlns:a16="http://schemas.microsoft.com/office/drawing/2014/main" id="{983FBA79-F8E2-4E1B-95F2-22B49A8C3FC7}"/>
                  </a:ext>
                </a:extLst>
              </p:cNvPr>
              <p:cNvSpPr>
                <a:spLocks/>
              </p:cNvSpPr>
              <p:nvPr/>
            </p:nvSpPr>
            <p:spPr bwMode="auto">
              <a:xfrm>
                <a:off x="11630820" y="6331837"/>
                <a:ext cx="231775"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70" name="Freeform 9">
                <a:extLst>
                  <a:ext uri="{FF2B5EF4-FFF2-40B4-BE49-F238E27FC236}">
                    <a16:creationId xmlns:a16="http://schemas.microsoft.com/office/drawing/2014/main" id="{94410E50-F3B1-49BF-A2BF-25390C087EAE}"/>
                  </a:ext>
                </a:extLst>
              </p:cNvPr>
              <p:cNvSpPr>
                <a:spLocks/>
              </p:cNvSpPr>
              <p:nvPr/>
            </p:nvSpPr>
            <p:spPr bwMode="auto">
              <a:xfrm>
                <a:off x="11760995" y="6404862"/>
                <a:ext cx="120650"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71" name="Freeform 10">
                <a:extLst>
                  <a:ext uri="{FF2B5EF4-FFF2-40B4-BE49-F238E27FC236}">
                    <a16:creationId xmlns:a16="http://schemas.microsoft.com/office/drawing/2014/main" id="{14725849-B9EC-49FA-85C9-37386396D40C}"/>
                  </a:ext>
                </a:extLst>
              </p:cNvPr>
              <p:cNvSpPr>
                <a:spLocks/>
              </p:cNvSpPr>
              <p:nvPr/>
            </p:nvSpPr>
            <p:spPr bwMode="auto">
              <a:xfrm>
                <a:off x="11611770" y="6404862"/>
                <a:ext cx="122238"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21" name="Group 20">
            <a:extLst>
              <a:ext uri="{FF2B5EF4-FFF2-40B4-BE49-F238E27FC236}">
                <a16:creationId xmlns:a16="http://schemas.microsoft.com/office/drawing/2014/main" id="{CEE3E8AF-B184-4A37-B639-2617A75B9E28}"/>
              </a:ext>
            </a:extLst>
          </p:cNvPr>
          <p:cNvGrpSpPr/>
          <p:nvPr/>
        </p:nvGrpSpPr>
        <p:grpSpPr>
          <a:xfrm>
            <a:off x="6950982" y="2167411"/>
            <a:ext cx="865121" cy="709061"/>
            <a:chOff x="9267976" y="2889882"/>
            <a:chExt cx="1153494" cy="945414"/>
          </a:xfrm>
        </p:grpSpPr>
        <p:grpSp>
          <p:nvGrpSpPr>
            <p:cNvPr id="51" name="Group 50">
              <a:extLst>
                <a:ext uri="{FF2B5EF4-FFF2-40B4-BE49-F238E27FC236}">
                  <a16:creationId xmlns:a16="http://schemas.microsoft.com/office/drawing/2014/main" id="{36CF6E24-E34A-4B0F-ADE1-30BEB67E596C}"/>
                </a:ext>
              </a:extLst>
            </p:cNvPr>
            <p:cNvGrpSpPr/>
            <p:nvPr/>
          </p:nvGrpSpPr>
          <p:grpSpPr>
            <a:xfrm>
              <a:off x="9267976" y="2889882"/>
              <a:ext cx="1153494" cy="945414"/>
              <a:chOff x="6379190" y="2076724"/>
              <a:chExt cx="1730666" cy="1326876"/>
            </a:xfrm>
          </p:grpSpPr>
          <p:sp>
            <p:nvSpPr>
              <p:cNvPr id="58" name="Rectangle 57">
                <a:extLst>
                  <a:ext uri="{FF2B5EF4-FFF2-40B4-BE49-F238E27FC236}">
                    <a16:creationId xmlns:a16="http://schemas.microsoft.com/office/drawing/2014/main" id="{7A4595D1-0A5D-4083-85FA-D19003008548}"/>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59" name="monitor">
                <a:extLst>
                  <a:ext uri="{FF2B5EF4-FFF2-40B4-BE49-F238E27FC236}">
                    <a16:creationId xmlns:a16="http://schemas.microsoft.com/office/drawing/2014/main" id="{B28C0C15-3D79-4746-8090-F94C42E88353}"/>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57" name="Group 756">
              <a:extLst>
                <a:ext uri="{FF2B5EF4-FFF2-40B4-BE49-F238E27FC236}">
                  <a16:creationId xmlns:a16="http://schemas.microsoft.com/office/drawing/2014/main" id="{83BBCB93-B83E-4045-BAC9-4394A951ECD1}"/>
                </a:ext>
              </a:extLst>
            </p:cNvPr>
            <p:cNvGrpSpPr/>
            <p:nvPr/>
          </p:nvGrpSpPr>
          <p:grpSpPr>
            <a:xfrm>
              <a:off x="9716256" y="3102929"/>
              <a:ext cx="349621" cy="370187"/>
              <a:chOff x="11611770" y="6331837"/>
              <a:chExt cx="269875" cy="285750"/>
            </a:xfrm>
          </p:grpSpPr>
          <p:sp>
            <p:nvSpPr>
              <p:cNvPr id="758" name="Freeform 8">
                <a:extLst>
                  <a:ext uri="{FF2B5EF4-FFF2-40B4-BE49-F238E27FC236}">
                    <a16:creationId xmlns:a16="http://schemas.microsoft.com/office/drawing/2014/main" id="{4E891597-19CB-4BD9-A366-6724D1619B39}"/>
                  </a:ext>
                </a:extLst>
              </p:cNvPr>
              <p:cNvSpPr>
                <a:spLocks/>
              </p:cNvSpPr>
              <p:nvPr/>
            </p:nvSpPr>
            <p:spPr bwMode="auto">
              <a:xfrm>
                <a:off x="11630820" y="6331837"/>
                <a:ext cx="231775"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59" name="Freeform 9">
                <a:extLst>
                  <a:ext uri="{FF2B5EF4-FFF2-40B4-BE49-F238E27FC236}">
                    <a16:creationId xmlns:a16="http://schemas.microsoft.com/office/drawing/2014/main" id="{A6AEE259-2935-4C7A-8FAB-79234DF5CBF4}"/>
                  </a:ext>
                </a:extLst>
              </p:cNvPr>
              <p:cNvSpPr>
                <a:spLocks/>
              </p:cNvSpPr>
              <p:nvPr/>
            </p:nvSpPr>
            <p:spPr bwMode="auto">
              <a:xfrm>
                <a:off x="11760995" y="6404862"/>
                <a:ext cx="120650"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60" name="Freeform 10">
                <a:extLst>
                  <a:ext uri="{FF2B5EF4-FFF2-40B4-BE49-F238E27FC236}">
                    <a16:creationId xmlns:a16="http://schemas.microsoft.com/office/drawing/2014/main" id="{A684174A-D7BF-431E-81AB-5A92110F6111}"/>
                  </a:ext>
                </a:extLst>
              </p:cNvPr>
              <p:cNvSpPr>
                <a:spLocks/>
              </p:cNvSpPr>
              <p:nvPr/>
            </p:nvSpPr>
            <p:spPr bwMode="auto">
              <a:xfrm>
                <a:off x="11611770" y="6404862"/>
                <a:ext cx="122238"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19" name="Group 18">
            <a:extLst>
              <a:ext uri="{FF2B5EF4-FFF2-40B4-BE49-F238E27FC236}">
                <a16:creationId xmlns:a16="http://schemas.microsoft.com/office/drawing/2014/main" id="{5D3E13C8-D221-47F2-92F2-C8E932A3D0CF}"/>
              </a:ext>
            </a:extLst>
          </p:cNvPr>
          <p:cNvGrpSpPr/>
          <p:nvPr/>
        </p:nvGrpSpPr>
        <p:grpSpPr>
          <a:xfrm>
            <a:off x="7383540" y="2491387"/>
            <a:ext cx="865121" cy="709061"/>
            <a:chOff x="9844720" y="3321849"/>
            <a:chExt cx="1153494" cy="945414"/>
          </a:xfrm>
        </p:grpSpPr>
        <p:grpSp>
          <p:nvGrpSpPr>
            <p:cNvPr id="52" name="Group 51">
              <a:extLst>
                <a:ext uri="{FF2B5EF4-FFF2-40B4-BE49-F238E27FC236}">
                  <a16:creationId xmlns:a16="http://schemas.microsoft.com/office/drawing/2014/main" id="{90458973-EFAA-4256-AEBC-50D66F239F73}"/>
                </a:ext>
              </a:extLst>
            </p:cNvPr>
            <p:cNvGrpSpPr/>
            <p:nvPr/>
          </p:nvGrpSpPr>
          <p:grpSpPr>
            <a:xfrm>
              <a:off x="9844720" y="3321849"/>
              <a:ext cx="1153494" cy="945414"/>
              <a:chOff x="6379190" y="2076724"/>
              <a:chExt cx="1730666" cy="1326876"/>
            </a:xfrm>
          </p:grpSpPr>
          <p:sp>
            <p:nvSpPr>
              <p:cNvPr id="56" name="Rectangle 55">
                <a:extLst>
                  <a:ext uri="{FF2B5EF4-FFF2-40B4-BE49-F238E27FC236}">
                    <a16:creationId xmlns:a16="http://schemas.microsoft.com/office/drawing/2014/main" id="{C68E2886-34A7-43A2-8311-B739CE12EA2B}"/>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57" name="monitor">
                <a:extLst>
                  <a:ext uri="{FF2B5EF4-FFF2-40B4-BE49-F238E27FC236}">
                    <a16:creationId xmlns:a16="http://schemas.microsoft.com/office/drawing/2014/main" id="{A4CAD714-A38D-4AAD-946E-96CBEC510737}"/>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53" name="Group 752">
              <a:extLst>
                <a:ext uri="{FF2B5EF4-FFF2-40B4-BE49-F238E27FC236}">
                  <a16:creationId xmlns:a16="http://schemas.microsoft.com/office/drawing/2014/main" id="{D408065E-B767-49F5-9F2B-961E9E782ED9}"/>
                </a:ext>
              </a:extLst>
            </p:cNvPr>
            <p:cNvGrpSpPr/>
            <p:nvPr/>
          </p:nvGrpSpPr>
          <p:grpSpPr>
            <a:xfrm>
              <a:off x="10234596" y="3517842"/>
              <a:ext cx="349621" cy="370187"/>
              <a:chOff x="11611770" y="6331837"/>
              <a:chExt cx="269875" cy="285750"/>
            </a:xfrm>
          </p:grpSpPr>
          <p:sp>
            <p:nvSpPr>
              <p:cNvPr id="754" name="Freeform 8">
                <a:extLst>
                  <a:ext uri="{FF2B5EF4-FFF2-40B4-BE49-F238E27FC236}">
                    <a16:creationId xmlns:a16="http://schemas.microsoft.com/office/drawing/2014/main" id="{D8783CFE-6DA7-434B-9082-A0AD4A1A6D28}"/>
                  </a:ext>
                </a:extLst>
              </p:cNvPr>
              <p:cNvSpPr>
                <a:spLocks/>
              </p:cNvSpPr>
              <p:nvPr/>
            </p:nvSpPr>
            <p:spPr bwMode="auto">
              <a:xfrm>
                <a:off x="11630820" y="6331837"/>
                <a:ext cx="231775"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55" name="Freeform 9">
                <a:extLst>
                  <a:ext uri="{FF2B5EF4-FFF2-40B4-BE49-F238E27FC236}">
                    <a16:creationId xmlns:a16="http://schemas.microsoft.com/office/drawing/2014/main" id="{07A88CDF-F54C-48A4-BABE-7E6AE3036FE3}"/>
                  </a:ext>
                </a:extLst>
              </p:cNvPr>
              <p:cNvSpPr>
                <a:spLocks/>
              </p:cNvSpPr>
              <p:nvPr/>
            </p:nvSpPr>
            <p:spPr bwMode="auto">
              <a:xfrm>
                <a:off x="11760995" y="6404862"/>
                <a:ext cx="120650"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56" name="Freeform 10">
                <a:extLst>
                  <a:ext uri="{FF2B5EF4-FFF2-40B4-BE49-F238E27FC236}">
                    <a16:creationId xmlns:a16="http://schemas.microsoft.com/office/drawing/2014/main" id="{BD48D974-7662-4E84-AD62-DF05D916D95C}"/>
                  </a:ext>
                </a:extLst>
              </p:cNvPr>
              <p:cNvSpPr>
                <a:spLocks/>
              </p:cNvSpPr>
              <p:nvPr/>
            </p:nvSpPr>
            <p:spPr bwMode="auto">
              <a:xfrm>
                <a:off x="11611770" y="6404862"/>
                <a:ext cx="122238"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20" name="Group 19">
            <a:extLst>
              <a:ext uri="{FF2B5EF4-FFF2-40B4-BE49-F238E27FC236}">
                <a16:creationId xmlns:a16="http://schemas.microsoft.com/office/drawing/2014/main" id="{EAC357B2-CBD8-47F3-A958-8BC1DFEB0B19}"/>
              </a:ext>
            </a:extLst>
          </p:cNvPr>
          <p:cNvGrpSpPr/>
          <p:nvPr/>
        </p:nvGrpSpPr>
        <p:grpSpPr>
          <a:xfrm>
            <a:off x="7744499" y="2738772"/>
            <a:ext cx="865121" cy="709061"/>
            <a:chOff x="10325999" y="3651696"/>
            <a:chExt cx="1153494" cy="945414"/>
          </a:xfrm>
        </p:grpSpPr>
        <p:grpSp>
          <p:nvGrpSpPr>
            <p:cNvPr id="53" name="Group 52">
              <a:extLst>
                <a:ext uri="{FF2B5EF4-FFF2-40B4-BE49-F238E27FC236}">
                  <a16:creationId xmlns:a16="http://schemas.microsoft.com/office/drawing/2014/main" id="{B815EE61-688B-4D31-8D06-F608B97320BA}"/>
                </a:ext>
              </a:extLst>
            </p:cNvPr>
            <p:cNvGrpSpPr/>
            <p:nvPr/>
          </p:nvGrpSpPr>
          <p:grpSpPr>
            <a:xfrm>
              <a:off x="10325999" y="3651696"/>
              <a:ext cx="1153494" cy="945414"/>
              <a:chOff x="6379190" y="2076724"/>
              <a:chExt cx="1730666" cy="1326876"/>
            </a:xfrm>
          </p:grpSpPr>
          <p:sp>
            <p:nvSpPr>
              <p:cNvPr id="54" name="Rectangle 53">
                <a:extLst>
                  <a:ext uri="{FF2B5EF4-FFF2-40B4-BE49-F238E27FC236}">
                    <a16:creationId xmlns:a16="http://schemas.microsoft.com/office/drawing/2014/main" id="{B2963D9D-301E-44F0-AA68-5EECBAD8B5C4}"/>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55" name="monitor">
                <a:extLst>
                  <a:ext uri="{FF2B5EF4-FFF2-40B4-BE49-F238E27FC236}">
                    <a16:creationId xmlns:a16="http://schemas.microsoft.com/office/drawing/2014/main" id="{B2C5D7D7-EA3C-4A2D-A3CB-023ED2B00F62}"/>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12" name="Group 11">
              <a:extLst>
                <a:ext uri="{FF2B5EF4-FFF2-40B4-BE49-F238E27FC236}">
                  <a16:creationId xmlns:a16="http://schemas.microsoft.com/office/drawing/2014/main" id="{DE9DA323-107E-4354-907B-038333A4E974}"/>
                </a:ext>
              </a:extLst>
            </p:cNvPr>
            <p:cNvGrpSpPr/>
            <p:nvPr/>
          </p:nvGrpSpPr>
          <p:grpSpPr>
            <a:xfrm>
              <a:off x="10767807" y="3873804"/>
              <a:ext cx="349621" cy="370187"/>
              <a:chOff x="11611770" y="6331837"/>
              <a:chExt cx="269875" cy="285750"/>
            </a:xfrm>
          </p:grpSpPr>
          <p:sp>
            <p:nvSpPr>
              <p:cNvPr id="706" name="Freeform 8">
                <a:extLst>
                  <a:ext uri="{FF2B5EF4-FFF2-40B4-BE49-F238E27FC236}">
                    <a16:creationId xmlns:a16="http://schemas.microsoft.com/office/drawing/2014/main" id="{2E6BED6F-5273-4EA9-AB25-40C9C7222C21}"/>
                  </a:ext>
                </a:extLst>
              </p:cNvPr>
              <p:cNvSpPr>
                <a:spLocks/>
              </p:cNvSpPr>
              <p:nvPr/>
            </p:nvSpPr>
            <p:spPr bwMode="auto">
              <a:xfrm>
                <a:off x="11630820" y="6331837"/>
                <a:ext cx="231775"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07" name="Freeform 9">
                <a:extLst>
                  <a:ext uri="{FF2B5EF4-FFF2-40B4-BE49-F238E27FC236}">
                    <a16:creationId xmlns:a16="http://schemas.microsoft.com/office/drawing/2014/main" id="{9F86A5DE-CB9A-4313-BD6A-7C39BC99BA30}"/>
                  </a:ext>
                </a:extLst>
              </p:cNvPr>
              <p:cNvSpPr>
                <a:spLocks/>
              </p:cNvSpPr>
              <p:nvPr/>
            </p:nvSpPr>
            <p:spPr bwMode="auto">
              <a:xfrm>
                <a:off x="11760995" y="6404862"/>
                <a:ext cx="120650"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08" name="Freeform 10">
                <a:extLst>
                  <a:ext uri="{FF2B5EF4-FFF2-40B4-BE49-F238E27FC236}">
                    <a16:creationId xmlns:a16="http://schemas.microsoft.com/office/drawing/2014/main" id="{C00488F0-2D82-47E0-8515-A0CAD35B9BD4}"/>
                  </a:ext>
                </a:extLst>
              </p:cNvPr>
              <p:cNvSpPr>
                <a:spLocks/>
              </p:cNvSpPr>
              <p:nvPr/>
            </p:nvSpPr>
            <p:spPr bwMode="auto">
              <a:xfrm>
                <a:off x="11611770" y="6404862"/>
                <a:ext cx="122238"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26" name="Group 25">
            <a:extLst>
              <a:ext uri="{FF2B5EF4-FFF2-40B4-BE49-F238E27FC236}">
                <a16:creationId xmlns:a16="http://schemas.microsoft.com/office/drawing/2014/main" id="{16828952-E789-4B8D-B363-56C385A8432F}"/>
              </a:ext>
            </a:extLst>
          </p:cNvPr>
          <p:cNvGrpSpPr/>
          <p:nvPr/>
        </p:nvGrpSpPr>
        <p:grpSpPr>
          <a:xfrm>
            <a:off x="4854275" y="3759929"/>
            <a:ext cx="481422" cy="394578"/>
            <a:chOff x="6472367" y="5013239"/>
            <a:chExt cx="641896" cy="526104"/>
          </a:xfrm>
        </p:grpSpPr>
        <p:grpSp>
          <p:nvGrpSpPr>
            <p:cNvPr id="76" name="Group 75">
              <a:extLst>
                <a:ext uri="{FF2B5EF4-FFF2-40B4-BE49-F238E27FC236}">
                  <a16:creationId xmlns:a16="http://schemas.microsoft.com/office/drawing/2014/main" id="{1514D52F-9EAB-4349-8B61-D5D3816C06DC}"/>
                </a:ext>
              </a:extLst>
            </p:cNvPr>
            <p:cNvGrpSpPr/>
            <p:nvPr/>
          </p:nvGrpSpPr>
          <p:grpSpPr>
            <a:xfrm>
              <a:off x="6472367" y="5013239"/>
              <a:ext cx="641896" cy="526104"/>
              <a:chOff x="6379190" y="2076724"/>
              <a:chExt cx="1730666" cy="1326876"/>
            </a:xfrm>
          </p:grpSpPr>
          <p:sp>
            <p:nvSpPr>
              <p:cNvPr id="86" name="Rectangle 85">
                <a:extLst>
                  <a:ext uri="{FF2B5EF4-FFF2-40B4-BE49-F238E27FC236}">
                    <a16:creationId xmlns:a16="http://schemas.microsoft.com/office/drawing/2014/main" id="{283DC9DF-68EF-42C3-AC68-67DBD444ECB7}"/>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87" name="monitor">
                <a:extLst>
                  <a:ext uri="{FF2B5EF4-FFF2-40B4-BE49-F238E27FC236}">
                    <a16:creationId xmlns:a16="http://schemas.microsoft.com/office/drawing/2014/main" id="{756291ED-FFCC-4FF3-B63D-B25812E7B25E}"/>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87" name="Group 786">
              <a:extLst>
                <a:ext uri="{FF2B5EF4-FFF2-40B4-BE49-F238E27FC236}">
                  <a16:creationId xmlns:a16="http://schemas.microsoft.com/office/drawing/2014/main" id="{D453AC40-4B02-4248-8E4C-34ACF1583A1B}"/>
                </a:ext>
              </a:extLst>
            </p:cNvPr>
            <p:cNvGrpSpPr/>
            <p:nvPr/>
          </p:nvGrpSpPr>
          <p:grpSpPr>
            <a:xfrm>
              <a:off x="6678363" y="5114525"/>
              <a:ext cx="203247" cy="215233"/>
              <a:chOff x="11611770" y="6331837"/>
              <a:chExt cx="269835" cy="285750"/>
            </a:xfrm>
          </p:grpSpPr>
          <p:sp>
            <p:nvSpPr>
              <p:cNvPr id="788" name="Freeform 8">
                <a:extLst>
                  <a:ext uri="{FF2B5EF4-FFF2-40B4-BE49-F238E27FC236}">
                    <a16:creationId xmlns:a16="http://schemas.microsoft.com/office/drawing/2014/main" id="{F3EA6A1C-6929-494B-81D8-E9AF3C2B3C7E}"/>
                  </a:ext>
                </a:extLst>
              </p:cNvPr>
              <p:cNvSpPr>
                <a:spLocks/>
              </p:cNvSpPr>
              <p:nvPr/>
            </p:nvSpPr>
            <p:spPr bwMode="auto">
              <a:xfrm>
                <a:off x="11630755" y="6331837"/>
                <a:ext cx="231773"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89" name="Freeform 9">
                <a:extLst>
                  <a:ext uri="{FF2B5EF4-FFF2-40B4-BE49-F238E27FC236}">
                    <a16:creationId xmlns:a16="http://schemas.microsoft.com/office/drawing/2014/main" id="{0BB26526-6AA6-47B9-B94D-3EDBEA58A7EA}"/>
                  </a:ext>
                </a:extLst>
              </p:cNvPr>
              <p:cNvSpPr>
                <a:spLocks/>
              </p:cNvSpPr>
              <p:nvPr/>
            </p:nvSpPr>
            <p:spPr bwMode="auto">
              <a:xfrm>
                <a:off x="11760956" y="6404862"/>
                <a:ext cx="120649"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90" name="Freeform 10">
                <a:extLst>
                  <a:ext uri="{FF2B5EF4-FFF2-40B4-BE49-F238E27FC236}">
                    <a16:creationId xmlns:a16="http://schemas.microsoft.com/office/drawing/2014/main" id="{60328CAB-93F5-4464-BF77-49A23B457ECF}"/>
                  </a:ext>
                </a:extLst>
              </p:cNvPr>
              <p:cNvSpPr>
                <a:spLocks/>
              </p:cNvSpPr>
              <p:nvPr/>
            </p:nvSpPr>
            <p:spPr bwMode="auto">
              <a:xfrm>
                <a:off x="11611770" y="6404862"/>
                <a:ext cx="122237"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25" name="Group 24">
            <a:extLst>
              <a:ext uri="{FF2B5EF4-FFF2-40B4-BE49-F238E27FC236}">
                <a16:creationId xmlns:a16="http://schemas.microsoft.com/office/drawing/2014/main" id="{45AF0D3E-F18A-4557-A2BF-E0AE36535059}"/>
              </a:ext>
            </a:extLst>
          </p:cNvPr>
          <p:cNvGrpSpPr/>
          <p:nvPr/>
        </p:nvGrpSpPr>
        <p:grpSpPr>
          <a:xfrm>
            <a:off x="5055142" y="3897594"/>
            <a:ext cx="481422" cy="394578"/>
            <a:chOff x="6740189" y="5196792"/>
            <a:chExt cx="641896" cy="526104"/>
          </a:xfrm>
        </p:grpSpPr>
        <p:grpSp>
          <p:nvGrpSpPr>
            <p:cNvPr id="77" name="Group 76">
              <a:extLst>
                <a:ext uri="{FF2B5EF4-FFF2-40B4-BE49-F238E27FC236}">
                  <a16:creationId xmlns:a16="http://schemas.microsoft.com/office/drawing/2014/main" id="{91CCFE55-423C-4060-A8C6-5CCA8F332651}"/>
                </a:ext>
              </a:extLst>
            </p:cNvPr>
            <p:cNvGrpSpPr/>
            <p:nvPr/>
          </p:nvGrpSpPr>
          <p:grpSpPr>
            <a:xfrm>
              <a:off x="6740189" y="5196792"/>
              <a:ext cx="641896" cy="526104"/>
              <a:chOff x="6379190" y="2076724"/>
              <a:chExt cx="1730666" cy="1326876"/>
            </a:xfrm>
          </p:grpSpPr>
          <p:sp>
            <p:nvSpPr>
              <p:cNvPr id="84" name="Rectangle 83">
                <a:extLst>
                  <a:ext uri="{FF2B5EF4-FFF2-40B4-BE49-F238E27FC236}">
                    <a16:creationId xmlns:a16="http://schemas.microsoft.com/office/drawing/2014/main" id="{FF3E62FB-D396-4DD2-AF82-17A941115BFE}"/>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85" name="monitor">
                <a:extLst>
                  <a:ext uri="{FF2B5EF4-FFF2-40B4-BE49-F238E27FC236}">
                    <a16:creationId xmlns:a16="http://schemas.microsoft.com/office/drawing/2014/main" id="{35117C9D-2973-481D-9F8D-43C197ED514A}"/>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83" name="Group 782">
              <a:extLst>
                <a:ext uri="{FF2B5EF4-FFF2-40B4-BE49-F238E27FC236}">
                  <a16:creationId xmlns:a16="http://schemas.microsoft.com/office/drawing/2014/main" id="{FD15E931-C6E9-4E3C-B0E1-6DB357DFB27C}"/>
                </a:ext>
              </a:extLst>
            </p:cNvPr>
            <p:cNvGrpSpPr/>
            <p:nvPr/>
          </p:nvGrpSpPr>
          <p:grpSpPr>
            <a:xfrm>
              <a:off x="6973871" y="5308270"/>
              <a:ext cx="203247" cy="215233"/>
              <a:chOff x="11611770" y="6331837"/>
              <a:chExt cx="269835" cy="285750"/>
            </a:xfrm>
          </p:grpSpPr>
          <p:sp>
            <p:nvSpPr>
              <p:cNvPr id="784" name="Freeform 8">
                <a:extLst>
                  <a:ext uri="{FF2B5EF4-FFF2-40B4-BE49-F238E27FC236}">
                    <a16:creationId xmlns:a16="http://schemas.microsoft.com/office/drawing/2014/main" id="{F1B28996-1752-41DB-BDF5-4FC56A9DB205}"/>
                  </a:ext>
                </a:extLst>
              </p:cNvPr>
              <p:cNvSpPr>
                <a:spLocks/>
              </p:cNvSpPr>
              <p:nvPr/>
            </p:nvSpPr>
            <p:spPr bwMode="auto">
              <a:xfrm>
                <a:off x="11630755" y="6331837"/>
                <a:ext cx="231773"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85" name="Freeform 9">
                <a:extLst>
                  <a:ext uri="{FF2B5EF4-FFF2-40B4-BE49-F238E27FC236}">
                    <a16:creationId xmlns:a16="http://schemas.microsoft.com/office/drawing/2014/main" id="{71B150F9-3028-4934-A84B-CDAAF3077898}"/>
                  </a:ext>
                </a:extLst>
              </p:cNvPr>
              <p:cNvSpPr>
                <a:spLocks/>
              </p:cNvSpPr>
              <p:nvPr/>
            </p:nvSpPr>
            <p:spPr bwMode="auto">
              <a:xfrm>
                <a:off x="11760956" y="6404862"/>
                <a:ext cx="120649"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86" name="Freeform 10">
                <a:extLst>
                  <a:ext uri="{FF2B5EF4-FFF2-40B4-BE49-F238E27FC236}">
                    <a16:creationId xmlns:a16="http://schemas.microsoft.com/office/drawing/2014/main" id="{3A2A6007-0D23-4D6E-9CA8-4B3D44433E0B}"/>
                  </a:ext>
                </a:extLst>
              </p:cNvPr>
              <p:cNvSpPr>
                <a:spLocks/>
              </p:cNvSpPr>
              <p:nvPr/>
            </p:nvSpPr>
            <p:spPr bwMode="auto">
              <a:xfrm>
                <a:off x="11611770" y="6404862"/>
                <a:ext cx="122237"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24" name="Group 23">
            <a:extLst>
              <a:ext uri="{FF2B5EF4-FFF2-40B4-BE49-F238E27FC236}">
                <a16:creationId xmlns:a16="http://schemas.microsoft.com/office/drawing/2014/main" id="{723CBA48-9058-4424-9C91-F91DF521C2CF}"/>
              </a:ext>
            </a:extLst>
          </p:cNvPr>
          <p:cNvGrpSpPr/>
          <p:nvPr/>
        </p:nvGrpSpPr>
        <p:grpSpPr>
          <a:xfrm>
            <a:off x="5295851" y="4077881"/>
            <a:ext cx="481422" cy="394578"/>
            <a:chOff x="7061135" y="5437174"/>
            <a:chExt cx="641896" cy="526104"/>
          </a:xfrm>
        </p:grpSpPr>
        <p:grpSp>
          <p:nvGrpSpPr>
            <p:cNvPr id="78" name="Group 77">
              <a:extLst>
                <a:ext uri="{FF2B5EF4-FFF2-40B4-BE49-F238E27FC236}">
                  <a16:creationId xmlns:a16="http://schemas.microsoft.com/office/drawing/2014/main" id="{E1BC5F09-74D8-47FF-94FA-647D40333CE7}"/>
                </a:ext>
              </a:extLst>
            </p:cNvPr>
            <p:cNvGrpSpPr/>
            <p:nvPr/>
          </p:nvGrpSpPr>
          <p:grpSpPr>
            <a:xfrm>
              <a:off x="7061135" y="5437174"/>
              <a:ext cx="641896" cy="526104"/>
              <a:chOff x="6379190" y="2076724"/>
              <a:chExt cx="1730666" cy="1326876"/>
            </a:xfrm>
          </p:grpSpPr>
          <p:sp>
            <p:nvSpPr>
              <p:cNvPr id="82" name="Rectangle 81">
                <a:extLst>
                  <a:ext uri="{FF2B5EF4-FFF2-40B4-BE49-F238E27FC236}">
                    <a16:creationId xmlns:a16="http://schemas.microsoft.com/office/drawing/2014/main" id="{0A760298-AD33-4A32-A539-2FB858598519}"/>
                  </a:ext>
                </a:extLst>
              </p:cNvPr>
              <p:cNvSpPr/>
              <p:nvPr/>
            </p:nvSpPr>
            <p:spPr bwMode="auto">
              <a:xfrm>
                <a:off x="6379190" y="2076724"/>
                <a:ext cx="1730664"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83" name="monitor">
                <a:extLst>
                  <a:ext uri="{FF2B5EF4-FFF2-40B4-BE49-F238E27FC236}">
                    <a16:creationId xmlns:a16="http://schemas.microsoft.com/office/drawing/2014/main" id="{5513DD61-36E8-4710-A5B2-3BD194166FB0}"/>
                  </a:ext>
                </a:extLst>
              </p:cNvPr>
              <p:cNvSpPr>
                <a:spLocks noChangeAspect="1" noEditPoints="1"/>
              </p:cNvSpPr>
              <p:nvPr/>
            </p:nvSpPr>
            <p:spPr bwMode="auto">
              <a:xfrm>
                <a:off x="6379192" y="2077230"/>
                <a:ext cx="1730664" cy="132637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79" name="Group 778">
              <a:extLst>
                <a:ext uri="{FF2B5EF4-FFF2-40B4-BE49-F238E27FC236}">
                  <a16:creationId xmlns:a16="http://schemas.microsoft.com/office/drawing/2014/main" id="{FED96B30-B4B9-4EC5-A43A-344CE8569E91}"/>
                </a:ext>
              </a:extLst>
            </p:cNvPr>
            <p:cNvGrpSpPr/>
            <p:nvPr/>
          </p:nvGrpSpPr>
          <p:grpSpPr>
            <a:xfrm>
              <a:off x="7287645" y="5546958"/>
              <a:ext cx="203247" cy="215233"/>
              <a:chOff x="11611770" y="6331837"/>
              <a:chExt cx="269835" cy="285750"/>
            </a:xfrm>
          </p:grpSpPr>
          <p:sp>
            <p:nvSpPr>
              <p:cNvPr id="780" name="Freeform 8">
                <a:extLst>
                  <a:ext uri="{FF2B5EF4-FFF2-40B4-BE49-F238E27FC236}">
                    <a16:creationId xmlns:a16="http://schemas.microsoft.com/office/drawing/2014/main" id="{2FDFC64C-C0C2-479D-9281-5F35465CC4C3}"/>
                  </a:ext>
                </a:extLst>
              </p:cNvPr>
              <p:cNvSpPr>
                <a:spLocks/>
              </p:cNvSpPr>
              <p:nvPr/>
            </p:nvSpPr>
            <p:spPr bwMode="auto">
              <a:xfrm>
                <a:off x="11630755" y="6331837"/>
                <a:ext cx="231773"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81" name="Freeform 9">
                <a:extLst>
                  <a:ext uri="{FF2B5EF4-FFF2-40B4-BE49-F238E27FC236}">
                    <a16:creationId xmlns:a16="http://schemas.microsoft.com/office/drawing/2014/main" id="{92329CED-EF5F-44EE-A5F1-49082BF87D3E}"/>
                  </a:ext>
                </a:extLst>
              </p:cNvPr>
              <p:cNvSpPr>
                <a:spLocks/>
              </p:cNvSpPr>
              <p:nvPr/>
            </p:nvSpPr>
            <p:spPr bwMode="auto">
              <a:xfrm>
                <a:off x="11760956" y="6404862"/>
                <a:ext cx="120649"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82" name="Freeform 10">
                <a:extLst>
                  <a:ext uri="{FF2B5EF4-FFF2-40B4-BE49-F238E27FC236}">
                    <a16:creationId xmlns:a16="http://schemas.microsoft.com/office/drawing/2014/main" id="{DE41E2DE-8EB5-4A39-945A-682B8CA42CC7}"/>
                  </a:ext>
                </a:extLst>
              </p:cNvPr>
              <p:cNvSpPr>
                <a:spLocks/>
              </p:cNvSpPr>
              <p:nvPr/>
            </p:nvSpPr>
            <p:spPr bwMode="auto">
              <a:xfrm>
                <a:off x="11611770" y="6404862"/>
                <a:ext cx="122237"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23" name="Group 22">
            <a:extLst>
              <a:ext uri="{FF2B5EF4-FFF2-40B4-BE49-F238E27FC236}">
                <a16:creationId xmlns:a16="http://schemas.microsoft.com/office/drawing/2014/main" id="{9F959D6B-1876-4689-BBE1-74F69DC06BD6}"/>
              </a:ext>
            </a:extLst>
          </p:cNvPr>
          <p:cNvGrpSpPr/>
          <p:nvPr/>
        </p:nvGrpSpPr>
        <p:grpSpPr>
          <a:xfrm>
            <a:off x="5496719" y="4215545"/>
            <a:ext cx="481423" cy="394578"/>
            <a:chOff x="7328958" y="5620727"/>
            <a:chExt cx="641897" cy="526104"/>
          </a:xfrm>
        </p:grpSpPr>
        <p:grpSp>
          <p:nvGrpSpPr>
            <p:cNvPr id="79" name="Group 78">
              <a:extLst>
                <a:ext uri="{FF2B5EF4-FFF2-40B4-BE49-F238E27FC236}">
                  <a16:creationId xmlns:a16="http://schemas.microsoft.com/office/drawing/2014/main" id="{F3D806F1-7A78-47E1-9769-49735AA70A01}"/>
                </a:ext>
              </a:extLst>
            </p:cNvPr>
            <p:cNvGrpSpPr/>
            <p:nvPr/>
          </p:nvGrpSpPr>
          <p:grpSpPr>
            <a:xfrm>
              <a:off x="7328958" y="5620727"/>
              <a:ext cx="641897" cy="526104"/>
              <a:chOff x="6379188" y="2076724"/>
              <a:chExt cx="1730668" cy="1326876"/>
            </a:xfrm>
          </p:grpSpPr>
          <p:sp>
            <p:nvSpPr>
              <p:cNvPr id="80" name="Rectangle 79">
                <a:extLst>
                  <a:ext uri="{FF2B5EF4-FFF2-40B4-BE49-F238E27FC236}">
                    <a16:creationId xmlns:a16="http://schemas.microsoft.com/office/drawing/2014/main" id="{B70AF9CB-F47E-4955-B707-C5CD5EB98A6E}"/>
                  </a:ext>
                </a:extLst>
              </p:cNvPr>
              <p:cNvSpPr/>
              <p:nvPr/>
            </p:nvSpPr>
            <p:spPr bwMode="auto">
              <a:xfrm>
                <a:off x="6379188" y="2076724"/>
                <a:ext cx="1730663" cy="1069702"/>
              </a:xfrm>
              <a:prstGeom prst="rect">
                <a:avLst/>
              </a:prstGeom>
              <a:solidFill>
                <a:srgbClr val="FFFFFF"/>
              </a:solidFill>
              <a:ln w="9525"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solidFill>
                    <a:srgbClr val="FFFFFF"/>
                  </a:solidFill>
                  <a:latin typeface="Segoe UI"/>
                  <a:ea typeface="Segoe UI" pitchFamily="34" charset="0"/>
                  <a:cs typeface="Segoe UI" pitchFamily="34" charset="0"/>
                </a:endParaRPr>
              </a:p>
            </p:txBody>
          </p:sp>
          <p:sp>
            <p:nvSpPr>
              <p:cNvPr id="81" name="monitor">
                <a:extLst>
                  <a:ext uri="{FF2B5EF4-FFF2-40B4-BE49-F238E27FC236}">
                    <a16:creationId xmlns:a16="http://schemas.microsoft.com/office/drawing/2014/main" id="{4ED7A793-CCEE-4C65-99AA-12CA51474612}"/>
                  </a:ext>
                </a:extLst>
              </p:cNvPr>
              <p:cNvSpPr>
                <a:spLocks noChangeAspect="1" noEditPoints="1"/>
              </p:cNvSpPr>
              <p:nvPr/>
            </p:nvSpPr>
            <p:spPr bwMode="auto">
              <a:xfrm>
                <a:off x="6379193" y="2077231"/>
                <a:ext cx="1730663" cy="132636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hangingPunct="1">
                  <a:defRPr/>
                </a:pPr>
                <a:endParaRPr lang="en-US" sz="1298">
                  <a:gradFill>
                    <a:gsLst>
                      <a:gs pos="0">
                        <a:srgbClr val="505050"/>
                      </a:gs>
                      <a:gs pos="100000">
                        <a:srgbClr val="505050"/>
                      </a:gs>
                    </a:gsLst>
                  </a:gradFill>
                  <a:latin typeface="Segoe UI Semilight"/>
                  <a:ea typeface="+mn-ea"/>
                  <a:cs typeface="+mn-cs"/>
                </a:endParaRPr>
              </a:p>
            </p:txBody>
          </p:sp>
        </p:grpSp>
        <p:grpSp>
          <p:nvGrpSpPr>
            <p:cNvPr id="733" name="Group 732">
              <a:extLst>
                <a:ext uri="{FF2B5EF4-FFF2-40B4-BE49-F238E27FC236}">
                  <a16:creationId xmlns:a16="http://schemas.microsoft.com/office/drawing/2014/main" id="{B0AC4F6C-7852-4F35-BAF9-FE5933B92459}"/>
                </a:ext>
              </a:extLst>
            </p:cNvPr>
            <p:cNvGrpSpPr/>
            <p:nvPr/>
          </p:nvGrpSpPr>
          <p:grpSpPr>
            <a:xfrm>
              <a:off x="7548317" y="5713371"/>
              <a:ext cx="203247" cy="215233"/>
              <a:chOff x="11611770" y="6331837"/>
              <a:chExt cx="269835" cy="285750"/>
            </a:xfrm>
          </p:grpSpPr>
          <p:sp>
            <p:nvSpPr>
              <p:cNvPr id="734" name="Freeform 8">
                <a:extLst>
                  <a:ext uri="{FF2B5EF4-FFF2-40B4-BE49-F238E27FC236}">
                    <a16:creationId xmlns:a16="http://schemas.microsoft.com/office/drawing/2014/main" id="{0EAC82EF-82FC-4CF2-A4C3-509DDEEEE5BD}"/>
                  </a:ext>
                </a:extLst>
              </p:cNvPr>
              <p:cNvSpPr>
                <a:spLocks/>
              </p:cNvSpPr>
              <p:nvPr/>
            </p:nvSpPr>
            <p:spPr bwMode="auto">
              <a:xfrm>
                <a:off x="11630755" y="6331837"/>
                <a:ext cx="231773" cy="101600"/>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35" name="Freeform 9">
                <a:extLst>
                  <a:ext uri="{FF2B5EF4-FFF2-40B4-BE49-F238E27FC236}">
                    <a16:creationId xmlns:a16="http://schemas.microsoft.com/office/drawing/2014/main" id="{8F1FE86D-9DC5-4CE9-B016-5CA71A0F41F1}"/>
                  </a:ext>
                </a:extLst>
              </p:cNvPr>
              <p:cNvSpPr>
                <a:spLocks/>
              </p:cNvSpPr>
              <p:nvPr/>
            </p:nvSpPr>
            <p:spPr bwMode="auto">
              <a:xfrm>
                <a:off x="11760956" y="6404862"/>
                <a:ext cx="120649" cy="212725"/>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736" name="Freeform 10">
                <a:extLst>
                  <a:ext uri="{FF2B5EF4-FFF2-40B4-BE49-F238E27FC236}">
                    <a16:creationId xmlns:a16="http://schemas.microsoft.com/office/drawing/2014/main" id="{65382E37-DD16-4ED7-B3A8-16C1CE5D22D2}"/>
                  </a:ext>
                </a:extLst>
              </p:cNvPr>
              <p:cNvSpPr>
                <a:spLocks/>
              </p:cNvSpPr>
              <p:nvPr/>
            </p:nvSpPr>
            <p:spPr bwMode="auto">
              <a:xfrm>
                <a:off x="11611770" y="6404862"/>
                <a:ext cx="122237" cy="212725"/>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noFill/>
              <a:ln w="1270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sp>
        <p:nvSpPr>
          <p:cNvPr id="156" name="Shape 138">
            <a:extLst>
              <a:ext uri="{FF2B5EF4-FFF2-40B4-BE49-F238E27FC236}">
                <a16:creationId xmlns:a16="http://schemas.microsoft.com/office/drawing/2014/main" id="{E659CE62-5DE6-4DB7-9DAA-C659135B69CD}"/>
              </a:ext>
            </a:extLst>
          </p:cNvPr>
          <p:cNvSpPr/>
          <p:nvPr/>
        </p:nvSpPr>
        <p:spPr>
          <a:xfrm>
            <a:off x="-4072" y="185944"/>
            <a:ext cx="3445362"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7" name="Shape 139">
            <a:extLst>
              <a:ext uri="{FF2B5EF4-FFF2-40B4-BE49-F238E27FC236}">
                <a16:creationId xmlns:a16="http://schemas.microsoft.com/office/drawing/2014/main" id="{B462AA0B-FB86-4A55-B491-5F6AADC8E202}"/>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VMSS NEW FEATURES</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58" name="Picture 157">
            <a:extLst>
              <a:ext uri="{FF2B5EF4-FFF2-40B4-BE49-F238E27FC236}">
                <a16:creationId xmlns:a16="http://schemas.microsoft.com/office/drawing/2014/main" id="{94EAD0DF-F75A-49EF-B96A-5F9F26DD57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92707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58F0DBF0-C59E-497E-AED3-CCDB9ADF47AC}"/>
              </a:ext>
            </a:extLst>
          </p:cNvPr>
          <p:cNvSpPr txBox="1"/>
          <p:nvPr/>
        </p:nvSpPr>
        <p:spPr>
          <a:xfrm>
            <a:off x="1331625" y="859570"/>
            <a:ext cx="6480749" cy="230832"/>
          </a:xfrm>
          <a:prstGeom prst="rect">
            <a:avLst/>
          </a:prstGeom>
          <a:noFill/>
        </p:spPr>
        <p:txBody>
          <a:bodyPr wrap="none" lIns="0" tIns="0" rIns="0" bIns="0" rtlCol="0">
            <a:spAutoFit/>
          </a:bodyPr>
          <a:lstStyle/>
          <a:p>
            <a:pPr algn="ctr" defTabSz="685775" hangingPunct="1">
              <a:defRPr/>
            </a:pPr>
            <a:r>
              <a:rPr lang="en-US" sz="1500" kern="1200" dirty="0">
                <a:gradFill>
                  <a:gsLst>
                    <a:gs pos="2917">
                      <a:srgbClr val="000000"/>
                    </a:gs>
                    <a:gs pos="30000">
                      <a:srgbClr val="000000"/>
                    </a:gs>
                  </a:gsLst>
                  <a:lin ang="5400000" scaled="0"/>
                </a:gradFill>
                <a:latin typeface="Segoe UI"/>
                <a:ea typeface="+mn-ea"/>
                <a:cs typeface="+mn-cs"/>
              </a:rPr>
              <a:t>Consistently build and run hybrid apps across on-premises, cloud, and edge </a:t>
            </a:r>
          </a:p>
        </p:txBody>
      </p:sp>
      <p:grpSp>
        <p:nvGrpSpPr>
          <p:cNvPr id="4" name="Group 3">
            <a:extLst>
              <a:ext uri="{FF2B5EF4-FFF2-40B4-BE49-F238E27FC236}">
                <a16:creationId xmlns:a16="http://schemas.microsoft.com/office/drawing/2014/main" id="{8038B6F9-84F6-476F-A756-954ED3674DBD}"/>
              </a:ext>
            </a:extLst>
          </p:cNvPr>
          <p:cNvGrpSpPr/>
          <p:nvPr/>
        </p:nvGrpSpPr>
        <p:grpSpPr>
          <a:xfrm>
            <a:off x="979551" y="2163209"/>
            <a:ext cx="2166248" cy="2090999"/>
            <a:chOff x="1306067" y="2884279"/>
            <a:chExt cx="2888331" cy="2787998"/>
          </a:xfrm>
        </p:grpSpPr>
        <p:pic>
          <p:nvPicPr>
            <p:cNvPr id="36" name="Picture 2" descr="Data-Box-Edge-2019-Draft2-DarkR[4].png">
              <a:extLst>
                <a:ext uri="{FF2B5EF4-FFF2-40B4-BE49-F238E27FC236}">
                  <a16:creationId xmlns:a16="http://schemas.microsoft.com/office/drawing/2014/main" id="{C6CF9E96-36BF-4BDD-968B-B9B1969FB17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306067" y="2884279"/>
              <a:ext cx="1865757" cy="98835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90550CB-C9BF-4876-8B15-65D0506FA7DD}"/>
                </a:ext>
              </a:extLst>
            </p:cNvPr>
            <p:cNvSpPr/>
            <p:nvPr/>
          </p:nvSpPr>
          <p:spPr bwMode="auto">
            <a:xfrm>
              <a:off x="1306068" y="484822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09728" rIns="137160" bIns="109728" numCol="1" spcCol="0" rtlCol="0" fromWordArt="0" anchor="ctr" anchorCtr="0" forceAA="0" compatLnSpc="1">
              <a:prstTxWarp prst="textNoShape">
                <a:avLst/>
              </a:prstTxWarp>
              <a:noAutofit/>
            </a:bodyPr>
            <a:lstStyle/>
            <a:p>
              <a:pPr defTabSz="685775" fontAlgn="base" hangingPunct="1">
                <a:lnSpc>
                  <a:spcPct val="90000"/>
                </a:lnSpc>
                <a:spcBef>
                  <a:spcPts val="450"/>
                </a:spcBef>
                <a:spcAft>
                  <a:spcPct val="0"/>
                </a:spcAft>
                <a:defRPr/>
              </a:pPr>
              <a:r>
                <a:rPr lang="en-US" sz="1050" kern="1200">
                  <a:gradFill>
                    <a:gsLst>
                      <a:gs pos="2917">
                        <a:srgbClr val="000000"/>
                      </a:gs>
                      <a:gs pos="100000">
                        <a:srgbClr val="000000"/>
                      </a:gs>
                    </a:gsLst>
                    <a:lin ang="5400000" scaled="0"/>
                  </a:gradFill>
                  <a:latin typeface="Segoe UI"/>
                </a:rPr>
                <a:t>Machine learning at the edge</a:t>
              </a:r>
            </a:p>
            <a:p>
              <a:pPr defTabSz="685775" fontAlgn="base" hangingPunct="1">
                <a:lnSpc>
                  <a:spcPct val="90000"/>
                </a:lnSpc>
                <a:spcBef>
                  <a:spcPts val="450"/>
                </a:spcBef>
                <a:spcAft>
                  <a:spcPct val="0"/>
                </a:spcAft>
                <a:defRPr/>
              </a:pPr>
              <a:r>
                <a:rPr lang="en-US" sz="1050" kern="1200">
                  <a:gradFill>
                    <a:gsLst>
                      <a:gs pos="2917">
                        <a:srgbClr val="000000"/>
                      </a:gs>
                      <a:gs pos="100000">
                        <a:srgbClr val="000000"/>
                      </a:gs>
                    </a:gsLst>
                    <a:lin ang="5400000" scaled="0"/>
                  </a:gradFill>
                  <a:latin typeface="Segoe UI"/>
                </a:rPr>
                <a:t>Edge compute and IoT solutions</a:t>
              </a:r>
            </a:p>
            <a:p>
              <a:pPr defTabSz="685775" fontAlgn="base" hangingPunct="1">
                <a:lnSpc>
                  <a:spcPct val="90000"/>
                </a:lnSpc>
                <a:spcBef>
                  <a:spcPts val="450"/>
                </a:spcBef>
                <a:spcAft>
                  <a:spcPct val="0"/>
                </a:spcAft>
                <a:defRPr/>
              </a:pPr>
              <a:r>
                <a:rPr lang="en-US" sz="1050" kern="1200">
                  <a:gradFill>
                    <a:gsLst>
                      <a:gs pos="2917">
                        <a:srgbClr val="000000"/>
                      </a:gs>
                      <a:gs pos="100000">
                        <a:srgbClr val="000000"/>
                      </a:gs>
                    </a:gsLst>
                    <a:lin ang="5400000" scaled="0"/>
                  </a:gradFill>
                  <a:latin typeface="Segoe UI"/>
                </a:rPr>
                <a:t>Network data transfer to cloud</a:t>
              </a:r>
            </a:p>
          </p:txBody>
        </p:sp>
        <p:sp>
          <p:nvSpPr>
            <p:cNvPr id="37" name="Title 3">
              <a:extLst>
                <a:ext uri="{FF2B5EF4-FFF2-40B4-BE49-F238E27FC236}">
                  <a16:creationId xmlns:a16="http://schemas.microsoft.com/office/drawing/2014/main" id="{D8F86F2A-7A69-41E3-BD7F-CD1F9404D5D5}"/>
                </a:ext>
              </a:extLst>
            </p:cNvPr>
            <p:cNvSpPr txBox="1">
              <a:spLocks/>
            </p:cNvSpPr>
            <p:nvPr/>
          </p:nvSpPr>
          <p:spPr bwMode="auto">
            <a:xfrm>
              <a:off x="1306068" y="4185829"/>
              <a:ext cx="2888330" cy="470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699557">
                <a:spcBef>
                  <a:spcPts val="0"/>
                </a:spcBef>
                <a:defRPr/>
              </a:pPr>
              <a:r>
                <a:rPr lang="en-US" sz="1500" spc="0">
                  <a:ln>
                    <a:noFill/>
                  </a:ln>
                  <a:gradFill>
                    <a:gsLst>
                      <a:gs pos="2917">
                        <a:srgbClr val="000000"/>
                      </a:gs>
                      <a:gs pos="100000">
                        <a:srgbClr val="000000"/>
                      </a:gs>
                    </a:gsLst>
                    <a:lin ang="5400000" scaled="0"/>
                  </a:gradFill>
                  <a:latin typeface="Segoe UI Semibold"/>
                </a:rPr>
                <a:t>Azure Stack Edge</a:t>
              </a:r>
            </a:p>
            <a:p>
              <a:pPr defTabSz="699557">
                <a:spcBef>
                  <a:spcPts val="0"/>
                </a:spcBef>
                <a:defRPr/>
              </a:pPr>
              <a:r>
                <a:rPr lang="en-US" sz="1050" spc="0">
                  <a:gradFill>
                    <a:gsLst>
                      <a:gs pos="2917">
                        <a:srgbClr val="0078D4"/>
                      </a:gs>
                      <a:gs pos="100000">
                        <a:srgbClr val="0078D4"/>
                      </a:gs>
                    </a:gsLst>
                    <a:lin ang="5400000" scaled="0"/>
                  </a:gradFill>
                </a:rPr>
                <a:t>Cloud-managed appliance</a:t>
              </a:r>
            </a:p>
          </p:txBody>
        </p:sp>
      </p:grpSp>
      <p:grpSp>
        <p:nvGrpSpPr>
          <p:cNvPr id="7" name="Group 6">
            <a:extLst>
              <a:ext uri="{FF2B5EF4-FFF2-40B4-BE49-F238E27FC236}">
                <a16:creationId xmlns:a16="http://schemas.microsoft.com/office/drawing/2014/main" id="{917A5D92-83EA-45F3-AA67-EE2F3B38B849}"/>
              </a:ext>
            </a:extLst>
          </p:cNvPr>
          <p:cNvGrpSpPr/>
          <p:nvPr/>
        </p:nvGrpSpPr>
        <p:grpSpPr>
          <a:xfrm>
            <a:off x="6489949" y="1779871"/>
            <a:ext cx="2107923" cy="2474337"/>
            <a:chOff x="8653265" y="2373161"/>
            <a:chExt cx="2810564" cy="3299116"/>
          </a:xfrm>
        </p:grpSpPr>
        <p:pic>
          <p:nvPicPr>
            <p:cNvPr id="1026" name="Picture 2">
              <a:extLst>
                <a:ext uri="{FF2B5EF4-FFF2-40B4-BE49-F238E27FC236}">
                  <a16:creationId xmlns:a16="http://schemas.microsoft.com/office/drawing/2014/main" id="{31FD3AE5-3E3B-4EB3-A2AF-5FC26AE9B76D}"/>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3265" y="2373161"/>
              <a:ext cx="1190479" cy="1567473"/>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D35065E-FD63-4D49-AF3C-55C91B241F3F}"/>
                </a:ext>
              </a:extLst>
            </p:cNvPr>
            <p:cNvSpPr/>
            <p:nvPr/>
          </p:nvSpPr>
          <p:spPr bwMode="auto">
            <a:xfrm>
              <a:off x="8653266" y="484822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09728" rIns="137160" bIns="109728" numCol="1" spcCol="0" rtlCol="0" fromWordArt="0" anchor="ctr" anchorCtr="0" forceAA="0" compatLnSpc="1">
              <a:prstTxWarp prst="textNoShape">
                <a:avLst/>
              </a:prstTxWarp>
              <a:noAutofit/>
            </a:bodyPr>
            <a:lstStyle/>
            <a:p>
              <a:pPr defTabSz="685775" fontAlgn="base" hangingPunct="1">
                <a:lnSpc>
                  <a:spcPct val="90000"/>
                </a:lnSpc>
                <a:spcBef>
                  <a:spcPts val="450"/>
                </a:spcBef>
                <a:spcAft>
                  <a:spcPct val="0"/>
                </a:spcAft>
                <a:defRPr/>
              </a:pPr>
              <a:r>
                <a:rPr lang="en-US" sz="1050" kern="1200">
                  <a:gradFill>
                    <a:gsLst>
                      <a:gs pos="2917">
                        <a:srgbClr val="000000"/>
                      </a:gs>
                      <a:gs pos="100000">
                        <a:srgbClr val="000000"/>
                      </a:gs>
                    </a:gsLst>
                    <a:lin ang="5400000" scaled="0"/>
                  </a:gradFill>
                  <a:latin typeface="Segoe UI"/>
                </a:rPr>
                <a:t>Connected and disconnected</a:t>
              </a:r>
            </a:p>
            <a:p>
              <a:pPr defTabSz="685775" fontAlgn="base" hangingPunct="1">
                <a:lnSpc>
                  <a:spcPct val="90000"/>
                </a:lnSpc>
                <a:spcBef>
                  <a:spcPts val="450"/>
                </a:spcBef>
                <a:spcAft>
                  <a:spcPct val="0"/>
                </a:spcAft>
                <a:defRPr/>
              </a:pPr>
              <a:r>
                <a:rPr lang="en-US" sz="1050" kern="1200">
                  <a:gradFill>
                    <a:gsLst>
                      <a:gs pos="2917">
                        <a:srgbClr val="000000"/>
                      </a:gs>
                      <a:gs pos="100000">
                        <a:srgbClr val="000000"/>
                      </a:gs>
                    </a:gsLst>
                    <a:lin ang="5400000" scaled="0"/>
                  </a:gradFill>
                  <a:latin typeface="Segoe UI"/>
                  <a:cs typeface="Segoe UI Semilight" panose="020B0402040204020203" pitchFamily="34" charset="0"/>
                </a:rPr>
                <a:t>Data sovereignty </a:t>
              </a:r>
              <a:endParaRPr lang="en-US" sz="1050" kern="1200">
                <a:gradFill>
                  <a:gsLst>
                    <a:gs pos="2917">
                      <a:srgbClr val="000000"/>
                    </a:gs>
                    <a:gs pos="100000">
                      <a:srgbClr val="000000"/>
                    </a:gs>
                  </a:gsLst>
                  <a:lin ang="5400000" scaled="0"/>
                </a:gradFill>
                <a:latin typeface="Segoe UI"/>
              </a:endParaRPr>
            </a:p>
            <a:p>
              <a:pPr defTabSz="685775" fontAlgn="base" hangingPunct="1">
                <a:lnSpc>
                  <a:spcPct val="90000"/>
                </a:lnSpc>
                <a:spcBef>
                  <a:spcPts val="450"/>
                </a:spcBef>
                <a:spcAft>
                  <a:spcPct val="0"/>
                </a:spcAft>
                <a:defRPr/>
              </a:pPr>
              <a:r>
                <a:rPr lang="en-US" sz="1050" kern="1200">
                  <a:gradFill>
                    <a:gsLst>
                      <a:gs pos="2917">
                        <a:srgbClr val="000000"/>
                      </a:gs>
                      <a:gs pos="100000">
                        <a:srgbClr val="000000"/>
                      </a:gs>
                    </a:gsLst>
                    <a:lin ang="5400000" scaled="0"/>
                  </a:gradFill>
                  <a:latin typeface="Segoe UI"/>
                </a:rPr>
                <a:t>Application modernization</a:t>
              </a:r>
              <a:endParaRPr lang="en-US" sz="1050" kern="1200">
                <a:gradFill>
                  <a:gsLst>
                    <a:gs pos="2917">
                      <a:srgbClr val="000000"/>
                    </a:gs>
                    <a:gs pos="100000">
                      <a:srgbClr val="000000"/>
                    </a:gs>
                  </a:gsLst>
                  <a:lin ang="5400000" scaled="0"/>
                </a:gradFill>
                <a:latin typeface="Segoe UI"/>
                <a:ea typeface="Segoe UI" pitchFamily="34" charset="0"/>
                <a:cs typeface="Segoe UI" pitchFamily="34" charset="0"/>
              </a:endParaRPr>
            </a:p>
          </p:txBody>
        </p:sp>
        <p:sp>
          <p:nvSpPr>
            <p:cNvPr id="38" name="Title 3" descr="Azure Stack Hub&#10;">
              <a:extLst>
                <a:ext uri="{FF2B5EF4-FFF2-40B4-BE49-F238E27FC236}">
                  <a16:creationId xmlns:a16="http://schemas.microsoft.com/office/drawing/2014/main" id="{37A52563-5A97-4B0F-A81D-4B6D4872CD6A}"/>
                </a:ext>
              </a:extLst>
            </p:cNvPr>
            <p:cNvSpPr txBox="1">
              <a:spLocks/>
            </p:cNvSpPr>
            <p:nvPr/>
          </p:nvSpPr>
          <p:spPr bwMode="auto">
            <a:xfrm>
              <a:off x="8653266" y="4185830"/>
              <a:ext cx="2791475" cy="470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699557">
                <a:spcBef>
                  <a:spcPts val="0"/>
                </a:spcBef>
                <a:defRPr/>
              </a:pPr>
              <a:r>
                <a:rPr lang="en-US" sz="1500" spc="0">
                  <a:ln>
                    <a:noFill/>
                  </a:ln>
                  <a:gradFill>
                    <a:gsLst>
                      <a:gs pos="2917">
                        <a:srgbClr val="000000"/>
                      </a:gs>
                      <a:gs pos="100000">
                        <a:srgbClr val="000000"/>
                      </a:gs>
                    </a:gsLst>
                    <a:lin ang="5400000" scaled="0"/>
                  </a:gradFill>
                  <a:latin typeface="Segoe UI Semibold"/>
                </a:rPr>
                <a:t>Azure Stack Hub</a:t>
              </a:r>
            </a:p>
            <a:p>
              <a:pPr defTabSz="699557">
                <a:spcBef>
                  <a:spcPts val="0"/>
                </a:spcBef>
                <a:defRPr/>
              </a:pPr>
              <a:r>
                <a:rPr lang="en-US" sz="1050" spc="0">
                  <a:gradFill>
                    <a:gsLst>
                      <a:gs pos="2917">
                        <a:srgbClr val="0078D4"/>
                      </a:gs>
                      <a:gs pos="100000">
                        <a:srgbClr val="0078D4"/>
                      </a:gs>
                    </a:gsLst>
                    <a:lin ang="5400000" scaled="0"/>
                  </a:gradFill>
                </a:rPr>
                <a:t>Cloud-native integrated system</a:t>
              </a:r>
            </a:p>
          </p:txBody>
        </p:sp>
      </p:grpSp>
      <p:grpSp>
        <p:nvGrpSpPr>
          <p:cNvPr id="6" name="Group 5">
            <a:extLst>
              <a:ext uri="{FF2B5EF4-FFF2-40B4-BE49-F238E27FC236}">
                <a16:creationId xmlns:a16="http://schemas.microsoft.com/office/drawing/2014/main" id="{E0C4800C-B3CB-4CE5-A849-C796ED2EC65F}"/>
              </a:ext>
            </a:extLst>
          </p:cNvPr>
          <p:cNvGrpSpPr/>
          <p:nvPr/>
        </p:nvGrpSpPr>
        <p:grpSpPr>
          <a:xfrm>
            <a:off x="3725059" y="2150821"/>
            <a:ext cx="2117614" cy="2103387"/>
            <a:chOff x="4966745" y="2867761"/>
            <a:chExt cx="2823485" cy="2804516"/>
          </a:xfrm>
        </p:grpSpPr>
        <p:pic>
          <p:nvPicPr>
            <p:cNvPr id="14" name="Picture 2">
              <a:extLst>
                <a:ext uri="{FF2B5EF4-FFF2-40B4-BE49-F238E27FC236}">
                  <a16:creationId xmlns:a16="http://schemas.microsoft.com/office/drawing/2014/main" id="{20AAB283-D485-4B6A-AD51-C2639F6FBA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6745" y="2867761"/>
              <a:ext cx="1763627" cy="100707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AFC12CB-E1AF-49BE-B581-E63F45964D25}"/>
                </a:ext>
              </a:extLst>
            </p:cNvPr>
            <p:cNvSpPr/>
            <p:nvPr/>
          </p:nvSpPr>
          <p:spPr bwMode="auto">
            <a:xfrm>
              <a:off x="4979667" y="484822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09728" rIns="137160" bIns="109728" numCol="1" spcCol="0" rtlCol="0" fromWordArt="0" anchor="ctr" anchorCtr="0" forceAA="0" compatLnSpc="1">
              <a:prstTxWarp prst="textNoShape">
                <a:avLst/>
              </a:prstTxWarp>
              <a:noAutofit/>
            </a:bodyPr>
            <a:lstStyle/>
            <a:p>
              <a:pPr defTabSz="685775" fontAlgn="base" hangingPunct="1">
                <a:lnSpc>
                  <a:spcPct val="90000"/>
                </a:lnSpc>
                <a:spcBef>
                  <a:spcPts val="450"/>
                </a:spcBef>
                <a:spcAft>
                  <a:spcPct val="0"/>
                </a:spcAft>
                <a:defRPr/>
              </a:pPr>
              <a:r>
                <a:rPr lang="en-US" sz="1050" kern="1200">
                  <a:gradFill>
                    <a:gsLst>
                      <a:gs pos="2917">
                        <a:srgbClr val="000000"/>
                      </a:gs>
                      <a:gs pos="100000">
                        <a:srgbClr val="000000"/>
                      </a:gs>
                    </a:gsLst>
                    <a:lin ang="5400000" scaled="0"/>
                  </a:gradFill>
                  <a:latin typeface="Segoe UI"/>
                </a:rPr>
                <a:t>Scalable virtualization and storage</a:t>
              </a:r>
            </a:p>
            <a:p>
              <a:pPr defTabSz="685775" fontAlgn="base" hangingPunct="1">
                <a:lnSpc>
                  <a:spcPct val="90000"/>
                </a:lnSpc>
                <a:spcBef>
                  <a:spcPts val="450"/>
                </a:spcBef>
                <a:spcAft>
                  <a:spcPct val="0"/>
                </a:spcAft>
                <a:defRPr/>
              </a:pPr>
              <a:r>
                <a:rPr lang="en-US" sz="1050" kern="1200">
                  <a:gradFill>
                    <a:gsLst>
                      <a:gs pos="2917">
                        <a:srgbClr val="000000"/>
                      </a:gs>
                      <a:gs pos="100000">
                        <a:srgbClr val="000000"/>
                      </a:gs>
                    </a:gsLst>
                    <a:lin ang="5400000" scaled="0"/>
                  </a:gradFill>
                  <a:latin typeface="Segoe UI"/>
                </a:rPr>
                <a:t>Remote branch office</a:t>
              </a:r>
            </a:p>
            <a:p>
              <a:pPr defTabSz="685775" fontAlgn="base" hangingPunct="1">
                <a:lnSpc>
                  <a:spcPct val="90000"/>
                </a:lnSpc>
                <a:spcBef>
                  <a:spcPts val="450"/>
                </a:spcBef>
                <a:spcAft>
                  <a:spcPct val="0"/>
                </a:spcAft>
                <a:defRPr/>
              </a:pPr>
              <a:r>
                <a:rPr lang="en-US" sz="1050" kern="1200">
                  <a:gradFill>
                    <a:gsLst>
                      <a:gs pos="2917">
                        <a:srgbClr val="000000"/>
                      </a:gs>
                      <a:gs pos="100000">
                        <a:srgbClr val="000000"/>
                      </a:gs>
                    </a:gsLst>
                    <a:lin ang="5400000" scaled="0"/>
                  </a:gradFill>
                  <a:latin typeface="Segoe UI"/>
                </a:rPr>
                <a:t>High-performance workloads</a:t>
              </a:r>
            </a:p>
          </p:txBody>
        </p:sp>
        <p:sp>
          <p:nvSpPr>
            <p:cNvPr id="39" name="Title 3" descr="&#10;">
              <a:extLst>
                <a:ext uri="{FF2B5EF4-FFF2-40B4-BE49-F238E27FC236}">
                  <a16:creationId xmlns:a16="http://schemas.microsoft.com/office/drawing/2014/main" id="{E3EBFABB-FD66-4825-A63D-200435608477}"/>
                </a:ext>
              </a:extLst>
            </p:cNvPr>
            <p:cNvSpPr txBox="1">
              <a:spLocks/>
            </p:cNvSpPr>
            <p:nvPr/>
          </p:nvSpPr>
          <p:spPr bwMode="auto">
            <a:xfrm>
              <a:off x="4979668" y="4185830"/>
              <a:ext cx="2791474" cy="470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699557">
                <a:spcBef>
                  <a:spcPts val="600"/>
                </a:spcBef>
                <a:defRPr/>
              </a:pPr>
              <a:r>
                <a:rPr lang="en-US" sz="1500" spc="0">
                  <a:ln>
                    <a:noFill/>
                  </a:ln>
                  <a:gradFill>
                    <a:gsLst>
                      <a:gs pos="2917">
                        <a:srgbClr val="000000"/>
                      </a:gs>
                      <a:gs pos="100000">
                        <a:srgbClr val="000000"/>
                      </a:gs>
                    </a:gsLst>
                    <a:lin ang="5400000" scaled="0"/>
                  </a:gradFill>
                  <a:latin typeface="Segoe UI Semibold"/>
                </a:rPr>
                <a:t>Azure Stack HCI</a:t>
              </a:r>
            </a:p>
            <a:p>
              <a:pPr defTabSz="699557">
                <a:spcBef>
                  <a:spcPts val="0"/>
                </a:spcBef>
                <a:defRPr/>
              </a:pPr>
              <a:r>
                <a:rPr lang="en-US" sz="1050" spc="0">
                  <a:gradFill>
                    <a:gsLst>
                      <a:gs pos="2917">
                        <a:srgbClr val="0078D4"/>
                      </a:gs>
                      <a:gs pos="100000">
                        <a:srgbClr val="0078D4"/>
                      </a:gs>
                    </a:gsLst>
                    <a:lin ang="5400000" scaled="0"/>
                  </a:gradFill>
                </a:rPr>
                <a:t>Hyperconverged solution</a:t>
              </a:r>
            </a:p>
          </p:txBody>
        </p:sp>
      </p:grpSp>
      <p:sp>
        <p:nvSpPr>
          <p:cNvPr id="16" name="Shape 138">
            <a:extLst>
              <a:ext uri="{FF2B5EF4-FFF2-40B4-BE49-F238E27FC236}">
                <a16:creationId xmlns:a16="http://schemas.microsoft.com/office/drawing/2014/main" id="{02452510-0CE0-4261-A4BC-E2FB6A3B3884}"/>
              </a:ext>
            </a:extLst>
          </p:cNvPr>
          <p:cNvSpPr/>
          <p:nvPr/>
        </p:nvSpPr>
        <p:spPr>
          <a:xfrm>
            <a:off x="-4072" y="185944"/>
            <a:ext cx="3445362"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 name="Shape 139">
            <a:extLst>
              <a:ext uri="{FF2B5EF4-FFF2-40B4-BE49-F238E27FC236}">
                <a16:creationId xmlns:a16="http://schemas.microsoft.com/office/drawing/2014/main" id="{A9B7B19A-0A09-41EC-8F7F-82C4F93426C0}"/>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AZURE STACK FAMILY</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8" name="Picture 17">
            <a:extLst>
              <a:ext uri="{FF2B5EF4-FFF2-40B4-BE49-F238E27FC236}">
                <a16:creationId xmlns:a16="http://schemas.microsoft.com/office/drawing/2014/main" id="{AF528C12-662E-44BE-85F9-4CC10BB54B2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512282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38">
            <a:extLst>
              <a:ext uri="{FF2B5EF4-FFF2-40B4-BE49-F238E27FC236}">
                <a16:creationId xmlns:a16="http://schemas.microsoft.com/office/drawing/2014/main" id="{02452510-0CE0-4261-A4BC-E2FB6A3B3884}"/>
              </a:ext>
            </a:extLst>
          </p:cNvPr>
          <p:cNvSpPr/>
          <p:nvPr/>
        </p:nvSpPr>
        <p:spPr>
          <a:xfrm>
            <a:off x="-4073" y="185944"/>
            <a:ext cx="4251607"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 name="Shape 139">
            <a:extLst>
              <a:ext uri="{FF2B5EF4-FFF2-40B4-BE49-F238E27FC236}">
                <a16:creationId xmlns:a16="http://schemas.microsoft.com/office/drawing/2014/main" id="{A9B7B19A-0A09-41EC-8F7F-82C4F93426C0}"/>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AZURE STACK EDGE RUGGED</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8" name="Picture 17">
            <a:extLst>
              <a:ext uri="{FF2B5EF4-FFF2-40B4-BE49-F238E27FC236}">
                <a16:creationId xmlns:a16="http://schemas.microsoft.com/office/drawing/2014/main" id="{AF528C12-662E-44BE-85F9-4CC10BB54B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pic>
        <p:nvPicPr>
          <p:cNvPr id="2" name="Online Media 1" title="Announcing the Azure Stack Edge Rugged Series">
            <a:hlinkClick r:id="" action="ppaction://media"/>
            <a:extLst>
              <a:ext uri="{FF2B5EF4-FFF2-40B4-BE49-F238E27FC236}">
                <a16:creationId xmlns:a16="http://schemas.microsoft.com/office/drawing/2014/main" id="{88C276C4-6537-45B4-B392-47DC073E93DB}"/>
              </a:ext>
            </a:extLst>
          </p:cNvPr>
          <p:cNvPicPr>
            <a:picLocks noRot="1" noChangeAspect="1"/>
          </p:cNvPicPr>
          <p:nvPr>
            <a:videoFile r:link="rId1"/>
          </p:nvPr>
        </p:nvPicPr>
        <p:blipFill>
          <a:blip r:embed="rId5"/>
          <a:stretch>
            <a:fillRect/>
          </a:stretch>
        </p:blipFill>
        <p:spPr>
          <a:xfrm>
            <a:off x="540774" y="542122"/>
            <a:ext cx="8062452" cy="4535129"/>
          </a:xfrm>
          <a:prstGeom prst="rect">
            <a:avLst/>
          </a:prstGeom>
        </p:spPr>
      </p:pic>
    </p:spTree>
    <p:extLst>
      <p:ext uri="{BB962C8B-B14F-4D97-AF65-F5344CB8AC3E}">
        <p14:creationId xmlns:p14="http://schemas.microsoft.com/office/powerpoint/2010/main" val="887686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01540" y="1071340"/>
            <a:ext cx="8340920" cy="3000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Ever wanted to migrate resources between regions?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Its being worked on!</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Product team may be able to help if you have an urgent requirement right now</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Could be useful if Brexit ever actually happens!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Jack was in a private session with the product team to help design the process and UI for this!</a:t>
            </a:r>
          </a:p>
        </p:txBody>
      </p:sp>
      <p:sp>
        <p:nvSpPr>
          <p:cNvPr id="8" name="Shape 138">
            <a:extLst>
              <a:ext uri="{FF2B5EF4-FFF2-40B4-BE49-F238E27FC236}">
                <a16:creationId xmlns:a16="http://schemas.microsoft.com/office/drawing/2014/main" id="{022A2DF9-416C-4715-A4CE-B77A82E740E9}"/>
              </a:ext>
            </a:extLst>
          </p:cNvPr>
          <p:cNvSpPr/>
          <p:nvPr/>
        </p:nvSpPr>
        <p:spPr>
          <a:xfrm>
            <a:off x="-4072" y="185944"/>
            <a:ext cx="4897541"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SECRET MIGRATION WORKSHOP</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847187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01540" y="540979"/>
            <a:ext cx="8340920" cy="44781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ExpressRoute Updates</a:t>
            </a:r>
            <a:br>
              <a:rPr lang="en-GB" sz="1600"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Encryption &amp; Local SKU</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Virtual WAN New Tiers, ExpressRoute Support &amp; Any-to-Any</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IPv6 In VNETs Now GA</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Private Link</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Firewall Manager</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Traffic Analytics Processing Enhancements</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New VPN Gateway SKUs</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Native AAD Support For P2S VPN</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Internet Analyser</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Peering Service</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2 New Azure Edge Sites Being Added Per Week Now</a:t>
            </a:r>
          </a:p>
        </p:txBody>
      </p:sp>
      <p:sp>
        <p:nvSpPr>
          <p:cNvPr id="8" name="Shape 138">
            <a:extLst>
              <a:ext uri="{FF2B5EF4-FFF2-40B4-BE49-F238E27FC236}">
                <a16:creationId xmlns:a16="http://schemas.microsoft.com/office/drawing/2014/main" id="{022A2DF9-416C-4715-A4CE-B77A82E740E9}"/>
              </a:ext>
            </a:extLst>
          </p:cNvPr>
          <p:cNvSpPr/>
          <p:nvPr/>
        </p:nvSpPr>
        <p:spPr>
          <a:xfrm>
            <a:off x="-4072" y="185944"/>
            <a:ext cx="6969228"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AZURE INFRASTRUCTURE – NETWORK - SUMMARY</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61288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500"/>
                                        <p:tgtEl>
                                          <p:spTgt spid="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xEl>
                                              <p:pRg st="9" end="9"/>
                                            </p:txEl>
                                          </p:spTgt>
                                        </p:tgtEl>
                                        <p:attrNameLst>
                                          <p:attrName>style.visibility</p:attrName>
                                        </p:attrNameLst>
                                      </p:cBhvr>
                                      <p:to>
                                        <p:strVal val="visible"/>
                                      </p:to>
                                    </p:set>
                                    <p:animEffect transition="in" filter="fade">
                                      <p:cBhvr>
                                        <p:cTn id="52" dur="500"/>
                                        <p:tgtEl>
                                          <p:spTgt spid="1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xEl>
                                              <p:pRg st="10" end="10"/>
                                            </p:txEl>
                                          </p:spTgt>
                                        </p:tgtEl>
                                        <p:attrNameLst>
                                          <p:attrName>style.visibility</p:attrName>
                                        </p:attrNameLst>
                                      </p:cBhvr>
                                      <p:to>
                                        <p:strVal val="visible"/>
                                      </p:to>
                                    </p:set>
                                    <p:animEffect transition="in" filter="fade">
                                      <p:cBhvr>
                                        <p:cTn id="57"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02B88C-2CC6-405E-BFA7-2A6442E7DE01}"/>
              </a:ext>
            </a:extLst>
          </p:cNvPr>
          <p:cNvSpPr>
            <a:spLocks noGrp="1"/>
          </p:cNvSpPr>
          <p:nvPr>
            <p:ph type="body" sz="quarter" idx="10"/>
          </p:nvPr>
        </p:nvSpPr>
        <p:spPr>
          <a:xfrm>
            <a:off x="438150" y="1076325"/>
            <a:ext cx="3909060" cy="3033138"/>
          </a:xfrm>
        </p:spPr>
        <p:txBody>
          <a:bodyPr/>
          <a:lstStyle/>
          <a:p>
            <a:r>
              <a:rPr lang="en-US" sz="1800" dirty="0"/>
              <a:t>New circuit SKU – access Azure from nearby ER site</a:t>
            </a:r>
          </a:p>
          <a:p>
            <a:pPr lvl="1"/>
            <a:r>
              <a:rPr lang="en-US" sz="1350" dirty="0"/>
              <a:t>Standard: access Azure regions in same geo</a:t>
            </a:r>
          </a:p>
          <a:p>
            <a:pPr lvl="1"/>
            <a:r>
              <a:rPr lang="en-US" sz="1350" dirty="0"/>
              <a:t>Premium: global</a:t>
            </a:r>
          </a:p>
          <a:p>
            <a:r>
              <a:rPr lang="en-US" sz="1800" dirty="0"/>
              <a:t>No egress data transfer charges</a:t>
            </a:r>
          </a:p>
          <a:p>
            <a:r>
              <a:rPr lang="en-US" sz="1800" dirty="0"/>
              <a:t>Available for all ER circuits 1G and above</a:t>
            </a:r>
          </a:p>
          <a:p>
            <a:pPr lvl="1"/>
            <a:r>
              <a:rPr lang="en-US" sz="1350" dirty="0"/>
              <a:t>New circuits only</a:t>
            </a:r>
          </a:p>
          <a:p>
            <a:r>
              <a:rPr lang="en-US" sz="1800" dirty="0"/>
              <a:t>Not available at sites far from Azure datacenters</a:t>
            </a:r>
          </a:p>
        </p:txBody>
      </p:sp>
      <p:graphicFrame>
        <p:nvGraphicFramePr>
          <p:cNvPr id="4" name="Table 4">
            <a:extLst>
              <a:ext uri="{FF2B5EF4-FFF2-40B4-BE49-F238E27FC236}">
                <a16:creationId xmlns:a16="http://schemas.microsoft.com/office/drawing/2014/main" id="{9F1077DA-4753-4D17-A877-62C8B3F8595D}"/>
              </a:ext>
            </a:extLst>
          </p:cNvPr>
          <p:cNvGraphicFramePr>
            <a:graphicFrameLocks noGrp="1"/>
          </p:cNvGraphicFramePr>
          <p:nvPr>
            <p:extLst>
              <p:ext uri="{D42A27DB-BD31-4B8C-83A1-F6EECF244321}">
                <p14:modId xmlns:p14="http://schemas.microsoft.com/office/powerpoint/2010/main" val="2886160841"/>
              </p:ext>
            </p:extLst>
          </p:nvPr>
        </p:nvGraphicFramePr>
        <p:xfrm>
          <a:off x="4200289" y="171738"/>
          <a:ext cx="2187389" cy="4907280"/>
        </p:xfrm>
        <a:graphic>
          <a:graphicData uri="http://schemas.openxmlformats.org/drawingml/2006/table">
            <a:tbl>
              <a:tblPr firstRow="1" bandRow="1">
                <a:tableStyleId>{21E4AEA4-8DFA-4A89-87EB-49C32662AFE0}</a:tableStyleId>
              </a:tblPr>
              <a:tblGrid>
                <a:gridCol w="1054583">
                  <a:extLst>
                    <a:ext uri="{9D8B030D-6E8A-4147-A177-3AD203B41FA5}">
                      <a16:colId xmlns:a16="http://schemas.microsoft.com/office/drawing/2014/main" val="3119274770"/>
                    </a:ext>
                  </a:extLst>
                </a:gridCol>
                <a:gridCol w="1132806">
                  <a:extLst>
                    <a:ext uri="{9D8B030D-6E8A-4147-A177-3AD203B41FA5}">
                      <a16:colId xmlns:a16="http://schemas.microsoft.com/office/drawing/2014/main" val="2485716440"/>
                    </a:ext>
                  </a:extLst>
                </a:gridCol>
              </a:tblGrid>
              <a:tr h="174649">
                <a:tc>
                  <a:txBody>
                    <a:bodyPr/>
                    <a:lstStyle/>
                    <a:p>
                      <a:r>
                        <a:rPr lang="en-US" sz="700" dirty="0">
                          <a:latin typeface="+mj-lt"/>
                        </a:rPr>
                        <a:t>ER Site</a:t>
                      </a:r>
                    </a:p>
                  </a:txBody>
                  <a:tcPr marL="68580" marR="68580" marT="34290" marB="34290"/>
                </a:tc>
                <a:tc>
                  <a:txBody>
                    <a:bodyPr/>
                    <a:lstStyle/>
                    <a:p>
                      <a:r>
                        <a:rPr lang="en-US" sz="700" dirty="0">
                          <a:latin typeface="+mj-lt"/>
                        </a:rPr>
                        <a:t>Local Azure regions</a:t>
                      </a:r>
                    </a:p>
                  </a:txBody>
                  <a:tcPr marL="68580" marR="68580" marT="34290" marB="34290"/>
                </a:tc>
                <a:extLst>
                  <a:ext uri="{0D108BD9-81ED-4DB2-BD59-A6C34878D82A}">
                    <a16:rowId xmlns:a16="http://schemas.microsoft.com/office/drawing/2014/main" val="2100588944"/>
                  </a:ext>
                </a:extLst>
              </a:tr>
              <a:tr h="174649">
                <a:tc>
                  <a:txBody>
                    <a:bodyPr/>
                    <a:lstStyle/>
                    <a:p>
                      <a:r>
                        <a:rPr lang="en-US" sz="700" dirty="0"/>
                        <a:t>Amsterdam (2)</a:t>
                      </a:r>
                    </a:p>
                  </a:txBody>
                  <a:tcPr marL="68580" marR="68580" marT="34290" marB="34290"/>
                </a:tc>
                <a:tc>
                  <a:txBody>
                    <a:bodyPr/>
                    <a:lstStyle/>
                    <a:p>
                      <a:r>
                        <a:rPr lang="en-US" sz="700" dirty="0"/>
                        <a:t>West Europe</a:t>
                      </a:r>
                    </a:p>
                  </a:txBody>
                  <a:tcPr marL="68580" marR="68580" marT="34290" marB="34290"/>
                </a:tc>
                <a:extLst>
                  <a:ext uri="{0D108BD9-81ED-4DB2-BD59-A6C34878D82A}">
                    <a16:rowId xmlns:a16="http://schemas.microsoft.com/office/drawing/2014/main" val="1471694737"/>
                  </a:ext>
                </a:extLst>
              </a:tr>
              <a:tr h="174649">
                <a:tc>
                  <a:txBody>
                    <a:bodyPr/>
                    <a:lstStyle/>
                    <a:p>
                      <a:r>
                        <a:rPr lang="en-US" sz="700" dirty="0">
                          <a:solidFill>
                            <a:srgbClr val="FF0000"/>
                          </a:solidFill>
                        </a:rPr>
                        <a:t>Atlanta</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301218041"/>
                  </a:ext>
                </a:extLst>
              </a:tr>
              <a:tr h="174649">
                <a:tc>
                  <a:txBody>
                    <a:bodyPr/>
                    <a:lstStyle/>
                    <a:p>
                      <a:r>
                        <a:rPr lang="en-US" sz="700" dirty="0">
                          <a:solidFill>
                            <a:srgbClr val="FF0000"/>
                          </a:solidFill>
                        </a:rPr>
                        <a:t>Auckland</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2789582098"/>
                  </a:ext>
                </a:extLst>
              </a:tr>
              <a:tr h="174649">
                <a:tc>
                  <a:txBody>
                    <a:bodyPr/>
                    <a:lstStyle/>
                    <a:p>
                      <a:r>
                        <a:rPr lang="en-US" sz="700" dirty="0"/>
                        <a:t>Busan</a:t>
                      </a:r>
                    </a:p>
                  </a:txBody>
                  <a:tcPr marL="68580" marR="68580" marT="34290" marB="34290"/>
                </a:tc>
                <a:tc>
                  <a:txBody>
                    <a:bodyPr/>
                    <a:lstStyle/>
                    <a:p>
                      <a:r>
                        <a:rPr lang="en-US" sz="700" dirty="0"/>
                        <a:t>Korea South</a:t>
                      </a:r>
                    </a:p>
                  </a:txBody>
                  <a:tcPr marL="68580" marR="68580" marT="34290" marB="34290"/>
                </a:tc>
                <a:extLst>
                  <a:ext uri="{0D108BD9-81ED-4DB2-BD59-A6C34878D82A}">
                    <a16:rowId xmlns:a16="http://schemas.microsoft.com/office/drawing/2014/main" val="806410278"/>
                  </a:ext>
                </a:extLst>
              </a:tr>
              <a:tr h="174649">
                <a:tc>
                  <a:txBody>
                    <a:bodyPr/>
                    <a:lstStyle/>
                    <a:p>
                      <a:r>
                        <a:rPr lang="en-US" sz="700" dirty="0"/>
                        <a:t>Canberra (2)</a:t>
                      </a:r>
                    </a:p>
                  </a:txBody>
                  <a:tcPr marL="68580" marR="68580" marT="34290" marB="34290"/>
                </a:tc>
                <a:tc>
                  <a:txBody>
                    <a:bodyPr/>
                    <a:lstStyle/>
                    <a:p>
                      <a:r>
                        <a:rPr lang="en-US" sz="700" dirty="0"/>
                        <a:t>Australia Central (2)</a:t>
                      </a:r>
                    </a:p>
                  </a:txBody>
                  <a:tcPr marL="68580" marR="68580" marT="34290" marB="34290"/>
                </a:tc>
                <a:extLst>
                  <a:ext uri="{0D108BD9-81ED-4DB2-BD59-A6C34878D82A}">
                    <a16:rowId xmlns:a16="http://schemas.microsoft.com/office/drawing/2014/main" val="2956306030"/>
                  </a:ext>
                </a:extLst>
              </a:tr>
              <a:tr h="174649">
                <a:tc>
                  <a:txBody>
                    <a:bodyPr/>
                    <a:lstStyle/>
                    <a:p>
                      <a:r>
                        <a:rPr lang="en-US" sz="700" dirty="0"/>
                        <a:t>Cape Town</a:t>
                      </a:r>
                    </a:p>
                  </a:txBody>
                  <a:tcPr marL="68580" marR="68580" marT="34290" marB="34290"/>
                </a:tc>
                <a:tc>
                  <a:txBody>
                    <a:bodyPr/>
                    <a:lstStyle/>
                    <a:p>
                      <a:r>
                        <a:rPr lang="en-US" sz="700" dirty="0"/>
                        <a:t>South Africa West</a:t>
                      </a:r>
                    </a:p>
                  </a:txBody>
                  <a:tcPr marL="68580" marR="68580" marT="34290" marB="34290"/>
                </a:tc>
                <a:extLst>
                  <a:ext uri="{0D108BD9-81ED-4DB2-BD59-A6C34878D82A}">
                    <a16:rowId xmlns:a16="http://schemas.microsoft.com/office/drawing/2014/main" val="1344024815"/>
                  </a:ext>
                </a:extLst>
              </a:tr>
              <a:tr h="174649">
                <a:tc>
                  <a:txBody>
                    <a:bodyPr/>
                    <a:lstStyle/>
                    <a:p>
                      <a:r>
                        <a:rPr lang="en-US" sz="700" dirty="0"/>
                        <a:t>Chennai (2)</a:t>
                      </a:r>
                    </a:p>
                  </a:txBody>
                  <a:tcPr marL="68580" marR="68580" marT="34290" marB="34290"/>
                </a:tc>
                <a:tc>
                  <a:txBody>
                    <a:bodyPr/>
                    <a:lstStyle/>
                    <a:p>
                      <a:r>
                        <a:rPr lang="en-US" sz="700" dirty="0"/>
                        <a:t>South India</a:t>
                      </a:r>
                    </a:p>
                  </a:txBody>
                  <a:tcPr marL="68580" marR="68580" marT="34290" marB="34290"/>
                </a:tc>
                <a:extLst>
                  <a:ext uri="{0D108BD9-81ED-4DB2-BD59-A6C34878D82A}">
                    <a16:rowId xmlns:a16="http://schemas.microsoft.com/office/drawing/2014/main" val="3610834605"/>
                  </a:ext>
                </a:extLst>
              </a:tr>
              <a:tr h="174649">
                <a:tc>
                  <a:txBody>
                    <a:bodyPr/>
                    <a:lstStyle/>
                    <a:p>
                      <a:r>
                        <a:rPr lang="en-US" sz="700" dirty="0"/>
                        <a:t>Chicago</a:t>
                      </a:r>
                    </a:p>
                  </a:txBody>
                  <a:tcPr marL="68580" marR="68580" marT="34290" marB="34290"/>
                </a:tc>
                <a:tc>
                  <a:txBody>
                    <a:bodyPr/>
                    <a:lstStyle/>
                    <a:p>
                      <a:r>
                        <a:rPr lang="en-US" sz="700" dirty="0"/>
                        <a:t>North Central US</a:t>
                      </a:r>
                    </a:p>
                  </a:txBody>
                  <a:tcPr marL="68580" marR="68580" marT="34290" marB="34290"/>
                </a:tc>
                <a:extLst>
                  <a:ext uri="{0D108BD9-81ED-4DB2-BD59-A6C34878D82A}">
                    <a16:rowId xmlns:a16="http://schemas.microsoft.com/office/drawing/2014/main" val="972405059"/>
                  </a:ext>
                </a:extLst>
              </a:tr>
              <a:tr h="174649">
                <a:tc>
                  <a:txBody>
                    <a:bodyPr/>
                    <a:lstStyle/>
                    <a:p>
                      <a:r>
                        <a:rPr lang="en-US" sz="700" dirty="0">
                          <a:solidFill>
                            <a:srgbClr val="FF0000"/>
                          </a:solidFill>
                        </a:rPr>
                        <a:t>Copenhagen</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1984039021"/>
                  </a:ext>
                </a:extLst>
              </a:tr>
              <a:tr h="174649">
                <a:tc>
                  <a:txBody>
                    <a:bodyPr/>
                    <a:lstStyle/>
                    <a:p>
                      <a:r>
                        <a:rPr lang="en-US" sz="700" dirty="0">
                          <a:solidFill>
                            <a:srgbClr val="FF0000"/>
                          </a:solidFill>
                        </a:rPr>
                        <a:t>Dallas </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2117706449"/>
                  </a:ext>
                </a:extLst>
              </a:tr>
              <a:tr h="174649">
                <a:tc>
                  <a:txBody>
                    <a:bodyPr/>
                    <a:lstStyle/>
                    <a:p>
                      <a:r>
                        <a:rPr lang="en-US" sz="700" dirty="0"/>
                        <a:t>Denver</a:t>
                      </a:r>
                    </a:p>
                  </a:txBody>
                  <a:tcPr marL="68580" marR="68580" marT="34290" marB="34290"/>
                </a:tc>
                <a:tc>
                  <a:txBody>
                    <a:bodyPr/>
                    <a:lstStyle/>
                    <a:p>
                      <a:r>
                        <a:rPr lang="en-US" sz="700" dirty="0"/>
                        <a:t>West Central US</a:t>
                      </a:r>
                    </a:p>
                  </a:txBody>
                  <a:tcPr marL="68580" marR="68580" marT="34290" marB="34290"/>
                </a:tc>
                <a:extLst>
                  <a:ext uri="{0D108BD9-81ED-4DB2-BD59-A6C34878D82A}">
                    <a16:rowId xmlns:a16="http://schemas.microsoft.com/office/drawing/2014/main" val="3803513856"/>
                  </a:ext>
                </a:extLst>
              </a:tr>
              <a:tr h="174649">
                <a:tc>
                  <a:txBody>
                    <a:bodyPr/>
                    <a:lstStyle/>
                    <a:p>
                      <a:r>
                        <a:rPr lang="en-US" sz="700" dirty="0"/>
                        <a:t>Dubai</a:t>
                      </a:r>
                    </a:p>
                  </a:txBody>
                  <a:tcPr marL="68580" marR="68580" marT="34290" marB="34290"/>
                </a:tc>
                <a:tc>
                  <a:txBody>
                    <a:bodyPr/>
                    <a:lstStyle/>
                    <a:p>
                      <a:r>
                        <a:rPr lang="en-US" sz="700" dirty="0"/>
                        <a:t>UAE North</a:t>
                      </a:r>
                    </a:p>
                  </a:txBody>
                  <a:tcPr marL="68580" marR="68580" marT="34290" marB="34290"/>
                </a:tc>
                <a:extLst>
                  <a:ext uri="{0D108BD9-81ED-4DB2-BD59-A6C34878D82A}">
                    <a16:rowId xmlns:a16="http://schemas.microsoft.com/office/drawing/2014/main" val="1486108919"/>
                  </a:ext>
                </a:extLst>
              </a:tr>
              <a:tr h="174649">
                <a:tc>
                  <a:txBody>
                    <a:bodyPr/>
                    <a:lstStyle/>
                    <a:p>
                      <a:r>
                        <a:rPr lang="en-US" sz="700" dirty="0"/>
                        <a:t>Dublin</a:t>
                      </a:r>
                    </a:p>
                  </a:txBody>
                  <a:tcPr marL="68580" marR="68580" marT="34290" marB="34290"/>
                </a:tc>
                <a:tc>
                  <a:txBody>
                    <a:bodyPr/>
                    <a:lstStyle/>
                    <a:p>
                      <a:r>
                        <a:rPr lang="en-US" sz="700" dirty="0"/>
                        <a:t>North Europe</a:t>
                      </a:r>
                    </a:p>
                  </a:txBody>
                  <a:tcPr marL="68580" marR="68580" marT="34290" marB="34290"/>
                </a:tc>
                <a:extLst>
                  <a:ext uri="{0D108BD9-81ED-4DB2-BD59-A6C34878D82A}">
                    <a16:rowId xmlns:a16="http://schemas.microsoft.com/office/drawing/2014/main" val="1391935842"/>
                  </a:ext>
                </a:extLst>
              </a:tr>
              <a:tr h="174649">
                <a:tc>
                  <a:txBody>
                    <a:bodyPr/>
                    <a:lstStyle/>
                    <a:p>
                      <a:r>
                        <a:rPr lang="en-US" sz="700" dirty="0"/>
                        <a:t>Frankfurt</a:t>
                      </a:r>
                    </a:p>
                  </a:txBody>
                  <a:tcPr marL="68580" marR="68580" marT="34290" marB="34290"/>
                </a:tc>
                <a:tc>
                  <a:txBody>
                    <a:bodyPr/>
                    <a:lstStyle/>
                    <a:p>
                      <a:r>
                        <a:rPr lang="en-US" sz="700" dirty="0"/>
                        <a:t>Germany West Central</a:t>
                      </a:r>
                    </a:p>
                  </a:txBody>
                  <a:tcPr marL="68580" marR="68580" marT="34290" marB="34290"/>
                </a:tc>
                <a:extLst>
                  <a:ext uri="{0D108BD9-81ED-4DB2-BD59-A6C34878D82A}">
                    <a16:rowId xmlns:a16="http://schemas.microsoft.com/office/drawing/2014/main" val="1614224214"/>
                  </a:ext>
                </a:extLst>
              </a:tr>
              <a:tr h="174649">
                <a:tc>
                  <a:txBody>
                    <a:bodyPr/>
                    <a:lstStyle/>
                    <a:p>
                      <a:r>
                        <a:rPr lang="en-US" sz="700" dirty="0"/>
                        <a:t>Geneva</a:t>
                      </a:r>
                    </a:p>
                  </a:txBody>
                  <a:tcPr marL="68580" marR="68580" marT="34290" marB="34290"/>
                </a:tc>
                <a:tc>
                  <a:txBody>
                    <a:bodyPr/>
                    <a:lstStyle/>
                    <a:p>
                      <a:r>
                        <a:rPr lang="en-US" sz="700" dirty="0"/>
                        <a:t>Switzerland West</a:t>
                      </a:r>
                    </a:p>
                  </a:txBody>
                  <a:tcPr marL="68580" marR="68580" marT="34290" marB="34290"/>
                </a:tc>
                <a:extLst>
                  <a:ext uri="{0D108BD9-81ED-4DB2-BD59-A6C34878D82A}">
                    <a16:rowId xmlns:a16="http://schemas.microsoft.com/office/drawing/2014/main" val="1958682040"/>
                  </a:ext>
                </a:extLst>
              </a:tr>
              <a:tr h="174649">
                <a:tc>
                  <a:txBody>
                    <a:bodyPr/>
                    <a:lstStyle/>
                    <a:p>
                      <a:r>
                        <a:rPr lang="en-US" sz="700" dirty="0"/>
                        <a:t>Hong Kong</a:t>
                      </a:r>
                    </a:p>
                  </a:txBody>
                  <a:tcPr marL="68580" marR="68580" marT="34290" marB="34290"/>
                </a:tc>
                <a:tc>
                  <a:txBody>
                    <a:bodyPr/>
                    <a:lstStyle/>
                    <a:p>
                      <a:r>
                        <a:rPr lang="en-US" sz="700" dirty="0"/>
                        <a:t>East Asia</a:t>
                      </a:r>
                    </a:p>
                  </a:txBody>
                  <a:tcPr marL="68580" marR="68580" marT="34290" marB="34290"/>
                </a:tc>
                <a:extLst>
                  <a:ext uri="{0D108BD9-81ED-4DB2-BD59-A6C34878D82A}">
                    <a16:rowId xmlns:a16="http://schemas.microsoft.com/office/drawing/2014/main" val="2849558180"/>
                  </a:ext>
                </a:extLst>
              </a:tr>
              <a:tr h="174649">
                <a:tc>
                  <a:txBody>
                    <a:bodyPr/>
                    <a:lstStyle/>
                    <a:p>
                      <a:r>
                        <a:rPr lang="en-US" sz="700" dirty="0">
                          <a:solidFill>
                            <a:srgbClr val="FF0000"/>
                          </a:solidFill>
                        </a:rPr>
                        <a:t>Jakarta</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809048677"/>
                  </a:ext>
                </a:extLst>
              </a:tr>
              <a:tr h="174649">
                <a:tc>
                  <a:txBody>
                    <a:bodyPr/>
                    <a:lstStyle/>
                    <a:p>
                      <a:r>
                        <a:rPr lang="en-US" sz="700" dirty="0"/>
                        <a:t>Johannesburg</a:t>
                      </a:r>
                    </a:p>
                  </a:txBody>
                  <a:tcPr marL="68580" marR="68580" marT="34290" marB="34290"/>
                </a:tc>
                <a:tc>
                  <a:txBody>
                    <a:bodyPr/>
                    <a:lstStyle/>
                    <a:p>
                      <a:r>
                        <a:rPr lang="en-US" sz="700" dirty="0"/>
                        <a:t>South Africa North</a:t>
                      </a:r>
                    </a:p>
                  </a:txBody>
                  <a:tcPr marL="68580" marR="68580" marT="34290" marB="34290"/>
                </a:tc>
                <a:extLst>
                  <a:ext uri="{0D108BD9-81ED-4DB2-BD59-A6C34878D82A}">
                    <a16:rowId xmlns:a16="http://schemas.microsoft.com/office/drawing/2014/main" val="2366435327"/>
                  </a:ext>
                </a:extLst>
              </a:tr>
              <a:tr h="174649">
                <a:tc>
                  <a:txBody>
                    <a:bodyPr/>
                    <a:lstStyle/>
                    <a:p>
                      <a:r>
                        <a:rPr lang="en-US" sz="700" dirty="0">
                          <a:solidFill>
                            <a:srgbClr val="FF0000"/>
                          </a:solidFill>
                        </a:rPr>
                        <a:t>Kuala Lumpur</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469018974"/>
                  </a:ext>
                </a:extLst>
              </a:tr>
              <a:tr h="174649">
                <a:tc>
                  <a:txBody>
                    <a:bodyPr/>
                    <a:lstStyle/>
                    <a:p>
                      <a:r>
                        <a:rPr lang="en-US" sz="700" dirty="0">
                          <a:solidFill>
                            <a:srgbClr val="FF0000"/>
                          </a:solidFill>
                        </a:rPr>
                        <a:t>Las Vegas</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277544854"/>
                  </a:ext>
                </a:extLst>
              </a:tr>
              <a:tr h="174649">
                <a:tc>
                  <a:txBody>
                    <a:bodyPr/>
                    <a:lstStyle/>
                    <a:p>
                      <a:r>
                        <a:rPr lang="en-US" sz="700" dirty="0"/>
                        <a:t>London (2)</a:t>
                      </a:r>
                    </a:p>
                  </a:txBody>
                  <a:tcPr marL="68580" marR="68580" marT="34290" marB="34290"/>
                </a:tc>
                <a:tc>
                  <a:txBody>
                    <a:bodyPr/>
                    <a:lstStyle/>
                    <a:p>
                      <a:r>
                        <a:rPr lang="en-US" sz="700" dirty="0"/>
                        <a:t>UK South</a:t>
                      </a:r>
                    </a:p>
                  </a:txBody>
                  <a:tcPr marL="68580" marR="68580" marT="34290" marB="34290"/>
                </a:tc>
                <a:extLst>
                  <a:ext uri="{0D108BD9-81ED-4DB2-BD59-A6C34878D82A}">
                    <a16:rowId xmlns:a16="http://schemas.microsoft.com/office/drawing/2014/main" val="1291618407"/>
                  </a:ext>
                </a:extLst>
              </a:tr>
              <a:tr h="174649">
                <a:tc>
                  <a:txBody>
                    <a:bodyPr/>
                    <a:lstStyle/>
                    <a:p>
                      <a:r>
                        <a:rPr lang="en-US" sz="700" dirty="0">
                          <a:solidFill>
                            <a:srgbClr val="FF0000"/>
                          </a:solidFill>
                        </a:rPr>
                        <a:t>Los Angeles</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2154644476"/>
                  </a:ext>
                </a:extLst>
              </a:tr>
              <a:tr h="174649">
                <a:tc>
                  <a:txBody>
                    <a:bodyPr/>
                    <a:lstStyle/>
                    <a:p>
                      <a:r>
                        <a:rPr lang="en-US" sz="700" dirty="0"/>
                        <a:t>Marseille</a:t>
                      </a:r>
                    </a:p>
                  </a:txBody>
                  <a:tcPr marL="68580" marR="68580" marT="34290" marB="34290"/>
                </a:tc>
                <a:tc>
                  <a:txBody>
                    <a:bodyPr/>
                    <a:lstStyle/>
                    <a:p>
                      <a:r>
                        <a:rPr lang="en-US" sz="700" dirty="0"/>
                        <a:t>France South</a:t>
                      </a:r>
                    </a:p>
                  </a:txBody>
                  <a:tcPr marL="68580" marR="68580" marT="34290" marB="34290"/>
                </a:tc>
                <a:extLst>
                  <a:ext uri="{0D108BD9-81ED-4DB2-BD59-A6C34878D82A}">
                    <a16:rowId xmlns:a16="http://schemas.microsoft.com/office/drawing/2014/main" val="2422519194"/>
                  </a:ext>
                </a:extLst>
              </a:tr>
              <a:tr h="174649">
                <a:tc>
                  <a:txBody>
                    <a:bodyPr/>
                    <a:lstStyle/>
                    <a:p>
                      <a:r>
                        <a:rPr lang="en-US" sz="700" dirty="0"/>
                        <a:t>Melbourne</a:t>
                      </a:r>
                    </a:p>
                  </a:txBody>
                  <a:tcPr marL="68580" marR="68580" marT="34290" marB="34290"/>
                </a:tc>
                <a:tc>
                  <a:txBody>
                    <a:bodyPr/>
                    <a:lstStyle/>
                    <a:p>
                      <a:r>
                        <a:rPr lang="en-US" sz="700" dirty="0"/>
                        <a:t>Australia Southeast</a:t>
                      </a:r>
                    </a:p>
                  </a:txBody>
                  <a:tcPr marL="68580" marR="68580" marT="34290" marB="34290"/>
                </a:tc>
                <a:extLst>
                  <a:ext uri="{0D108BD9-81ED-4DB2-BD59-A6C34878D82A}">
                    <a16:rowId xmlns:a16="http://schemas.microsoft.com/office/drawing/2014/main" val="1669295337"/>
                  </a:ext>
                </a:extLst>
              </a:tr>
              <a:tr h="174649">
                <a:tc>
                  <a:txBody>
                    <a:bodyPr/>
                    <a:lstStyle/>
                    <a:p>
                      <a:r>
                        <a:rPr lang="en-US" sz="700" dirty="0">
                          <a:solidFill>
                            <a:srgbClr val="FF0000"/>
                          </a:solidFill>
                        </a:rPr>
                        <a:t>Miami</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3581140912"/>
                  </a:ext>
                </a:extLst>
              </a:tr>
              <a:tr h="174649">
                <a:tc>
                  <a:txBody>
                    <a:bodyPr/>
                    <a:lstStyle/>
                    <a:p>
                      <a:r>
                        <a:rPr lang="en-US" sz="700" dirty="0">
                          <a:solidFill>
                            <a:srgbClr val="FF0000"/>
                          </a:solidFill>
                        </a:rPr>
                        <a:t>Milan</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4173414646"/>
                  </a:ext>
                </a:extLst>
              </a:tr>
              <a:tr h="174649">
                <a:tc>
                  <a:txBody>
                    <a:bodyPr/>
                    <a:lstStyle/>
                    <a:p>
                      <a:r>
                        <a:rPr lang="en-US" sz="700" dirty="0">
                          <a:solidFill>
                            <a:srgbClr val="FF0000"/>
                          </a:solidFill>
                        </a:rPr>
                        <a:t>Montreal</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3391974127"/>
                  </a:ext>
                </a:extLst>
              </a:tr>
            </a:tbl>
          </a:graphicData>
        </a:graphic>
      </p:graphicFrame>
      <p:graphicFrame>
        <p:nvGraphicFramePr>
          <p:cNvPr id="9" name="Table 4">
            <a:extLst>
              <a:ext uri="{FF2B5EF4-FFF2-40B4-BE49-F238E27FC236}">
                <a16:creationId xmlns:a16="http://schemas.microsoft.com/office/drawing/2014/main" id="{E3EBD292-57C9-4564-97C9-32FCDA5B62FB}"/>
              </a:ext>
            </a:extLst>
          </p:cNvPr>
          <p:cNvGraphicFramePr>
            <a:graphicFrameLocks noGrp="1"/>
          </p:cNvGraphicFramePr>
          <p:nvPr>
            <p:extLst>
              <p:ext uri="{D42A27DB-BD31-4B8C-83A1-F6EECF244321}">
                <p14:modId xmlns:p14="http://schemas.microsoft.com/office/powerpoint/2010/main" val="3423976541"/>
              </p:ext>
            </p:extLst>
          </p:nvPr>
        </p:nvGraphicFramePr>
        <p:xfrm>
          <a:off x="6416493" y="589611"/>
          <a:ext cx="2187389" cy="4488180"/>
        </p:xfrm>
        <a:graphic>
          <a:graphicData uri="http://schemas.openxmlformats.org/drawingml/2006/table">
            <a:tbl>
              <a:tblPr firstRow="1" bandRow="1">
                <a:tableStyleId>{21E4AEA4-8DFA-4A89-87EB-49C32662AFE0}</a:tableStyleId>
              </a:tblPr>
              <a:tblGrid>
                <a:gridCol w="1054583">
                  <a:extLst>
                    <a:ext uri="{9D8B030D-6E8A-4147-A177-3AD203B41FA5}">
                      <a16:colId xmlns:a16="http://schemas.microsoft.com/office/drawing/2014/main" val="3119274770"/>
                    </a:ext>
                  </a:extLst>
                </a:gridCol>
                <a:gridCol w="1132806">
                  <a:extLst>
                    <a:ext uri="{9D8B030D-6E8A-4147-A177-3AD203B41FA5}">
                      <a16:colId xmlns:a16="http://schemas.microsoft.com/office/drawing/2014/main" val="2485716440"/>
                    </a:ext>
                  </a:extLst>
                </a:gridCol>
              </a:tblGrid>
              <a:tr h="174649">
                <a:tc>
                  <a:txBody>
                    <a:bodyPr/>
                    <a:lstStyle/>
                    <a:p>
                      <a:r>
                        <a:rPr lang="en-US" sz="700" dirty="0">
                          <a:latin typeface="+mj-lt"/>
                        </a:rPr>
                        <a:t>ER Site</a:t>
                      </a:r>
                    </a:p>
                  </a:txBody>
                  <a:tcPr marL="68580" marR="68580" marT="34290" marB="34290"/>
                </a:tc>
                <a:tc>
                  <a:txBody>
                    <a:bodyPr/>
                    <a:lstStyle/>
                    <a:p>
                      <a:r>
                        <a:rPr lang="en-US" sz="700" dirty="0">
                          <a:latin typeface="+mj-lt"/>
                        </a:rPr>
                        <a:t>Local Azure regions</a:t>
                      </a:r>
                    </a:p>
                  </a:txBody>
                  <a:tcPr marL="68580" marR="68580" marT="34290" marB="34290"/>
                </a:tc>
                <a:extLst>
                  <a:ext uri="{0D108BD9-81ED-4DB2-BD59-A6C34878D82A}">
                    <a16:rowId xmlns:a16="http://schemas.microsoft.com/office/drawing/2014/main" val="2100588944"/>
                  </a:ext>
                </a:extLst>
              </a:tr>
              <a:tr h="174649">
                <a:tc>
                  <a:txBody>
                    <a:bodyPr/>
                    <a:lstStyle/>
                    <a:p>
                      <a:r>
                        <a:rPr lang="en-US" sz="700" dirty="0"/>
                        <a:t>Mumbai (2)</a:t>
                      </a:r>
                    </a:p>
                  </a:txBody>
                  <a:tcPr marL="68580" marR="68580" marT="34290" marB="34290"/>
                </a:tc>
                <a:tc>
                  <a:txBody>
                    <a:bodyPr/>
                    <a:lstStyle/>
                    <a:p>
                      <a:r>
                        <a:rPr lang="en-US" sz="700" dirty="0"/>
                        <a:t>West India</a:t>
                      </a:r>
                    </a:p>
                  </a:txBody>
                  <a:tcPr marL="68580" marR="68580" marT="34290" marB="34290"/>
                </a:tc>
                <a:extLst>
                  <a:ext uri="{0D108BD9-81ED-4DB2-BD59-A6C34878D82A}">
                    <a16:rowId xmlns:a16="http://schemas.microsoft.com/office/drawing/2014/main" val="1471694737"/>
                  </a:ext>
                </a:extLst>
              </a:tr>
              <a:tr h="174649">
                <a:tc>
                  <a:txBody>
                    <a:bodyPr/>
                    <a:lstStyle/>
                    <a:p>
                      <a:r>
                        <a:rPr lang="en-US" sz="700" dirty="0">
                          <a:solidFill>
                            <a:srgbClr val="FF0000"/>
                          </a:solidFill>
                        </a:rPr>
                        <a:t>Munich</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301218041"/>
                  </a:ext>
                </a:extLst>
              </a:tr>
              <a:tr h="174649">
                <a:tc>
                  <a:txBody>
                    <a:bodyPr/>
                    <a:lstStyle/>
                    <a:p>
                      <a:r>
                        <a:rPr lang="en-US" sz="700" dirty="0">
                          <a:solidFill>
                            <a:srgbClr val="FF0000"/>
                          </a:solidFill>
                        </a:rPr>
                        <a:t>New York</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2789582098"/>
                  </a:ext>
                </a:extLst>
              </a:tr>
              <a:tr h="174649">
                <a:tc>
                  <a:txBody>
                    <a:bodyPr/>
                    <a:lstStyle/>
                    <a:p>
                      <a:r>
                        <a:rPr lang="en-US" sz="700" dirty="0"/>
                        <a:t>Newport (Wales)</a:t>
                      </a:r>
                    </a:p>
                  </a:txBody>
                  <a:tcPr marL="68580" marR="68580" marT="34290" marB="34290"/>
                </a:tc>
                <a:tc>
                  <a:txBody>
                    <a:bodyPr/>
                    <a:lstStyle/>
                    <a:p>
                      <a:r>
                        <a:rPr lang="en-US" sz="700" dirty="0"/>
                        <a:t>UK West</a:t>
                      </a:r>
                    </a:p>
                  </a:txBody>
                  <a:tcPr marL="68580" marR="68580" marT="34290" marB="34290"/>
                </a:tc>
                <a:extLst>
                  <a:ext uri="{0D108BD9-81ED-4DB2-BD59-A6C34878D82A}">
                    <a16:rowId xmlns:a16="http://schemas.microsoft.com/office/drawing/2014/main" val="806410278"/>
                  </a:ext>
                </a:extLst>
              </a:tr>
              <a:tr h="174649">
                <a:tc>
                  <a:txBody>
                    <a:bodyPr/>
                    <a:lstStyle/>
                    <a:p>
                      <a:r>
                        <a:rPr lang="en-US" sz="700" dirty="0"/>
                        <a:t>Osaka</a:t>
                      </a:r>
                    </a:p>
                  </a:txBody>
                  <a:tcPr marL="68580" marR="68580" marT="34290" marB="34290"/>
                </a:tc>
                <a:tc>
                  <a:txBody>
                    <a:bodyPr/>
                    <a:lstStyle/>
                    <a:p>
                      <a:r>
                        <a:rPr lang="en-US" sz="700" dirty="0"/>
                        <a:t>Japan West</a:t>
                      </a:r>
                    </a:p>
                  </a:txBody>
                  <a:tcPr marL="68580" marR="68580" marT="34290" marB="34290"/>
                </a:tc>
                <a:extLst>
                  <a:ext uri="{0D108BD9-81ED-4DB2-BD59-A6C34878D82A}">
                    <a16:rowId xmlns:a16="http://schemas.microsoft.com/office/drawing/2014/main" val="2956306030"/>
                  </a:ext>
                </a:extLst>
              </a:tr>
              <a:tr h="174649">
                <a:tc>
                  <a:txBody>
                    <a:bodyPr/>
                    <a:lstStyle/>
                    <a:p>
                      <a:r>
                        <a:rPr lang="en-US" sz="700" dirty="0"/>
                        <a:t>Oslo</a:t>
                      </a:r>
                    </a:p>
                  </a:txBody>
                  <a:tcPr marL="68580" marR="68580" marT="34290" marB="34290"/>
                </a:tc>
                <a:tc>
                  <a:txBody>
                    <a:bodyPr/>
                    <a:lstStyle/>
                    <a:p>
                      <a:r>
                        <a:rPr lang="en-US" sz="700" dirty="0"/>
                        <a:t>Norway East</a:t>
                      </a:r>
                    </a:p>
                  </a:txBody>
                  <a:tcPr marL="68580" marR="68580" marT="34290" marB="34290"/>
                </a:tc>
                <a:extLst>
                  <a:ext uri="{0D108BD9-81ED-4DB2-BD59-A6C34878D82A}">
                    <a16:rowId xmlns:a16="http://schemas.microsoft.com/office/drawing/2014/main" val="2782634682"/>
                  </a:ext>
                </a:extLst>
              </a:tr>
              <a:tr h="174649">
                <a:tc>
                  <a:txBody>
                    <a:bodyPr/>
                    <a:lstStyle/>
                    <a:p>
                      <a:r>
                        <a:rPr lang="en-US" sz="700" dirty="0"/>
                        <a:t>Paris</a:t>
                      </a:r>
                    </a:p>
                  </a:txBody>
                  <a:tcPr marL="68580" marR="68580" marT="34290" marB="34290"/>
                </a:tc>
                <a:tc>
                  <a:txBody>
                    <a:bodyPr/>
                    <a:lstStyle/>
                    <a:p>
                      <a:r>
                        <a:rPr lang="en-US" sz="700" dirty="0"/>
                        <a:t>France Central</a:t>
                      </a:r>
                    </a:p>
                  </a:txBody>
                  <a:tcPr marL="68580" marR="68580" marT="34290" marB="34290"/>
                </a:tc>
                <a:extLst>
                  <a:ext uri="{0D108BD9-81ED-4DB2-BD59-A6C34878D82A}">
                    <a16:rowId xmlns:a16="http://schemas.microsoft.com/office/drawing/2014/main" val="1344024815"/>
                  </a:ext>
                </a:extLst>
              </a:tr>
              <a:tr h="174649">
                <a:tc>
                  <a:txBody>
                    <a:bodyPr/>
                    <a:lstStyle/>
                    <a:p>
                      <a:r>
                        <a:rPr lang="en-US" sz="700" dirty="0">
                          <a:solidFill>
                            <a:srgbClr val="FF0000"/>
                          </a:solidFill>
                        </a:rPr>
                        <a:t>Perth</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3610834605"/>
                  </a:ext>
                </a:extLst>
              </a:tr>
              <a:tr h="174649">
                <a:tc>
                  <a:txBody>
                    <a:bodyPr/>
                    <a:lstStyle/>
                    <a:p>
                      <a:r>
                        <a:rPr lang="en-US" sz="700" dirty="0"/>
                        <a:t>Quebec City</a:t>
                      </a:r>
                    </a:p>
                  </a:txBody>
                  <a:tcPr marL="68580" marR="68580" marT="34290" marB="34290"/>
                </a:tc>
                <a:tc>
                  <a:txBody>
                    <a:bodyPr/>
                    <a:lstStyle/>
                    <a:p>
                      <a:r>
                        <a:rPr lang="en-US" sz="700" dirty="0"/>
                        <a:t>Canada East</a:t>
                      </a:r>
                    </a:p>
                  </a:txBody>
                  <a:tcPr marL="68580" marR="68580" marT="34290" marB="34290"/>
                </a:tc>
                <a:extLst>
                  <a:ext uri="{0D108BD9-81ED-4DB2-BD59-A6C34878D82A}">
                    <a16:rowId xmlns:a16="http://schemas.microsoft.com/office/drawing/2014/main" val="972405059"/>
                  </a:ext>
                </a:extLst>
              </a:tr>
              <a:tr h="174649">
                <a:tc>
                  <a:txBody>
                    <a:bodyPr/>
                    <a:lstStyle/>
                    <a:p>
                      <a:r>
                        <a:rPr lang="en-US" sz="700" dirty="0">
                          <a:solidFill>
                            <a:srgbClr val="FF0000"/>
                          </a:solidFill>
                        </a:rPr>
                        <a:t>Queretaro (Mexico City)</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1984039021"/>
                  </a:ext>
                </a:extLst>
              </a:tr>
              <a:tr h="174649">
                <a:tc>
                  <a:txBody>
                    <a:bodyPr/>
                    <a:lstStyle/>
                    <a:p>
                      <a:r>
                        <a:rPr lang="en-US" sz="700" dirty="0"/>
                        <a:t>San Antonio</a:t>
                      </a:r>
                    </a:p>
                  </a:txBody>
                  <a:tcPr marL="68580" marR="68580" marT="34290" marB="34290"/>
                </a:tc>
                <a:tc>
                  <a:txBody>
                    <a:bodyPr/>
                    <a:lstStyle/>
                    <a:p>
                      <a:r>
                        <a:rPr lang="en-US" sz="700" dirty="0"/>
                        <a:t>South Central US</a:t>
                      </a:r>
                    </a:p>
                  </a:txBody>
                  <a:tcPr marL="68580" marR="68580" marT="34290" marB="34290"/>
                </a:tc>
                <a:extLst>
                  <a:ext uri="{0D108BD9-81ED-4DB2-BD59-A6C34878D82A}">
                    <a16:rowId xmlns:a16="http://schemas.microsoft.com/office/drawing/2014/main" val="2117706449"/>
                  </a:ext>
                </a:extLst>
              </a:tr>
              <a:tr h="174649">
                <a:tc>
                  <a:txBody>
                    <a:bodyPr/>
                    <a:lstStyle/>
                    <a:p>
                      <a:r>
                        <a:rPr lang="en-US" sz="700" dirty="0"/>
                        <a:t>Sao Paolo</a:t>
                      </a:r>
                    </a:p>
                  </a:txBody>
                  <a:tcPr marL="68580" marR="68580" marT="34290" marB="34290"/>
                </a:tc>
                <a:tc>
                  <a:txBody>
                    <a:bodyPr/>
                    <a:lstStyle/>
                    <a:p>
                      <a:r>
                        <a:rPr lang="en-US" sz="700" dirty="0"/>
                        <a:t>Brazil South</a:t>
                      </a:r>
                    </a:p>
                  </a:txBody>
                  <a:tcPr marL="68580" marR="68580" marT="34290" marB="34290"/>
                </a:tc>
                <a:extLst>
                  <a:ext uri="{0D108BD9-81ED-4DB2-BD59-A6C34878D82A}">
                    <a16:rowId xmlns:a16="http://schemas.microsoft.com/office/drawing/2014/main" val="3803513856"/>
                  </a:ext>
                </a:extLst>
              </a:tr>
              <a:tr h="174649">
                <a:tc>
                  <a:txBody>
                    <a:bodyPr/>
                    <a:lstStyle/>
                    <a:p>
                      <a:r>
                        <a:rPr lang="en-US" sz="700" dirty="0"/>
                        <a:t>Seattle</a:t>
                      </a:r>
                    </a:p>
                  </a:txBody>
                  <a:tcPr marL="68580" marR="68580" marT="34290" marB="34290"/>
                </a:tc>
                <a:tc>
                  <a:txBody>
                    <a:bodyPr/>
                    <a:lstStyle/>
                    <a:p>
                      <a:r>
                        <a:rPr lang="en-US" sz="700" dirty="0"/>
                        <a:t>US West 2</a:t>
                      </a:r>
                    </a:p>
                  </a:txBody>
                  <a:tcPr marL="68580" marR="68580" marT="34290" marB="34290"/>
                </a:tc>
                <a:extLst>
                  <a:ext uri="{0D108BD9-81ED-4DB2-BD59-A6C34878D82A}">
                    <a16:rowId xmlns:a16="http://schemas.microsoft.com/office/drawing/2014/main" val="1486108919"/>
                  </a:ext>
                </a:extLst>
              </a:tr>
              <a:tr h="174649">
                <a:tc>
                  <a:txBody>
                    <a:bodyPr/>
                    <a:lstStyle/>
                    <a:p>
                      <a:r>
                        <a:rPr lang="en-US" sz="700" dirty="0"/>
                        <a:t>Seoul</a:t>
                      </a:r>
                    </a:p>
                  </a:txBody>
                  <a:tcPr marL="68580" marR="68580" marT="34290" marB="34290"/>
                </a:tc>
                <a:tc>
                  <a:txBody>
                    <a:bodyPr/>
                    <a:lstStyle/>
                    <a:p>
                      <a:r>
                        <a:rPr lang="en-US" sz="700" dirty="0"/>
                        <a:t>Korea Central</a:t>
                      </a:r>
                    </a:p>
                  </a:txBody>
                  <a:tcPr marL="68580" marR="68580" marT="34290" marB="34290"/>
                </a:tc>
                <a:extLst>
                  <a:ext uri="{0D108BD9-81ED-4DB2-BD59-A6C34878D82A}">
                    <a16:rowId xmlns:a16="http://schemas.microsoft.com/office/drawing/2014/main" val="1391935842"/>
                  </a:ext>
                </a:extLst>
              </a:tr>
              <a:tr h="174649">
                <a:tc>
                  <a:txBody>
                    <a:bodyPr/>
                    <a:lstStyle/>
                    <a:p>
                      <a:r>
                        <a:rPr lang="en-US" sz="700" dirty="0"/>
                        <a:t>Silicon Valley (2)</a:t>
                      </a:r>
                    </a:p>
                  </a:txBody>
                  <a:tcPr marL="68580" marR="68580" marT="34290" marB="34290"/>
                </a:tc>
                <a:tc>
                  <a:txBody>
                    <a:bodyPr/>
                    <a:lstStyle/>
                    <a:p>
                      <a:r>
                        <a:rPr lang="en-US" sz="700" dirty="0"/>
                        <a:t>West US</a:t>
                      </a:r>
                    </a:p>
                  </a:txBody>
                  <a:tcPr marL="68580" marR="68580" marT="34290" marB="34290"/>
                </a:tc>
                <a:extLst>
                  <a:ext uri="{0D108BD9-81ED-4DB2-BD59-A6C34878D82A}">
                    <a16:rowId xmlns:a16="http://schemas.microsoft.com/office/drawing/2014/main" val="1614224214"/>
                  </a:ext>
                </a:extLst>
              </a:tr>
              <a:tr h="174649">
                <a:tc>
                  <a:txBody>
                    <a:bodyPr/>
                    <a:lstStyle/>
                    <a:p>
                      <a:r>
                        <a:rPr lang="en-US" sz="700" dirty="0"/>
                        <a:t>Singapore (2)</a:t>
                      </a:r>
                    </a:p>
                  </a:txBody>
                  <a:tcPr marL="68580" marR="68580" marT="34290" marB="34290"/>
                </a:tc>
                <a:tc>
                  <a:txBody>
                    <a:bodyPr/>
                    <a:lstStyle/>
                    <a:p>
                      <a:r>
                        <a:rPr lang="en-US" sz="700" dirty="0"/>
                        <a:t>Southeast Asia</a:t>
                      </a:r>
                    </a:p>
                  </a:txBody>
                  <a:tcPr marL="68580" marR="68580" marT="34290" marB="34290"/>
                </a:tc>
                <a:extLst>
                  <a:ext uri="{0D108BD9-81ED-4DB2-BD59-A6C34878D82A}">
                    <a16:rowId xmlns:a16="http://schemas.microsoft.com/office/drawing/2014/main" val="1958682040"/>
                  </a:ext>
                </a:extLst>
              </a:tr>
              <a:tr h="174649">
                <a:tc>
                  <a:txBody>
                    <a:bodyPr/>
                    <a:lstStyle/>
                    <a:p>
                      <a:r>
                        <a:rPr lang="en-US" sz="700" dirty="0"/>
                        <a:t>Stavanger</a:t>
                      </a:r>
                    </a:p>
                  </a:txBody>
                  <a:tcPr marL="68580" marR="68580" marT="34290" marB="34290"/>
                </a:tc>
                <a:tc>
                  <a:txBody>
                    <a:bodyPr/>
                    <a:lstStyle/>
                    <a:p>
                      <a:r>
                        <a:rPr lang="en-US" sz="700" dirty="0"/>
                        <a:t>Norway West</a:t>
                      </a:r>
                    </a:p>
                  </a:txBody>
                  <a:tcPr marL="68580" marR="68580" marT="34290" marB="34290"/>
                </a:tc>
                <a:extLst>
                  <a:ext uri="{0D108BD9-81ED-4DB2-BD59-A6C34878D82A}">
                    <a16:rowId xmlns:a16="http://schemas.microsoft.com/office/drawing/2014/main" val="577923703"/>
                  </a:ext>
                </a:extLst>
              </a:tr>
              <a:tr h="174649">
                <a:tc>
                  <a:txBody>
                    <a:bodyPr/>
                    <a:lstStyle/>
                    <a:p>
                      <a:r>
                        <a:rPr lang="en-US" sz="700" dirty="0">
                          <a:solidFill>
                            <a:srgbClr val="FF0000"/>
                          </a:solidFill>
                        </a:rPr>
                        <a:t>Stockholm</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1997464599"/>
                  </a:ext>
                </a:extLst>
              </a:tr>
              <a:tr h="174649">
                <a:tc>
                  <a:txBody>
                    <a:bodyPr/>
                    <a:lstStyle/>
                    <a:p>
                      <a:r>
                        <a:rPr lang="en-US" sz="700" dirty="0"/>
                        <a:t>Sydney</a:t>
                      </a:r>
                    </a:p>
                  </a:txBody>
                  <a:tcPr marL="68580" marR="68580" marT="34290" marB="34290"/>
                </a:tc>
                <a:tc>
                  <a:txBody>
                    <a:bodyPr/>
                    <a:lstStyle/>
                    <a:p>
                      <a:r>
                        <a:rPr lang="en-US" sz="700" dirty="0"/>
                        <a:t>Australia East</a:t>
                      </a:r>
                    </a:p>
                  </a:txBody>
                  <a:tcPr marL="68580" marR="68580" marT="34290" marB="34290"/>
                </a:tc>
                <a:extLst>
                  <a:ext uri="{0D108BD9-81ED-4DB2-BD59-A6C34878D82A}">
                    <a16:rowId xmlns:a16="http://schemas.microsoft.com/office/drawing/2014/main" val="2849558180"/>
                  </a:ext>
                </a:extLst>
              </a:tr>
              <a:tr h="174649">
                <a:tc>
                  <a:txBody>
                    <a:bodyPr/>
                    <a:lstStyle/>
                    <a:p>
                      <a:r>
                        <a:rPr lang="en-US" sz="700" dirty="0">
                          <a:solidFill>
                            <a:srgbClr val="FF0000"/>
                          </a:solidFill>
                        </a:rPr>
                        <a:t>Taipei</a:t>
                      </a:r>
                    </a:p>
                  </a:txBody>
                  <a:tcPr marL="68580" marR="68580" marT="34290" marB="34290"/>
                </a:tc>
                <a:tc>
                  <a:txBody>
                    <a:bodyPr/>
                    <a:lstStyle/>
                    <a:p>
                      <a:r>
                        <a:rPr lang="en-US" sz="700" dirty="0">
                          <a:solidFill>
                            <a:srgbClr val="FF0000"/>
                          </a:solidFill>
                        </a:rPr>
                        <a:t>(n/a)</a:t>
                      </a:r>
                    </a:p>
                  </a:txBody>
                  <a:tcPr marL="68580" marR="68580" marT="34290" marB="34290"/>
                </a:tc>
                <a:extLst>
                  <a:ext uri="{0D108BD9-81ED-4DB2-BD59-A6C34878D82A}">
                    <a16:rowId xmlns:a16="http://schemas.microsoft.com/office/drawing/2014/main" val="809048677"/>
                  </a:ext>
                </a:extLst>
              </a:tr>
              <a:tr h="174649">
                <a:tc>
                  <a:txBody>
                    <a:bodyPr/>
                    <a:lstStyle/>
                    <a:p>
                      <a:r>
                        <a:rPr lang="en-US" sz="700" dirty="0"/>
                        <a:t>Tokyo </a:t>
                      </a:r>
                    </a:p>
                  </a:txBody>
                  <a:tcPr marL="68580" marR="68580" marT="34290" marB="34290"/>
                </a:tc>
                <a:tc>
                  <a:txBody>
                    <a:bodyPr/>
                    <a:lstStyle/>
                    <a:p>
                      <a:r>
                        <a:rPr lang="en-US" sz="700" dirty="0"/>
                        <a:t>Japan East</a:t>
                      </a:r>
                    </a:p>
                  </a:txBody>
                  <a:tcPr marL="68580" marR="68580" marT="34290" marB="34290"/>
                </a:tc>
                <a:extLst>
                  <a:ext uri="{0D108BD9-81ED-4DB2-BD59-A6C34878D82A}">
                    <a16:rowId xmlns:a16="http://schemas.microsoft.com/office/drawing/2014/main" val="2366435327"/>
                  </a:ext>
                </a:extLst>
              </a:tr>
              <a:tr h="174649">
                <a:tc>
                  <a:txBody>
                    <a:bodyPr/>
                    <a:lstStyle/>
                    <a:p>
                      <a:r>
                        <a:rPr lang="en-US" sz="700" dirty="0"/>
                        <a:t>Toronto</a:t>
                      </a:r>
                    </a:p>
                  </a:txBody>
                  <a:tcPr marL="68580" marR="68580" marT="34290" marB="34290"/>
                </a:tc>
                <a:tc>
                  <a:txBody>
                    <a:bodyPr/>
                    <a:lstStyle/>
                    <a:p>
                      <a:r>
                        <a:rPr lang="en-US" sz="700" dirty="0"/>
                        <a:t>Canada Central</a:t>
                      </a:r>
                    </a:p>
                  </a:txBody>
                  <a:tcPr marL="68580" marR="68580" marT="34290" marB="34290"/>
                </a:tc>
                <a:extLst>
                  <a:ext uri="{0D108BD9-81ED-4DB2-BD59-A6C34878D82A}">
                    <a16:rowId xmlns:a16="http://schemas.microsoft.com/office/drawing/2014/main" val="469018974"/>
                  </a:ext>
                </a:extLst>
              </a:tr>
              <a:tr h="174649">
                <a:tc>
                  <a:txBody>
                    <a:bodyPr/>
                    <a:lstStyle/>
                    <a:p>
                      <a:r>
                        <a:rPr lang="en-US" sz="700" dirty="0"/>
                        <a:t>Washington DC (2) </a:t>
                      </a:r>
                    </a:p>
                  </a:txBody>
                  <a:tcPr marL="68580" marR="68580" marT="34290" marB="34290"/>
                </a:tc>
                <a:tc>
                  <a:txBody>
                    <a:bodyPr/>
                    <a:lstStyle/>
                    <a:p>
                      <a:r>
                        <a:rPr lang="en-US" sz="700" dirty="0"/>
                        <a:t>East US, East US 2</a:t>
                      </a:r>
                    </a:p>
                  </a:txBody>
                  <a:tcPr marL="68580" marR="68580" marT="34290" marB="34290"/>
                </a:tc>
                <a:extLst>
                  <a:ext uri="{0D108BD9-81ED-4DB2-BD59-A6C34878D82A}">
                    <a16:rowId xmlns:a16="http://schemas.microsoft.com/office/drawing/2014/main" val="277544854"/>
                  </a:ext>
                </a:extLst>
              </a:tr>
              <a:tr h="174649">
                <a:tc>
                  <a:txBody>
                    <a:bodyPr/>
                    <a:lstStyle/>
                    <a:p>
                      <a:r>
                        <a:rPr lang="en-US" sz="700" dirty="0"/>
                        <a:t>Zurich</a:t>
                      </a:r>
                    </a:p>
                  </a:txBody>
                  <a:tcPr marL="68580" marR="68580" marT="34290" marB="34290"/>
                </a:tc>
                <a:tc>
                  <a:txBody>
                    <a:bodyPr/>
                    <a:lstStyle/>
                    <a:p>
                      <a:r>
                        <a:rPr lang="en-US" sz="700" dirty="0"/>
                        <a:t>Switzerland North</a:t>
                      </a:r>
                    </a:p>
                  </a:txBody>
                  <a:tcPr marL="68580" marR="68580" marT="34290" marB="34290"/>
                </a:tc>
                <a:extLst>
                  <a:ext uri="{0D108BD9-81ED-4DB2-BD59-A6C34878D82A}">
                    <a16:rowId xmlns:a16="http://schemas.microsoft.com/office/drawing/2014/main" val="1291618407"/>
                  </a:ext>
                </a:extLst>
              </a:tr>
            </a:tbl>
          </a:graphicData>
        </a:graphic>
      </p:graphicFrame>
      <p:sp>
        <p:nvSpPr>
          <p:cNvPr id="7" name="Rectangle 6">
            <a:extLst>
              <a:ext uri="{FF2B5EF4-FFF2-40B4-BE49-F238E27FC236}">
                <a16:creationId xmlns:a16="http://schemas.microsoft.com/office/drawing/2014/main" id="{B1DEFFAA-1E2D-4D2F-B554-AE10BAB4151E}"/>
              </a:ext>
            </a:extLst>
          </p:cNvPr>
          <p:cNvSpPr/>
          <p:nvPr/>
        </p:nvSpPr>
        <p:spPr bwMode="auto">
          <a:xfrm>
            <a:off x="1886858" y="556259"/>
            <a:ext cx="449318" cy="299545"/>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hangingPunct="1">
              <a:spcBef>
                <a:spcPct val="0"/>
              </a:spcBef>
              <a:spcAft>
                <a:spcPct val="0"/>
              </a:spcAft>
            </a:pPr>
            <a:r>
              <a:rPr lang="en-US" sz="1500" kern="1200" dirty="0">
                <a:solidFill>
                  <a:srgbClr val="0078D4"/>
                </a:solidFill>
                <a:latin typeface="Segoe UI"/>
                <a:ea typeface="Segoe UI" pitchFamily="34" charset="0"/>
                <a:cs typeface="Segoe UI" pitchFamily="34" charset="0"/>
              </a:rPr>
              <a:t>GA</a:t>
            </a:r>
          </a:p>
        </p:txBody>
      </p:sp>
      <p:sp>
        <p:nvSpPr>
          <p:cNvPr id="10" name="Shape 138">
            <a:extLst>
              <a:ext uri="{FF2B5EF4-FFF2-40B4-BE49-F238E27FC236}">
                <a16:creationId xmlns:a16="http://schemas.microsoft.com/office/drawing/2014/main" id="{7BDD1943-D864-4340-8906-09B964118FC5}"/>
              </a:ext>
            </a:extLst>
          </p:cNvPr>
          <p:cNvSpPr/>
          <p:nvPr/>
        </p:nvSpPr>
        <p:spPr>
          <a:xfrm>
            <a:off x="-4072" y="185944"/>
            <a:ext cx="3742449"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 name="Shape 139">
            <a:extLst>
              <a:ext uri="{FF2B5EF4-FFF2-40B4-BE49-F238E27FC236}">
                <a16:creationId xmlns:a16="http://schemas.microsoft.com/office/drawing/2014/main" id="{A591EA16-FFFC-42DE-88F1-652C4F8E3C9F}"/>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EXPRESS ROUTE LOCAL</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2" name="Picture 11">
            <a:extLst>
              <a:ext uri="{FF2B5EF4-FFF2-40B4-BE49-F238E27FC236}">
                <a16:creationId xmlns:a16="http://schemas.microsoft.com/office/drawing/2014/main" id="{EE10CE55-DCF5-48E6-AF2A-A844B1B541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35180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87AD20-8A7C-4D5B-AE98-711FB2CB0533}"/>
              </a:ext>
            </a:extLst>
          </p:cNvPr>
          <p:cNvSpPr>
            <a:spLocks noGrp="1"/>
          </p:cNvSpPr>
          <p:nvPr>
            <p:ph type="body" sz="quarter" idx="10"/>
          </p:nvPr>
        </p:nvSpPr>
        <p:spPr>
          <a:xfrm>
            <a:off x="438150" y="1076325"/>
            <a:ext cx="3909060" cy="2423740"/>
          </a:xfrm>
        </p:spPr>
        <p:txBody>
          <a:bodyPr/>
          <a:lstStyle/>
          <a:p>
            <a:r>
              <a:rPr lang="en-US" sz="1500" dirty="0" err="1"/>
              <a:t>MACsec</a:t>
            </a:r>
            <a:r>
              <a:rPr lang="en-US" sz="1500" dirty="0"/>
              <a:t> is point-to-point encryption</a:t>
            </a:r>
          </a:p>
          <a:p>
            <a:r>
              <a:rPr lang="en-US" sz="1500" dirty="0"/>
              <a:t>10G/100G</a:t>
            </a:r>
            <a:r>
              <a:rPr lang="en-US" sz="1500" b="1" dirty="0"/>
              <a:t> ER Direct only </a:t>
            </a:r>
            <a:endParaRPr lang="en-US" sz="1500" dirty="0"/>
          </a:p>
          <a:p>
            <a:r>
              <a:rPr lang="en-US" sz="1500" dirty="0"/>
              <a:t>If use all circuits must be encrypted</a:t>
            </a:r>
          </a:p>
          <a:p>
            <a:r>
              <a:rPr lang="en-US" sz="1500" dirty="0"/>
              <a:t>Customer </a:t>
            </a:r>
            <a:r>
              <a:rPr lang="en-US" sz="1500" b="1" dirty="0"/>
              <a:t>BYOK</a:t>
            </a:r>
            <a:r>
              <a:rPr lang="en-US" sz="1500" dirty="0"/>
              <a:t>, </a:t>
            </a:r>
            <a:r>
              <a:rPr lang="en-US" sz="1500" b="1" dirty="0"/>
              <a:t>stores keys in Azure Key Vault</a:t>
            </a:r>
            <a:r>
              <a:rPr lang="en-US" sz="1500" dirty="0"/>
              <a:t>, owns lifecycle management</a:t>
            </a:r>
          </a:p>
          <a:p>
            <a:r>
              <a:rPr lang="en-US" sz="1500" dirty="0"/>
              <a:t>Key mismatch will block traffic</a:t>
            </a:r>
          </a:p>
          <a:p>
            <a:r>
              <a:rPr lang="en-US" sz="1500" dirty="0"/>
              <a:t>Key update is disruptive and scheduled maintenance is highly recommended</a:t>
            </a:r>
          </a:p>
        </p:txBody>
      </p:sp>
      <p:pic>
        <p:nvPicPr>
          <p:cNvPr id="31" name="Graphic 30">
            <a:extLst>
              <a:ext uri="{FF2B5EF4-FFF2-40B4-BE49-F238E27FC236}">
                <a16:creationId xmlns:a16="http://schemas.microsoft.com/office/drawing/2014/main" id="{602D6E62-791F-4AC2-A02B-62FF650E0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1159" y="2792876"/>
            <a:ext cx="592931" cy="592931"/>
          </a:xfrm>
          <a:prstGeom prst="rect">
            <a:avLst/>
          </a:prstGeom>
        </p:spPr>
      </p:pic>
      <p:sp>
        <p:nvSpPr>
          <p:cNvPr id="35" name="TextBox 34">
            <a:extLst>
              <a:ext uri="{FF2B5EF4-FFF2-40B4-BE49-F238E27FC236}">
                <a16:creationId xmlns:a16="http://schemas.microsoft.com/office/drawing/2014/main" id="{1F6C42EC-E17A-4E3A-BACB-C71A8A8B9EB8}"/>
              </a:ext>
            </a:extLst>
          </p:cNvPr>
          <p:cNvSpPr txBox="1"/>
          <p:nvPr/>
        </p:nvSpPr>
        <p:spPr>
          <a:xfrm>
            <a:off x="4742715" y="2281219"/>
            <a:ext cx="849821" cy="323165"/>
          </a:xfrm>
          <a:prstGeom prst="rect">
            <a:avLst/>
          </a:prstGeom>
          <a:noFill/>
        </p:spPr>
        <p:txBody>
          <a:bodyPr wrap="square" lIns="0" tIns="0" rIns="0" bIns="0" rtlCol="0">
            <a:spAutoFit/>
          </a:bodyPr>
          <a:lstStyle/>
          <a:p>
            <a:pPr algn="ctr"/>
            <a:r>
              <a:rPr lang="en-US" sz="1050" dirty="0">
                <a:solidFill>
                  <a:schemeClr val="accent2"/>
                </a:solidFill>
              </a:rPr>
              <a:t>Customer Cage</a:t>
            </a:r>
          </a:p>
        </p:txBody>
      </p:sp>
      <p:sp>
        <p:nvSpPr>
          <p:cNvPr id="43" name="TextBox 42">
            <a:extLst>
              <a:ext uri="{FF2B5EF4-FFF2-40B4-BE49-F238E27FC236}">
                <a16:creationId xmlns:a16="http://schemas.microsoft.com/office/drawing/2014/main" id="{13E74A6A-CCF1-436D-85C2-D08B9D220AA5}"/>
              </a:ext>
            </a:extLst>
          </p:cNvPr>
          <p:cNvSpPr txBox="1"/>
          <p:nvPr/>
        </p:nvSpPr>
        <p:spPr>
          <a:xfrm>
            <a:off x="5651701" y="1420715"/>
            <a:ext cx="2686633" cy="369332"/>
          </a:xfrm>
          <a:prstGeom prst="rect">
            <a:avLst/>
          </a:prstGeom>
          <a:noFill/>
        </p:spPr>
        <p:txBody>
          <a:bodyPr wrap="none" lIns="0" tIns="0" rIns="0" bIns="0" rtlCol="0">
            <a:spAutoFit/>
          </a:bodyPr>
          <a:lstStyle/>
          <a:p>
            <a:pPr algn="l"/>
            <a:r>
              <a:rPr lang="en-US" sz="2400" b="1" dirty="0">
                <a:solidFill>
                  <a:schemeClr val="accent2"/>
                </a:solidFill>
              </a:rPr>
              <a:t>ExpressRoute site</a:t>
            </a:r>
          </a:p>
        </p:txBody>
      </p:sp>
      <p:sp>
        <p:nvSpPr>
          <p:cNvPr id="37" name="Lock" title="Icon of a padlock">
            <a:extLst>
              <a:ext uri="{FF2B5EF4-FFF2-40B4-BE49-F238E27FC236}">
                <a16:creationId xmlns:a16="http://schemas.microsoft.com/office/drawing/2014/main" id="{95810E53-5315-421B-8CAC-84DEF456DDE6}"/>
              </a:ext>
            </a:extLst>
          </p:cNvPr>
          <p:cNvSpPr>
            <a:spLocks noChangeAspect="1" noEditPoints="1"/>
          </p:cNvSpPr>
          <p:nvPr/>
        </p:nvSpPr>
        <p:spPr bwMode="auto">
          <a:xfrm>
            <a:off x="5659856" y="2692237"/>
            <a:ext cx="206788" cy="2890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6350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39" name="Lock" title="Icon of a padlock">
            <a:extLst>
              <a:ext uri="{FF2B5EF4-FFF2-40B4-BE49-F238E27FC236}">
                <a16:creationId xmlns:a16="http://schemas.microsoft.com/office/drawing/2014/main" id="{89633D0D-BA08-4E04-997B-DDE66DD24AE6}"/>
              </a:ext>
            </a:extLst>
          </p:cNvPr>
          <p:cNvSpPr>
            <a:spLocks noChangeAspect="1" noEditPoints="1"/>
          </p:cNvSpPr>
          <p:nvPr/>
        </p:nvSpPr>
        <p:spPr bwMode="auto">
          <a:xfrm>
            <a:off x="7727650" y="2691334"/>
            <a:ext cx="206788" cy="2890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6350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20" name="Rectangle 19">
            <a:extLst>
              <a:ext uri="{FF2B5EF4-FFF2-40B4-BE49-F238E27FC236}">
                <a16:creationId xmlns:a16="http://schemas.microsoft.com/office/drawing/2014/main" id="{AE20E3B8-861D-404B-ACCD-F016D7D6CE35}"/>
              </a:ext>
            </a:extLst>
          </p:cNvPr>
          <p:cNvSpPr/>
          <p:nvPr/>
        </p:nvSpPr>
        <p:spPr bwMode="auto">
          <a:xfrm>
            <a:off x="1504286" y="567645"/>
            <a:ext cx="909410" cy="299545"/>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chemeClr val="accent1"/>
                </a:solidFill>
                <a:ea typeface="Segoe UI" pitchFamily="34" charset="0"/>
                <a:cs typeface="Segoe UI" pitchFamily="34" charset="0"/>
              </a:rPr>
              <a:t>Preview</a:t>
            </a:r>
          </a:p>
        </p:txBody>
      </p:sp>
      <p:sp>
        <p:nvSpPr>
          <p:cNvPr id="4" name="Rectangle 3">
            <a:extLst>
              <a:ext uri="{FF2B5EF4-FFF2-40B4-BE49-F238E27FC236}">
                <a16:creationId xmlns:a16="http://schemas.microsoft.com/office/drawing/2014/main" id="{7D1FCCE4-6DA9-416C-82E5-64855C54AEAD}"/>
              </a:ext>
            </a:extLst>
          </p:cNvPr>
          <p:cNvSpPr/>
          <p:nvPr/>
        </p:nvSpPr>
        <p:spPr bwMode="auto">
          <a:xfrm>
            <a:off x="4572001" y="1389632"/>
            <a:ext cx="4433207" cy="2364237"/>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EC12664-B701-49DA-83F4-04EFBF6EE3D3}"/>
              </a:ext>
            </a:extLst>
          </p:cNvPr>
          <p:cNvSpPr/>
          <p:nvPr/>
        </p:nvSpPr>
        <p:spPr bwMode="auto">
          <a:xfrm>
            <a:off x="4742715" y="2700699"/>
            <a:ext cx="849821" cy="777287"/>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a:extLst>
              <a:ext uri="{FF2B5EF4-FFF2-40B4-BE49-F238E27FC236}">
                <a16:creationId xmlns:a16="http://schemas.microsoft.com/office/drawing/2014/main" id="{D4C716E5-3CAA-483C-A521-21E1AFA5B5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7105" y="2792875"/>
            <a:ext cx="592931" cy="592931"/>
          </a:xfrm>
          <a:prstGeom prst="rect">
            <a:avLst/>
          </a:prstGeom>
        </p:spPr>
      </p:pic>
      <p:sp>
        <p:nvSpPr>
          <p:cNvPr id="25" name="TextBox 24">
            <a:extLst>
              <a:ext uri="{FF2B5EF4-FFF2-40B4-BE49-F238E27FC236}">
                <a16:creationId xmlns:a16="http://schemas.microsoft.com/office/drawing/2014/main" id="{51C24E33-9362-42DD-8A19-552BCDA6F069}"/>
              </a:ext>
            </a:extLst>
          </p:cNvPr>
          <p:cNvSpPr txBox="1"/>
          <p:nvPr/>
        </p:nvSpPr>
        <p:spPr>
          <a:xfrm>
            <a:off x="7998661" y="2281218"/>
            <a:ext cx="849821" cy="323165"/>
          </a:xfrm>
          <a:prstGeom prst="rect">
            <a:avLst/>
          </a:prstGeom>
          <a:noFill/>
        </p:spPr>
        <p:txBody>
          <a:bodyPr wrap="square" lIns="0" tIns="0" rIns="0" bIns="0" rtlCol="0">
            <a:spAutoFit/>
          </a:bodyPr>
          <a:lstStyle/>
          <a:p>
            <a:pPr algn="ctr"/>
            <a:r>
              <a:rPr lang="en-US" sz="1050" dirty="0">
                <a:solidFill>
                  <a:schemeClr val="accent2"/>
                </a:solidFill>
              </a:rPr>
              <a:t>Microsoft Cage</a:t>
            </a:r>
          </a:p>
        </p:txBody>
      </p:sp>
      <p:sp>
        <p:nvSpPr>
          <p:cNvPr id="26" name="Rectangle 25">
            <a:extLst>
              <a:ext uri="{FF2B5EF4-FFF2-40B4-BE49-F238E27FC236}">
                <a16:creationId xmlns:a16="http://schemas.microsoft.com/office/drawing/2014/main" id="{443AF293-BA43-41BA-AEC4-FD0FDD5C7945}"/>
              </a:ext>
            </a:extLst>
          </p:cNvPr>
          <p:cNvSpPr/>
          <p:nvPr/>
        </p:nvSpPr>
        <p:spPr bwMode="auto">
          <a:xfrm>
            <a:off x="7998661" y="2700697"/>
            <a:ext cx="849821" cy="777287"/>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D993CB0-F162-45AE-BE58-71BCBA021792}"/>
              </a:ext>
            </a:extLst>
          </p:cNvPr>
          <p:cNvSpPr/>
          <p:nvPr/>
        </p:nvSpPr>
        <p:spPr bwMode="auto">
          <a:xfrm>
            <a:off x="6370687" y="2694903"/>
            <a:ext cx="849821" cy="777287"/>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AF0920A2-1B87-4147-94DB-3F68130E937D}"/>
              </a:ext>
            </a:extLst>
          </p:cNvPr>
          <p:cNvSpPr txBox="1"/>
          <p:nvPr/>
        </p:nvSpPr>
        <p:spPr>
          <a:xfrm>
            <a:off x="6245678" y="2287015"/>
            <a:ext cx="1085850" cy="323165"/>
          </a:xfrm>
          <a:prstGeom prst="rect">
            <a:avLst/>
          </a:prstGeom>
          <a:noFill/>
        </p:spPr>
        <p:txBody>
          <a:bodyPr wrap="square" lIns="0" tIns="0" rIns="0" bIns="0" rtlCol="0">
            <a:spAutoFit/>
          </a:bodyPr>
          <a:lstStyle/>
          <a:p>
            <a:pPr algn="ctr"/>
            <a:r>
              <a:rPr lang="en-US" sz="1050" dirty="0">
                <a:solidFill>
                  <a:schemeClr val="accent2"/>
                </a:solidFill>
              </a:rPr>
              <a:t>“Meet Me Room” (MMR)</a:t>
            </a:r>
          </a:p>
        </p:txBody>
      </p:sp>
      <p:cxnSp>
        <p:nvCxnSpPr>
          <p:cNvPr id="7" name="Straight Connector 6">
            <a:extLst>
              <a:ext uri="{FF2B5EF4-FFF2-40B4-BE49-F238E27FC236}">
                <a16:creationId xmlns:a16="http://schemas.microsoft.com/office/drawing/2014/main" id="{19A5D965-2086-4EB6-AAB6-29D6935CC926}"/>
              </a:ext>
            </a:extLst>
          </p:cNvPr>
          <p:cNvCxnSpPr>
            <a:stCxn id="31" idx="3"/>
            <a:endCxn id="23" idx="1"/>
          </p:cNvCxnSpPr>
          <p:nvPr/>
        </p:nvCxnSpPr>
        <p:spPr>
          <a:xfrm flipV="1">
            <a:off x="5464090" y="3089340"/>
            <a:ext cx="2663015" cy="2"/>
          </a:xfrm>
          <a:prstGeom prst="line">
            <a:avLst/>
          </a:prstGeom>
          <a:ln w="889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857A61-7066-4625-8489-93424C92C00A}"/>
              </a:ext>
            </a:extLst>
          </p:cNvPr>
          <p:cNvSpPr txBox="1"/>
          <p:nvPr/>
        </p:nvSpPr>
        <p:spPr>
          <a:xfrm flipH="1">
            <a:off x="6123592" y="2768146"/>
            <a:ext cx="1299353" cy="276999"/>
          </a:xfrm>
          <a:prstGeom prst="rect">
            <a:avLst/>
          </a:prstGeom>
          <a:solidFill>
            <a:schemeClr val="bg1"/>
          </a:solidFill>
        </p:spPr>
        <p:txBody>
          <a:bodyPr wrap="square" lIns="0" tIns="0" rIns="0" bIns="0" rtlCol="0">
            <a:spAutoFit/>
          </a:bodyPr>
          <a:lstStyle/>
          <a:p>
            <a:pPr algn="ctr"/>
            <a:r>
              <a:rPr lang="en-US" sz="1800" dirty="0" err="1">
                <a:solidFill>
                  <a:srgbClr val="0070C0"/>
                </a:solidFill>
              </a:rPr>
              <a:t>MACsec</a:t>
            </a:r>
            <a:endParaRPr lang="en-US" sz="1800" dirty="0">
              <a:solidFill>
                <a:srgbClr val="0070C0"/>
              </a:solidFill>
            </a:endParaRPr>
          </a:p>
        </p:txBody>
      </p:sp>
      <p:sp>
        <p:nvSpPr>
          <p:cNvPr id="21" name="Shape 138">
            <a:extLst>
              <a:ext uri="{FF2B5EF4-FFF2-40B4-BE49-F238E27FC236}">
                <a16:creationId xmlns:a16="http://schemas.microsoft.com/office/drawing/2014/main" id="{D9913AEC-774A-4E6F-AE12-4C4536E488DC}"/>
              </a:ext>
            </a:extLst>
          </p:cNvPr>
          <p:cNvSpPr/>
          <p:nvPr/>
        </p:nvSpPr>
        <p:spPr>
          <a:xfrm>
            <a:off x="-4072" y="185944"/>
            <a:ext cx="3742449"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Shape 139">
            <a:extLst>
              <a:ext uri="{FF2B5EF4-FFF2-40B4-BE49-F238E27FC236}">
                <a16:creationId xmlns:a16="http://schemas.microsoft.com/office/drawing/2014/main" id="{1382EDFB-FF68-4F99-855A-6E7770A9EB13}"/>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MACSEC ENCRYPTION</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24" name="Picture 23">
            <a:extLst>
              <a:ext uri="{FF2B5EF4-FFF2-40B4-BE49-F238E27FC236}">
                <a16:creationId xmlns:a16="http://schemas.microsoft.com/office/drawing/2014/main" id="{FB2550C6-99ED-4BF0-A14F-5AE357AA347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416037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Rectangle 489">
            <a:extLst>
              <a:ext uri="{FF2B5EF4-FFF2-40B4-BE49-F238E27FC236}">
                <a16:creationId xmlns:a16="http://schemas.microsoft.com/office/drawing/2014/main" id="{48926C10-9D78-443B-83AD-9C518F5A7A6B}"/>
              </a:ext>
            </a:extLst>
          </p:cNvPr>
          <p:cNvSpPr/>
          <p:nvPr/>
        </p:nvSpPr>
        <p:spPr bwMode="auto">
          <a:xfrm>
            <a:off x="10137182" y="1930883"/>
            <a:ext cx="283241" cy="34289"/>
          </a:xfrm>
          <a:prstGeom prst="rect">
            <a:avLst/>
          </a:prstGeom>
          <a:solidFill>
            <a:srgbClr val="3370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8669CD24-865D-4ED9-9731-A7ABBE6678E1}"/>
              </a:ext>
            </a:extLst>
          </p:cNvPr>
          <p:cNvGrpSpPr/>
          <p:nvPr/>
        </p:nvGrpSpPr>
        <p:grpSpPr>
          <a:xfrm>
            <a:off x="3721510" y="66249"/>
            <a:ext cx="5408356" cy="5040727"/>
            <a:chOff x="5030231" y="-48699"/>
            <a:chExt cx="7142921" cy="6858000"/>
          </a:xfrm>
        </p:grpSpPr>
        <p:sp>
          <p:nvSpPr>
            <p:cNvPr id="4" name="Rectangle 3">
              <a:extLst>
                <a:ext uri="{FF2B5EF4-FFF2-40B4-BE49-F238E27FC236}">
                  <a16:creationId xmlns:a16="http://schemas.microsoft.com/office/drawing/2014/main" id="{A4C79BC4-7A7D-4DE2-918D-3D6271723C61}"/>
                </a:ext>
              </a:extLst>
            </p:cNvPr>
            <p:cNvSpPr/>
            <p:nvPr/>
          </p:nvSpPr>
          <p:spPr bwMode="auto">
            <a:xfrm>
              <a:off x="5030231" y="-48699"/>
              <a:ext cx="7142921"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hangingPunct="1">
                <a:spcBef>
                  <a:spcPct val="0"/>
                </a:spcBef>
                <a:spcAft>
                  <a:spcPct val="0"/>
                </a:spcAft>
                <a:defRPr/>
              </a:pPr>
              <a:endParaRPr lang="en-US" sz="1200" kern="1200">
                <a:gradFill>
                  <a:gsLst>
                    <a:gs pos="40075">
                      <a:srgbClr val="FFFFFF"/>
                    </a:gs>
                    <a:gs pos="30000">
                      <a:srgbClr val="FFFFFF"/>
                    </a:gs>
                  </a:gsLst>
                  <a:lin ang="5400000" scaled="0"/>
                </a:gradFill>
                <a:latin typeface="Segoe UI"/>
              </a:endParaRPr>
            </a:p>
          </p:txBody>
        </p:sp>
        <p:cxnSp>
          <p:nvCxnSpPr>
            <p:cNvPr id="108" name="Straight Arrow Connector 107">
              <a:extLst>
                <a:ext uri="{FF2B5EF4-FFF2-40B4-BE49-F238E27FC236}">
                  <a16:creationId xmlns:a16="http://schemas.microsoft.com/office/drawing/2014/main" id="{CA88A123-3A4E-4FA7-BA85-C68219B4A2DA}"/>
                </a:ext>
              </a:extLst>
            </p:cNvPr>
            <p:cNvCxnSpPr>
              <a:cxnSpLocks/>
            </p:cNvCxnSpPr>
            <p:nvPr/>
          </p:nvCxnSpPr>
          <p:spPr>
            <a:xfrm>
              <a:off x="7601672" y="1756560"/>
              <a:ext cx="1047738" cy="1783795"/>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969E99A-6AB9-4FC2-8A0D-1F12994C55B0}"/>
                </a:ext>
              </a:extLst>
            </p:cNvPr>
            <p:cNvCxnSpPr>
              <a:cxnSpLocks/>
            </p:cNvCxnSpPr>
            <p:nvPr/>
          </p:nvCxnSpPr>
          <p:spPr>
            <a:xfrm>
              <a:off x="6479921" y="2656781"/>
              <a:ext cx="2083335" cy="1086801"/>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6" name="Straight Arrow Connector 495">
              <a:extLst>
                <a:ext uri="{FF2B5EF4-FFF2-40B4-BE49-F238E27FC236}">
                  <a16:creationId xmlns:a16="http://schemas.microsoft.com/office/drawing/2014/main" id="{2CAF4F47-0780-47BA-B7D5-41E155976E64}"/>
                </a:ext>
              </a:extLst>
            </p:cNvPr>
            <p:cNvCxnSpPr>
              <a:cxnSpLocks/>
            </p:cNvCxnSpPr>
            <p:nvPr/>
          </p:nvCxnSpPr>
          <p:spPr>
            <a:xfrm>
              <a:off x="8662641" y="2158711"/>
              <a:ext cx="376777" cy="1087996"/>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F0E96A38-936A-45B6-85F9-D8B5A8421117}"/>
                </a:ext>
              </a:extLst>
            </p:cNvPr>
            <p:cNvCxnSpPr>
              <a:cxnSpLocks/>
            </p:cNvCxnSpPr>
            <p:nvPr/>
          </p:nvCxnSpPr>
          <p:spPr>
            <a:xfrm>
              <a:off x="9896947" y="1813828"/>
              <a:ext cx="0" cy="1012269"/>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9C509F3-306D-4C81-B387-B21421821438}"/>
                </a:ext>
              </a:extLst>
            </p:cNvPr>
            <p:cNvCxnSpPr/>
            <p:nvPr/>
          </p:nvCxnSpPr>
          <p:spPr>
            <a:xfrm flipV="1">
              <a:off x="10882750" y="3079551"/>
              <a:ext cx="852714" cy="575273"/>
            </a:xfrm>
            <a:prstGeom prst="straightConnector1">
              <a:avLst/>
            </a:prstGeom>
            <a:ln w="28575" cmpd="sng">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DC9548-30C0-432F-AE0C-0E442103B100}"/>
                </a:ext>
              </a:extLst>
            </p:cNvPr>
            <p:cNvCxnSpPr/>
            <p:nvPr/>
          </p:nvCxnSpPr>
          <p:spPr>
            <a:xfrm flipV="1">
              <a:off x="10206066" y="2300220"/>
              <a:ext cx="925188" cy="713123"/>
            </a:xfrm>
            <a:prstGeom prst="straightConnector1">
              <a:avLst/>
            </a:prstGeom>
            <a:ln w="28575" cmpd="sng">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 name="cloud">
              <a:extLst>
                <a:ext uri="{FF2B5EF4-FFF2-40B4-BE49-F238E27FC236}">
                  <a16:creationId xmlns:a16="http://schemas.microsoft.com/office/drawing/2014/main" id="{0E67D92B-61A8-41E7-A27F-289E51949925}"/>
                </a:ext>
              </a:extLst>
            </p:cNvPr>
            <p:cNvSpPr>
              <a:spLocks noChangeAspect="1"/>
            </p:cNvSpPr>
            <p:nvPr/>
          </p:nvSpPr>
          <p:spPr bwMode="auto">
            <a:xfrm>
              <a:off x="9464487" y="1441211"/>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68580" tIns="34290" rIns="68580" bIns="0" numCol="1" anchor="ctr" anchorCtr="0" compatLnSpc="1">
              <a:prstTxWarp prst="textNoShape">
                <a:avLst/>
              </a:prstTxWarp>
            </a:bodyPr>
            <a:lstStyle/>
            <a:p>
              <a:pPr algn="ctr" defTabSz="685775" hangingPunct="1">
                <a:defRPr/>
              </a:pPr>
              <a:r>
                <a:rPr lang="en-US" sz="1500" kern="1200">
                  <a:gradFill>
                    <a:gsLst>
                      <a:gs pos="0">
                        <a:srgbClr val="FFFFFF"/>
                      </a:gs>
                      <a:gs pos="100000">
                        <a:srgbClr val="FFFFFF"/>
                      </a:gs>
                    </a:gsLst>
                  </a:gradFill>
                  <a:latin typeface="Segoe UI"/>
                  <a:ea typeface="+mn-ea"/>
                  <a:cs typeface="+mn-cs"/>
                </a:rPr>
                <a:t>VNet</a:t>
              </a:r>
            </a:p>
          </p:txBody>
        </p:sp>
        <p:sp>
          <p:nvSpPr>
            <p:cNvPr id="519" name="cloud">
              <a:extLst>
                <a:ext uri="{FF2B5EF4-FFF2-40B4-BE49-F238E27FC236}">
                  <a16:creationId xmlns:a16="http://schemas.microsoft.com/office/drawing/2014/main" id="{EFD96546-195C-4563-B369-28EB4481F392}"/>
                </a:ext>
              </a:extLst>
            </p:cNvPr>
            <p:cNvSpPr>
              <a:spLocks noChangeAspect="1"/>
            </p:cNvSpPr>
            <p:nvPr/>
          </p:nvSpPr>
          <p:spPr bwMode="auto">
            <a:xfrm>
              <a:off x="8130517" y="2543305"/>
              <a:ext cx="3096582" cy="1972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2">
                  <a:lumMod val="50000"/>
                  <a:lumOff val="50000"/>
                </a:schemeClr>
              </a:solidFill>
              <a:prstDash val="solid"/>
              <a:miter lim="800000"/>
              <a:headEnd/>
              <a:tailEnd/>
            </a:ln>
            <a:effectLst>
              <a:outerShdw blurRad="88900" dist="38100" dir="2700000" algn="tl" rotWithShape="0">
                <a:prstClr val="black">
                  <a:alpha val="30000"/>
                </a:prstClr>
              </a:outerShdw>
            </a:effectLst>
          </p:spPr>
          <p:txBody>
            <a:bodyPr vert="horz" wrap="square" lIns="68580" tIns="34290" rIns="68580" bIns="137160" numCol="1" anchor="b" anchorCtr="0" compatLnSpc="1">
              <a:prstTxWarp prst="textNoShape">
                <a:avLst/>
              </a:prstTxWarp>
            </a:bodyPr>
            <a:lstStyle/>
            <a:p>
              <a:pPr algn="ctr" defTabSz="685775" hangingPunct="1">
                <a:defRPr/>
              </a:pPr>
              <a:endParaRPr lang="en-US" sz="788" kern="1200">
                <a:gradFill>
                  <a:gsLst>
                    <a:gs pos="0">
                      <a:srgbClr val="1A1A1A"/>
                    </a:gs>
                    <a:gs pos="100000">
                      <a:srgbClr val="1A1A1A"/>
                    </a:gs>
                  </a:gsLst>
                </a:gradFill>
                <a:latin typeface="Segoe UI"/>
                <a:ea typeface="+mn-ea"/>
                <a:cs typeface="+mn-cs"/>
              </a:endParaRPr>
            </a:p>
          </p:txBody>
        </p:sp>
        <p:sp>
          <p:nvSpPr>
            <p:cNvPr id="520" name="cloud">
              <a:extLst>
                <a:ext uri="{FF2B5EF4-FFF2-40B4-BE49-F238E27FC236}">
                  <a16:creationId xmlns:a16="http://schemas.microsoft.com/office/drawing/2014/main" id="{2B9DDEA4-1050-47E6-90AF-1307820B410F}"/>
                </a:ext>
              </a:extLst>
            </p:cNvPr>
            <p:cNvSpPr>
              <a:spLocks noChangeAspect="1"/>
            </p:cNvSpPr>
            <p:nvPr/>
          </p:nvSpPr>
          <p:spPr bwMode="auto">
            <a:xfrm>
              <a:off x="8206076" y="1810857"/>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68580" tIns="34290" rIns="68580" bIns="0" numCol="1" anchor="ctr" anchorCtr="0" compatLnSpc="1">
              <a:prstTxWarp prst="textNoShape">
                <a:avLst/>
              </a:prstTxWarp>
            </a:bodyPr>
            <a:lstStyle/>
            <a:p>
              <a:pPr algn="ctr" defTabSz="685775" hangingPunct="1">
                <a:defRPr/>
              </a:pPr>
              <a:r>
                <a:rPr lang="en-US" sz="1500" kern="1200">
                  <a:gradFill>
                    <a:gsLst>
                      <a:gs pos="0">
                        <a:srgbClr val="FFFFFF"/>
                      </a:gs>
                      <a:gs pos="100000">
                        <a:srgbClr val="FFFFFF"/>
                      </a:gs>
                    </a:gsLst>
                  </a:gradFill>
                  <a:latin typeface="Segoe UI"/>
                  <a:ea typeface="+mn-ea"/>
                  <a:cs typeface="+mn-cs"/>
                </a:rPr>
                <a:t>VNet</a:t>
              </a:r>
            </a:p>
          </p:txBody>
        </p:sp>
        <p:sp>
          <p:nvSpPr>
            <p:cNvPr id="521" name="cloud">
              <a:extLst>
                <a:ext uri="{FF2B5EF4-FFF2-40B4-BE49-F238E27FC236}">
                  <a16:creationId xmlns:a16="http://schemas.microsoft.com/office/drawing/2014/main" id="{67266AD5-7EDE-483E-86BD-B5D37641B1DF}"/>
                </a:ext>
              </a:extLst>
            </p:cNvPr>
            <p:cNvSpPr>
              <a:spLocks noChangeAspect="1"/>
            </p:cNvSpPr>
            <p:nvPr/>
          </p:nvSpPr>
          <p:spPr bwMode="auto">
            <a:xfrm>
              <a:off x="10698794" y="2055090"/>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68580" tIns="34290" rIns="68580" bIns="0" numCol="1" anchor="ctr" anchorCtr="0" compatLnSpc="1">
              <a:prstTxWarp prst="textNoShape">
                <a:avLst/>
              </a:prstTxWarp>
            </a:bodyPr>
            <a:lstStyle/>
            <a:p>
              <a:pPr algn="ctr" defTabSz="685775" hangingPunct="1">
                <a:defRPr/>
              </a:pPr>
              <a:r>
                <a:rPr lang="en-US" sz="1500" kern="1200" err="1">
                  <a:gradFill>
                    <a:gsLst>
                      <a:gs pos="0">
                        <a:srgbClr val="FFFFFF"/>
                      </a:gs>
                      <a:gs pos="100000">
                        <a:srgbClr val="FFFFFF"/>
                      </a:gs>
                    </a:gsLst>
                  </a:gradFill>
                  <a:latin typeface="Segoe UI"/>
                  <a:ea typeface="+mn-ea"/>
                  <a:cs typeface="+mn-cs"/>
                </a:rPr>
                <a:t>VNet</a:t>
              </a:r>
              <a:endParaRPr lang="en-US" sz="1500" kern="1200">
                <a:gradFill>
                  <a:gsLst>
                    <a:gs pos="0">
                      <a:srgbClr val="FFFFFF"/>
                    </a:gs>
                    <a:gs pos="100000">
                      <a:srgbClr val="FFFFFF"/>
                    </a:gs>
                  </a:gsLst>
                </a:gradFill>
                <a:latin typeface="Segoe UI"/>
                <a:ea typeface="+mn-ea"/>
                <a:cs typeface="+mn-cs"/>
              </a:endParaRPr>
            </a:p>
          </p:txBody>
        </p:sp>
        <p:sp>
          <p:nvSpPr>
            <p:cNvPr id="522" name="cloud">
              <a:extLst>
                <a:ext uri="{FF2B5EF4-FFF2-40B4-BE49-F238E27FC236}">
                  <a16:creationId xmlns:a16="http://schemas.microsoft.com/office/drawing/2014/main" id="{303B9515-C123-4702-97D8-CA74FE405A84}"/>
                </a:ext>
              </a:extLst>
            </p:cNvPr>
            <p:cNvSpPr>
              <a:spLocks noChangeAspect="1"/>
            </p:cNvSpPr>
            <p:nvPr/>
          </p:nvSpPr>
          <p:spPr bwMode="auto">
            <a:xfrm>
              <a:off x="11282277" y="2829265"/>
              <a:ext cx="864920" cy="5510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68580" tIns="34290" rIns="68580" bIns="0" numCol="1" anchor="ctr" anchorCtr="0" compatLnSpc="1">
              <a:prstTxWarp prst="textNoShape">
                <a:avLst/>
              </a:prstTxWarp>
            </a:bodyPr>
            <a:lstStyle/>
            <a:p>
              <a:pPr algn="ctr" defTabSz="685775" hangingPunct="1">
                <a:defRPr/>
              </a:pPr>
              <a:r>
                <a:rPr lang="en-US" sz="1500" kern="1200" err="1">
                  <a:gradFill>
                    <a:gsLst>
                      <a:gs pos="0">
                        <a:srgbClr val="FFFFFF"/>
                      </a:gs>
                      <a:gs pos="100000">
                        <a:srgbClr val="FFFFFF"/>
                      </a:gs>
                    </a:gsLst>
                  </a:gradFill>
                  <a:latin typeface="Segoe UI"/>
                  <a:ea typeface="+mn-ea"/>
                  <a:cs typeface="+mn-cs"/>
                </a:rPr>
                <a:t>VNet</a:t>
              </a:r>
              <a:endParaRPr lang="en-US" sz="1500" kern="1200">
                <a:gradFill>
                  <a:gsLst>
                    <a:gs pos="0">
                      <a:srgbClr val="FFFFFF"/>
                    </a:gs>
                    <a:gs pos="100000">
                      <a:srgbClr val="FFFFFF"/>
                    </a:gs>
                  </a:gsLst>
                </a:gradFill>
                <a:latin typeface="Segoe UI"/>
                <a:ea typeface="+mn-ea"/>
                <a:cs typeface="+mn-cs"/>
              </a:endParaRPr>
            </a:p>
          </p:txBody>
        </p:sp>
        <p:cxnSp>
          <p:nvCxnSpPr>
            <p:cNvPr id="526" name="Connector: Elbow 525">
              <a:extLst>
                <a:ext uri="{FF2B5EF4-FFF2-40B4-BE49-F238E27FC236}">
                  <a16:creationId xmlns:a16="http://schemas.microsoft.com/office/drawing/2014/main" id="{F49240F2-29D0-4C59-BB29-AF07BDBB612B}"/>
                </a:ext>
              </a:extLst>
            </p:cNvPr>
            <p:cNvCxnSpPr>
              <a:cxnSpLocks/>
              <a:stCxn id="584" idx="0"/>
              <a:endCxn id="519" idx="4"/>
            </p:cNvCxnSpPr>
            <p:nvPr/>
          </p:nvCxnSpPr>
          <p:spPr>
            <a:xfrm rot="5400000" flipH="1" flipV="1">
              <a:off x="8425347" y="4747600"/>
              <a:ext cx="710792" cy="247839"/>
            </a:xfrm>
            <a:prstGeom prst="bentConnector4">
              <a:avLst>
                <a:gd name="adj1" fmla="val 50000"/>
                <a:gd name="adj2" fmla="val 98663"/>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7" name="Connector: Elbow 526">
              <a:extLst>
                <a:ext uri="{FF2B5EF4-FFF2-40B4-BE49-F238E27FC236}">
                  <a16:creationId xmlns:a16="http://schemas.microsoft.com/office/drawing/2014/main" id="{DFD590EE-1CCC-4936-9976-B81728E2BB6C}"/>
                </a:ext>
              </a:extLst>
            </p:cNvPr>
            <p:cNvCxnSpPr>
              <a:cxnSpLocks/>
              <a:stCxn id="577" idx="0"/>
              <a:endCxn id="519" idx="1"/>
            </p:cNvCxnSpPr>
            <p:nvPr/>
          </p:nvCxnSpPr>
          <p:spPr>
            <a:xfrm rot="5400000" flipH="1" flipV="1">
              <a:off x="9975532" y="4542455"/>
              <a:ext cx="710792" cy="658128"/>
            </a:xfrm>
            <a:prstGeom prst="bentConnector4">
              <a:avLst>
                <a:gd name="adj1" fmla="val 50000"/>
                <a:gd name="adj2" fmla="val 9949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4FDF033E-B781-4226-9271-E907905CA527}"/>
                </a:ext>
              </a:extLst>
            </p:cNvPr>
            <p:cNvCxnSpPr>
              <a:cxnSpLocks/>
              <a:stCxn id="570" idx="0"/>
              <a:endCxn id="519" idx="11"/>
            </p:cNvCxnSpPr>
            <p:nvPr/>
          </p:nvCxnSpPr>
          <p:spPr>
            <a:xfrm rot="16200000" flipV="1">
              <a:off x="10631592" y="4511602"/>
              <a:ext cx="1310820" cy="119805"/>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32" name="TextBox 531">
              <a:extLst>
                <a:ext uri="{FF2B5EF4-FFF2-40B4-BE49-F238E27FC236}">
                  <a16:creationId xmlns:a16="http://schemas.microsoft.com/office/drawing/2014/main" id="{3224C878-6F18-487D-9F94-E06CB13BCCB3}"/>
                </a:ext>
              </a:extLst>
            </p:cNvPr>
            <p:cNvSpPr txBox="1"/>
            <p:nvPr/>
          </p:nvSpPr>
          <p:spPr>
            <a:xfrm>
              <a:off x="7368246" y="4400549"/>
              <a:ext cx="1478591" cy="1001984"/>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1500" kern="1200" dirty="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Internet</a:t>
              </a:r>
            </a:p>
            <a:p>
              <a:pPr algn="ctr" defTabSz="685800" hangingPunct="1">
                <a:lnSpc>
                  <a:spcPct val="90000"/>
                </a:lnSpc>
                <a:spcAft>
                  <a:spcPts val="450"/>
                </a:spcAft>
                <a:defRPr/>
              </a:pPr>
              <a:r>
                <a:rPr lang="en-US" sz="1500" kern="1200" dirty="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(S2S VPN)</a:t>
              </a:r>
            </a:p>
            <a:p>
              <a:pPr algn="ctr" defTabSz="685800" hangingPunct="1">
                <a:lnSpc>
                  <a:spcPct val="90000"/>
                </a:lnSpc>
                <a:spcAft>
                  <a:spcPts val="450"/>
                </a:spcAft>
                <a:defRPr/>
              </a:pPr>
              <a:endParaRPr lang="en-US" sz="1500" kern="1200" dirty="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endParaRPr>
            </a:p>
          </p:txBody>
        </p:sp>
        <p:grpSp>
          <p:nvGrpSpPr>
            <p:cNvPr id="533" name="Group 532">
              <a:extLst>
                <a:ext uri="{FF2B5EF4-FFF2-40B4-BE49-F238E27FC236}">
                  <a16:creationId xmlns:a16="http://schemas.microsoft.com/office/drawing/2014/main" id="{C5FD449C-EACF-486F-8E18-28D9EED6E426}"/>
                </a:ext>
              </a:extLst>
            </p:cNvPr>
            <p:cNvGrpSpPr/>
            <p:nvPr/>
          </p:nvGrpSpPr>
          <p:grpSpPr>
            <a:xfrm>
              <a:off x="8474866" y="2625308"/>
              <a:ext cx="2407886" cy="1656440"/>
              <a:chOff x="7886317" y="1951943"/>
              <a:chExt cx="2407886" cy="1656440"/>
            </a:xfrm>
          </p:grpSpPr>
          <p:sp>
            <p:nvSpPr>
              <p:cNvPr id="558" name="TextBox 557">
                <a:extLst>
                  <a:ext uri="{FF2B5EF4-FFF2-40B4-BE49-F238E27FC236}">
                    <a16:creationId xmlns:a16="http://schemas.microsoft.com/office/drawing/2014/main" id="{E4F2FA4F-D443-41D9-884E-26785596DBDE}"/>
                  </a:ext>
                </a:extLst>
              </p:cNvPr>
              <p:cNvSpPr txBox="1"/>
              <p:nvPr/>
            </p:nvSpPr>
            <p:spPr>
              <a:xfrm>
                <a:off x="7886317" y="3456034"/>
                <a:ext cx="765075" cy="152349"/>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825" b="1" kern="1200">
                    <a:gradFill>
                      <a:gsLst>
                        <a:gs pos="2917">
                          <a:srgbClr val="0078D4"/>
                        </a:gs>
                        <a:gs pos="30000">
                          <a:srgbClr val="0078D4"/>
                        </a:gs>
                      </a:gsLst>
                      <a:lin ang="5400000" scaled="0"/>
                    </a:gradFill>
                    <a:latin typeface="Segoe UI"/>
                    <a:ea typeface="+mn-ea"/>
                    <a:cs typeface="Segoe UI Semibold" panose="020B0702040204020203" pitchFamily="34" charset="0"/>
                  </a:rPr>
                  <a:t>Region 1</a:t>
                </a:r>
              </a:p>
            </p:txBody>
          </p:sp>
          <p:sp>
            <p:nvSpPr>
              <p:cNvPr id="554" name="TextBox 553">
                <a:extLst>
                  <a:ext uri="{FF2B5EF4-FFF2-40B4-BE49-F238E27FC236}">
                    <a16:creationId xmlns:a16="http://schemas.microsoft.com/office/drawing/2014/main" id="{20ABB7F3-5DDE-42A3-9DA5-92E41D5DE3CD}"/>
                  </a:ext>
                </a:extLst>
              </p:cNvPr>
              <p:cNvSpPr txBox="1"/>
              <p:nvPr/>
            </p:nvSpPr>
            <p:spPr>
              <a:xfrm>
                <a:off x="8852444" y="1951943"/>
                <a:ext cx="765075" cy="152349"/>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825" b="1" kern="1200">
                    <a:gradFill>
                      <a:gsLst>
                        <a:gs pos="2917">
                          <a:srgbClr val="0078D4"/>
                        </a:gs>
                        <a:gs pos="30000">
                          <a:srgbClr val="0078D4"/>
                        </a:gs>
                      </a:gsLst>
                      <a:lin ang="5400000" scaled="0"/>
                    </a:gradFill>
                    <a:latin typeface="Segoe UI"/>
                    <a:ea typeface="+mn-ea"/>
                    <a:cs typeface="Segoe UI Semibold" panose="020B0702040204020203" pitchFamily="34" charset="0"/>
                  </a:rPr>
                  <a:t>Region 2</a:t>
                </a:r>
              </a:p>
            </p:txBody>
          </p:sp>
          <p:sp>
            <p:nvSpPr>
              <p:cNvPr id="550" name="TextBox 549">
                <a:extLst>
                  <a:ext uri="{FF2B5EF4-FFF2-40B4-BE49-F238E27FC236}">
                    <a16:creationId xmlns:a16="http://schemas.microsoft.com/office/drawing/2014/main" id="{6EAA15F7-D5DB-4752-A544-1FDBCC50BFCF}"/>
                  </a:ext>
                </a:extLst>
              </p:cNvPr>
              <p:cNvSpPr txBox="1"/>
              <p:nvPr/>
            </p:nvSpPr>
            <p:spPr>
              <a:xfrm>
                <a:off x="9529128" y="3456034"/>
                <a:ext cx="765075" cy="152349"/>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825" b="1" kern="1200">
                    <a:gradFill>
                      <a:gsLst>
                        <a:gs pos="2917">
                          <a:srgbClr val="0078D4"/>
                        </a:gs>
                        <a:gs pos="30000">
                          <a:srgbClr val="0078D4"/>
                        </a:gs>
                      </a:gsLst>
                      <a:lin ang="5400000" scaled="0"/>
                    </a:gradFill>
                    <a:latin typeface="Segoe UI"/>
                    <a:ea typeface="+mn-ea"/>
                    <a:cs typeface="Segoe UI Semibold" panose="020B0702040204020203" pitchFamily="34" charset="0"/>
                  </a:rPr>
                  <a:t>Region 3</a:t>
                </a:r>
              </a:p>
            </p:txBody>
          </p:sp>
        </p:grpSp>
        <p:cxnSp>
          <p:nvCxnSpPr>
            <p:cNvPr id="535" name="Connector: Elbow 534">
              <a:extLst>
                <a:ext uri="{FF2B5EF4-FFF2-40B4-BE49-F238E27FC236}">
                  <a16:creationId xmlns:a16="http://schemas.microsoft.com/office/drawing/2014/main" id="{0BA85E3F-2CC2-4954-8FE7-57A2F6E88912}"/>
                </a:ext>
              </a:extLst>
            </p:cNvPr>
            <p:cNvCxnSpPr>
              <a:cxnSpLocks/>
            </p:cNvCxnSpPr>
            <p:nvPr/>
          </p:nvCxnSpPr>
          <p:spPr>
            <a:xfrm rot="5400000" flipH="1" flipV="1">
              <a:off x="7430482" y="4233685"/>
              <a:ext cx="874532" cy="1111928"/>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9F3B578-A508-410D-BF2C-1365BFF39079}"/>
                </a:ext>
              </a:extLst>
            </p:cNvPr>
            <p:cNvGrpSpPr/>
            <p:nvPr/>
          </p:nvGrpSpPr>
          <p:grpSpPr>
            <a:xfrm>
              <a:off x="5190341" y="1580508"/>
              <a:ext cx="1282194" cy="1616766"/>
              <a:chOff x="4898893" y="2369942"/>
              <a:chExt cx="1582562" cy="2268904"/>
            </a:xfrm>
          </p:grpSpPr>
          <p:sp>
            <p:nvSpPr>
              <p:cNvPr id="98" name="EMI_E731">
                <a:extLst>
                  <a:ext uri="{FF2B5EF4-FFF2-40B4-BE49-F238E27FC236}">
                    <a16:creationId xmlns:a16="http://schemas.microsoft.com/office/drawing/2014/main" id="{239732F8-CEE7-49E4-BDAA-46FAF97186DC}"/>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gradFill>
                    <a:gsLst>
                      <a:gs pos="0">
                        <a:srgbClr val="505050"/>
                      </a:gs>
                      <a:gs pos="100000">
                        <a:srgbClr val="505050"/>
                      </a:gs>
                    </a:gsLst>
                  </a:gradFill>
                  <a:latin typeface="Segoe UI"/>
                  <a:ea typeface="+mn-ea"/>
                  <a:cs typeface="+mn-cs"/>
                </a:endParaRPr>
              </a:p>
            </p:txBody>
          </p:sp>
          <p:sp>
            <p:nvSpPr>
              <p:cNvPr id="97" name="EMI_E731">
                <a:extLst>
                  <a:ext uri="{FF2B5EF4-FFF2-40B4-BE49-F238E27FC236}">
                    <a16:creationId xmlns:a16="http://schemas.microsoft.com/office/drawing/2014/main" id="{D62242C0-2F49-4576-9F3D-D90AF0CC1246}"/>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gradFill>
                    <a:gsLst>
                      <a:gs pos="0">
                        <a:srgbClr val="505050"/>
                      </a:gs>
                      <a:gs pos="100000">
                        <a:srgbClr val="505050"/>
                      </a:gs>
                    </a:gsLst>
                  </a:gradFill>
                  <a:latin typeface="Segoe UI"/>
                  <a:ea typeface="+mn-ea"/>
                  <a:cs typeface="+mn-cs"/>
                </a:endParaRPr>
              </a:p>
            </p:txBody>
          </p:sp>
          <p:sp>
            <p:nvSpPr>
              <p:cNvPr id="89" name="TextBox 88">
                <a:extLst>
                  <a:ext uri="{FF2B5EF4-FFF2-40B4-BE49-F238E27FC236}">
                    <a16:creationId xmlns:a16="http://schemas.microsoft.com/office/drawing/2014/main" id="{63602919-0B56-4A04-98A5-6D9AC8F841A8}"/>
                  </a:ext>
                </a:extLst>
              </p:cNvPr>
              <p:cNvSpPr txBox="1"/>
              <p:nvPr/>
            </p:nvSpPr>
            <p:spPr>
              <a:xfrm>
                <a:off x="4898893" y="4250117"/>
                <a:ext cx="1582562" cy="388729"/>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1500" kern="120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Datacenter</a:t>
                </a:r>
              </a:p>
            </p:txBody>
          </p:sp>
          <p:sp>
            <p:nvSpPr>
              <p:cNvPr id="90" name="EMI_E731">
                <a:extLst>
                  <a:ext uri="{FF2B5EF4-FFF2-40B4-BE49-F238E27FC236}">
                    <a16:creationId xmlns:a16="http://schemas.microsoft.com/office/drawing/2014/main" id="{3C0EC4EF-6EAD-41C5-8B50-5F195C647A1A}"/>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gradFill>
                    <a:gsLst>
                      <a:gs pos="0">
                        <a:srgbClr val="505050"/>
                      </a:gs>
                      <a:gs pos="100000">
                        <a:srgbClr val="505050"/>
                      </a:gs>
                    </a:gsLst>
                  </a:gradFill>
                  <a:latin typeface="Segoe UI"/>
                  <a:ea typeface="+mn-ea"/>
                  <a:cs typeface="+mn-cs"/>
                </a:endParaRPr>
              </a:p>
            </p:txBody>
          </p:sp>
        </p:grpSp>
        <p:pic>
          <p:nvPicPr>
            <p:cNvPr id="101" name="Picture 100">
              <a:extLst>
                <a:ext uri="{FF2B5EF4-FFF2-40B4-BE49-F238E27FC236}">
                  <a16:creationId xmlns:a16="http://schemas.microsoft.com/office/drawing/2014/main" id="{00F25989-ACD4-4584-BE16-2DA513087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9122" y="2830249"/>
              <a:ext cx="391427" cy="366188"/>
            </a:xfrm>
            <a:prstGeom prst="rect">
              <a:avLst/>
            </a:prstGeom>
          </p:spPr>
        </p:pic>
        <p:sp>
          <p:nvSpPr>
            <p:cNvPr id="14" name="Rectangle 13">
              <a:extLst>
                <a:ext uri="{FF2B5EF4-FFF2-40B4-BE49-F238E27FC236}">
                  <a16:creationId xmlns:a16="http://schemas.microsoft.com/office/drawing/2014/main" id="{5B3EB714-80E0-4CDF-A26F-6C4BC8C0EBEE}"/>
                </a:ext>
              </a:extLst>
            </p:cNvPr>
            <p:cNvSpPr/>
            <p:nvPr/>
          </p:nvSpPr>
          <p:spPr>
            <a:xfrm>
              <a:off x="6512624" y="1454789"/>
              <a:ext cx="1261457" cy="400109"/>
            </a:xfrm>
            <a:prstGeom prst="rect">
              <a:avLst/>
            </a:prstGeom>
          </p:spPr>
          <p:txBody>
            <a:bodyPr wrap="none">
              <a:spAutoFit/>
            </a:bodyPr>
            <a:lstStyle/>
            <a:p>
              <a:pPr algn="ctr" defTabSz="685800" hangingPunct="1">
                <a:lnSpc>
                  <a:spcPct val="90000"/>
                </a:lnSpc>
                <a:spcAft>
                  <a:spcPts val="450"/>
                </a:spcAft>
                <a:defRPr/>
              </a:pPr>
              <a:r>
                <a:rPr lang="en-US" sz="1500" kern="120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Corp HQ</a:t>
              </a:r>
            </a:p>
          </p:txBody>
        </p:sp>
        <p:pic>
          <p:nvPicPr>
            <p:cNvPr id="112" name="Picture 111">
              <a:extLst>
                <a:ext uri="{FF2B5EF4-FFF2-40B4-BE49-F238E27FC236}">
                  <a16:creationId xmlns:a16="http://schemas.microsoft.com/office/drawing/2014/main" id="{4F640002-63AF-488A-86B6-D2629FC8D1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7832" y="1901745"/>
              <a:ext cx="391427" cy="366188"/>
            </a:xfrm>
            <a:prstGeom prst="rect">
              <a:avLst/>
            </a:prstGeom>
          </p:spPr>
        </p:pic>
        <p:pic>
          <p:nvPicPr>
            <p:cNvPr id="1026" name="Picture 2">
              <a:extLst>
                <a:ext uri="{FF2B5EF4-FFF2-40B4-BE49-F238E27FC236}">
                  <a16:creationId xmlns:a16="http://schemas.microsoft.com/office/drawing/2014/main" id="{50816F49-4E13-49A1-8D83-F4748DC3E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65483" y="3539940"/>
              <a:ext cx="278261"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2E5D7D6-C9EB-491F-99BF-66346173C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501267" y="4020165"/>
              <a:ext cx="374799" cy="3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C0100F-D19B-4252-83BD-A3B476DDBC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936224" y="3544235"/>
              <a:ext cx="312333" cy="312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B2B21CA-BE0E-4C4A-8668-D36127E168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977824" y="4054237"/>
              <a:ext cx="306654" cy="306655"/>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or: Elbow 102">
              <a:extLst>
                <a:ext uri="{FF2B5EF4-FFF2-40B4-BE49-F238E27FC236}">
                  <a16:creationId xmlns:a16="http://schemas.microsoft.com/office/drawing/2014/main" id="{52B93A2C-968F-4756-85A1-41D7F9510BD3}"/>
                </a:ext>
              </a:extLst>
            </p:cNvPr>
            <p:cNvCxnSpPr>
              <a:cxnSpLocks/>
            </p:cNvCxnSpPr>
            <p:nvPr/>
          </p:nvCxnSpPr>
          <p:spPr>
            <a:xfrm flipV="1">
              <a:off x="6332000" y="3922707"/>
              <a:ext cx="1874057" cy="2287"/>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BE3DD74-CB4D-49BF-9EC0-0617ECC31132}"/>
                </a:ext>
              </a:extLst>
            </p:cNvPr>
            <p:cNvSpPr txBox="1"/>
            <p:nvPr/>
          </p:nvSpPr>
          <p:spPr>
            <a:xfrm>
              <a:off x="6091408" y="3637242"/>
              <a:ext cx="1823895" cy="639491"/>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1500" kern="120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User VPN</a:t>
              </a:r>
            </a:p>
            <a:p>
              <a:pPr algn="ctr" defTabSz="685800" hangingPunct="1">
                <a:lnSpc>
                  <a:spcPct val="90000"/>
                </a:lnSpc>
                <a:spcAft>
                  <a:spcPts val="450"/>
                </a:spcAft>
                <a:defRPr/>
              </a:pPr>
              <a:r>
                <a:rPr lang="en-US" sz="1500" kern="120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 (Point-to-site)</a:t>
              </a:r>
            </a:p>
          </p:txBody>
        </p:sp>
        <p:sp>
          <p:nvSpPr>
            <p:cNvPr id="5" name="Rectangle 4">
              <a:extLst>
                <a:ext uri="{FF2B5EF4-FFF2-40B4-BE49-F238E27FC236}">
                  <a16:creationId xmlns:a16="http://schemas.microsoft.com/office/drawing/2014/main" id="{4B4B2CD1-93A6-4AF0-A0FE-200E818B0E34}"/>
                </a:ext>
              </a:extLst>
            </p:cNvPr>
            <p:cNvSpPr/>
            <p:nvPr/>
          </p:nvSpPr>
          <p:spPr>
            <a:xfrm>
              <a:off x="5974814" y="3244334"/>
              <a:ext cx="303931" cy="400109"/>
            </a:xfrm>
            <a:prstGeom prst="rect">
              <a:avLst/>
            </a:prstGeom>
          </p:spPr>
          <p:txBody>
            <a:bodyPr wrap="none">
              <a:spAutoFit/>
            </a:bodyPr>
            <a:lstStyle/>
            <a:p>
              <a:pPr defTabSz="685800" hangingPunct="1">
                <a:defRPr/>
              </a:pPr>
              <a:r>
                <a:rPr lang="en-US" sz="1350" kern="1200">
                  <a:latin typeface="Times New Roman" panose="02020603050405020304" pitchFamily="18" charset="0"/>
                  <a:ea typeface="+mn-ea"/>
                  <a:cs typeface="+mn-cs"/>
                </a:rPr>
                <a:t> </a:t>
              </a:r>
              <a:endParaRPr lang="en-US" sz="1350" kern="1200">
                <a:solidFill>
                  <a:srgbClr val="1A1A1A"/>
                </a:solidFill>
                <a:latin typeface="Segoe UI"/>
                <a:ea typeface="+mn-ea"/>
                <a:cs typeface="+mn-cs"/>
              </a:endParaRPr>
            </a:p>
          </p:txBody>
        </p:sp>
        <p:pic>
          <p:nvPicPr>
            <p:cNvPr id="113" name="Graphic 112">
              <a:extLst>
                <a:ext uri="{FF2B5EF4-FFF2-40B4-BE49-F238E27FC236}">
                  <a16:creationId xmlns:a16="http://schemas.microsoft.com/office/drawing/2014/main" id="{320BF81A-6185-4100-81DB-C65E31D62A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82103" y="3608659"/>
              <a:ext cx="512908" cy="512908"/>
            </a:xfrm>
            <a:prstGeom prst="rect">
              <a:avLst/>
            </a:prstGeom>
          </p:spPr>
        </p:pic>
        <p:pic>
          <p:nvPicPr>
            <p:cNvPr id="114" name="Graphic 113">
              <a:extLst>
                <a:ext uri="{FF2B5EF4-FFF2-40B4-BE49-F238E27FC236}">
                  <a16:creationId xmlns:a16="http://schemas.microsoft.com/office/drawing/2014/main" id="{FEE26113-3D90-4A33-822C-0AF5058DA2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16804" y="2793993"/>
              <a:ext cx="512908" cy="512908"/>
            </a:xfrm>
            <a:prstGeom prst="rect">
              <a:avLst/>
            </a:prstGeom>
          </p:spPr>
        </p:pic>
        <p:pic>
          <p:nvPicPr>
            <p:cNvPr id="115" name="Graphic 114">
              <a:extLst>
                <a:ext uri="{FF2B5EF4-FFF2-40B4-BE49-F238E27FC236}">
                  <a16:creationId xmlns:a16="http://schemas.microsoft.com/office/drawing/2014/main" id="{64383339-1103-4EFF-8B45-30F34C92FF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58619" y="3600406"/>
              <a:ext cx="512908" cy="512908"/>
            </a:xfrm>
            <a:prstGeom prst="rect">
              <a:avLst/>
            </a:prstGeom>
          </p:spPr>
        </p:pic>
        <p:cxnSp>
          <p:nvCxnSpPr>
            <p:cNvPr id="116" name="Straight Arrow Connector 115">
              <a:extLst>
                <a:ext uri="{FF2B5EF4-FFF2-40B4-BE49-F238E27FC236}">
                  <a16:creationId xmlns:a16="http://schemas.microsoft.com/office/drawing/2014/main" id="{3C180D12-E70F-4C2D-84DB-B82D6CF9C2C9}"/>
                </a:ext>
              </a:extLst>
            </p:cNvPr>
            <p:cNvCxnSpPr>
              <a:cxnSpLocks/>
            </p:cNvCxnSpPr>
            <p:nvPr/>
          </p:nvCxnSpPr>
          <p:spPr>
            <a:xfrm flipH="1">
              <a:off x="9005091" y="3225398"/>
              <a:ext cx="592696" cy="428779"/>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0A60FCA-E605-48EC-867A-D95DD38D78C0}"/>
                </a:ext>
              </a:extLst>
            </p:cNvPr>
            <p:cNvCxnSpPr>
              <a:cxnSpLocks/>
              <a:stCxn id="115" idx="1"/>
            </p:cNvCxnSpPr>
            <p:nvPr/>
          </p:nvCxnSpPr>
          <p:spPr>
            <a:xfrm flipH="1">
              <a:off x="9141795" y="3856860"/>
              <a:ext cx="1216824" cy="21398"/>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E9A5111-82BC-4484-8B3D-5B468E571B78}"/>
                </a:ext>
              </a:extLst>
            </p:cNvPr>
            <p:cNvCxnSpPr>
              <a:cxnSpLocks/>
            </p:cNvCxnSpPr>
            <p:nvPr/>
          </p:nvCxnSpPr>
          <p:spPr>
            <a:xfrm flipH="1" flipV="1">
              <a:off x="9913744" y="3219997"/>
              <a:ext cx="531473" cy="472720"/>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6917C94-B841-43D5-98F0-4792A0EDCB2F}"/>
                </a:ext>
              </a:extLst>
            </p:cNvPr>
            <p:cNvGrpSpPr/>
            <p:nvPr/>
          </p:nvGrpSpPr>
          <p:grpSpPr>
            <a:xfrm>
              <a:off x="6929439" y="5149236"/>
              <a:ext cx="811251" cy="1608491"/>
              <a:chOff x="6929439" y="5149236"/>
              <a:chExt cx="811251" cy="1608491"/>
            </a:xfrm>
          </p:grpSpPr>
          <p:grpSp>
            <p:nvGrpSpPr>
              <p:cNvPr id="534" name="Group 533">
                <a:extLst>
                  <a:ext uri="{FF2B5EF4-FFF2-40B4-BE49-F238E27FC236}">
                    <a16:creationId xmlns:a16="http://schemas.microsoft.com/office/drawing/2014/main" id="{08C6EC63-8D69-434B-AD68-8C1D6AA496DE}"/>
                  </a:ext>
                </a:extLst>
              </p:cNvPr>
              <p:cNvGrpSpPr/>
              <p:nvPr/>
            </p:nvGrpSpPr>
            <p:grpSpPr>
              <a:xfrm>
                <a:off x="6929439" y="5334106"/>
                <a:ext cx="811251" cy="1423621"/>
                <a:chOff x="7288010" y="4501680"/>
                <a:chExt cx="811251" cy="1423621"/>
              </a:xfrm>
            </p:grpSpPr>
            <p:sp>
              <p:nvSpPr>
                <p:cNvPr id="539" name="TextBox 538">
                  <a:extLst>
                    <a:ext uri="{FF2B5EF4-FFF2-40B4-BE49-F238E27FC236}">
                      <a16:creationId xmlns:a16="http://schemas.microsoft.com/office/drawing/2014/main" id="{295B41C5-F7CE-4347-A364-8760DB087C90}"/>
                    </a:ext>
                  </a:extLst>
                </p:cNvPr>
                <p:cNvSpPr txBox="1"/>
                <p:nvPr/>
              </p:nvSpPr>
              <p:spPr>
                <a:xfrm>
                  <a:off x="7288010" y="5648302"/>
                  <a:ext cx="811251" cy="276999"/>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1500" kern="120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Branch</a:t>
                  </a:r>
                </a:p>
              </p:txBody>
            </p:sp>
            <p:grpSp>
              <p:nvGrpSpPr>
                <p:cNvPr id="543" name="Group 542">
                  <a:extLst>
                    <a:ext uri="{FF2B5EF4-FFF2-40B4-BE49-F238E27FC236}">
                      <a16:creationId xmlns:a16="http://schemas.microsoft.com/office/drawing/2014/main" id="{4D1AD427-AD27-4FA8-A848-823CFC1539A2}"/>
                    </a:ext>
                  </a:extLst>
                </p:cNvPr>
                <p:cNvGrpSpPr/>
                <p:nvPr/>
              </p:nvGrpSpPr>
              <p:grpSpPr>
                <a:xfrm>
                  <a:off x="7571021" y="4501680"/>
                  <a:ext cx="198668" cy="251420"/>
                  <a:chOff x="2382348" y="4130857"/>
                  <a:chExt cx="337719" cy="427393"/>
                </a:xfrm>
              </p:grpSpPr>
              <p:sp>
                <p:nvSpPr>
                  <p:cNvPr id="544" name="Freeform 23">
                    <a:extLst>
                      <a:ext uri="{FF2B5EF4-FFF2-40B4-BE49-F238E27FC236}">
                        <a16:creationId xmlns:a16="http://schemas.microsoft.com/office/drawing/2014/main" id="{B22001D7-31FF-4838-9C53-F6D13CD48967}"/>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545" name="Oval 24">
                    <a:extLst>
                      <a:ext uri="{FF2B5EF4-FFF2-40B4-BE49-F238E27FC236}">
                        <a16:creationId xmlns:a16="http://schemas.microsoft.com/office/drawing/2014/main" id="{D4E994D0-0940-47AE-8FAA-D252EC4B6B74}"/>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grpSp>
          <p:grpSp>
            <p:nvGrpSpPr>
              <p:cNvPr id="121" name="Group 120">
                <a:extLst>
                  <a:ext uri="{FF2B5EF4-FFF2-40B4-BE49-F238E27FC236}">
                    <a16:creationId xmlns:a16="http://schemas.microsoft.com/office/drawing/2014/main" id="{AB61606C-21B9-4AD2-991B-AAAB6598FC56}"/>
                  </a:ext>
                </a:extLst>
              </p:cNvPr>
              <p:cNvGrpSpPr/>
              <p:nvPr/>
            </p:nvGrpSpPr>
            <p:grpSpPr>
              <a:xfrm>
                <a:off x="7143022" y="5149236"/>
                <a:ext cx="416599" cy="1345538"/>
                <a:chOff x="10270571" y="3117056"/>
                <a:chExt cx="676275" cy="2492376"/>
              </a:xfrm>
            </p:grpSpPr>
            <p:sp>
              <p:nvSpPr>
                <p:cNvPr id="122" name="Freeform 146">
                  <a:extLst>
                    <a:ext uri="{FF2B5EF4-FFF2-40B4-BE49-F238E27FC236}">
                      <a16:creationId xmlns:a16="http://schemas.microsoft.com/office/drawing/2014/main" id="{0984AA50-D060-4FAA-9CE1-0B36DBE541F3}"/>
                    </a:ext>
                  </a:extLst>
                </p:cNvPr>
                <p:cNvSpPr>
                  <a:spLocks/>
                </p:cNvSpPr>
                <p:nvPr/>
              </p:nvSpPr>
              <p:spPr bwMode="auto">
                <a:xfrm>
                  <a:off x="10292796" y="3517106"/>
                  <a:ext cx="630238" cy="1581150"/>
                </a:xfrm>
                <a:custGeom>
                  <a:avLst/>
                  <a:gdLst>
                    <a:gd name="T0" fmla="*/ 0 w 397"/>
                    <a:gd name="T1" fmla="*/ 0 h 996"/>
                    <a:gd name="T2" fmla="*/ 0 w 397"/>
                    <a:gd name="T3" fmla="*/ 996 h 996"/>
                    <a:gd name="T4" fmla="*/ 397 w 397"/>
                    <a:gd name="T5" fmla="*/ 996 h 996"/>
                    <a:gd name="T6" fmla="*/ 397 w 397"/>
                    <a:gd name="T7" fmla="*/ 199 h 996"/>
                    <a:gd name="T8" fmla="*/ 141 w 397"/>
                    <a:gd name="T9" fmla="*/ 0 h 996"/>
                    <a:gd name="T10" fmla="*/ 0 w 397"/>
                    <a:gd name="T11" fmla="*/ 0 h 996"/>
                  </a:gdLst>
                  <a:ahLst/>
                  <a:cxnLst>
                    <a:cxn ang="0">
                      <a:pos x="T0" y="T1"/>
                    </a:cxn>
                    <a:cxn ang="0">
                      <a:pos x="T2" y="T3"/>
                    </a:cxn>
                    <a:cxn ang="0">
                      <a:pos x="T4" y="T5"/>
                    </a:cxn>
                    <a:cxn ang="0">
                      <a:pos x="T6" y="T7"/>
                    </a:cxn>
                    <a:cxn ang="0">
                      <a:pos x="T8" y="T9"/>
                    </a:cxn>
                    <a:cxn ang="0">
                      <a:pos x="T10" y="T11"/>
                    </a:cxn>
                  </a:cxnLst>
                  <a:rect l="0" t="0" r="r" b="b"/>
                  <a:pathLst>
                    <a:path w="397" h="996">
                      <a:moveTo>
                        <a:pt x="0" y="0"/>
                      </a:moveTo>
                      <a:lnTo>
                        <a:pt x="0" y="996"/>
                      </a:lnTo>
                      <a:lnTo>
                        <a:pt x="397" y="996"/>
                      </a:lnTo>
                      <a:lnTo>
                        <a:pt x="397" y="199"/>
                      </a:lnTo>
                      <a:lnTo>
                        <a:pt x="141" y="0"/>
                      </a:lnTo>
                      <a:lnTo>
                        <a:pt x="0" y="0"/>
                      </a:lnTo>
                      <a:close/>
                    </a:path>
                  </a:pathLst>
                </a:cu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23" name="Freeform 147">
                  <a:extLst>
                    <a:ext uri="{FF2B5EF4-FFF2-40B4-BE49-F238E27FC236}">
                      <a16:creationId xmlns:a16="http://schemas.microsoft.com/office/drawing/2014/main" id="{0C862A3A-42CE-4E2A-9594-44CC6B619D8A}"/>
                    </a:ext>
                  </a:extLst>
                </p:cNvPr>
                <p:cNvSpPr>
                  <a:spLocks/>
                </p:cNvSpPr>
                <p:nvPr/>
              </p:nvSpPr>
              <p:spPr bwMode="auto">
                <a:xfrm>
                  <a:off x="10418208" y="3517106"/>
                  <a:ext cx="504825" cy="407988"/>
                </a:xfrm>
                <a:custGeom>
                  <a:avLst/>
                  <a:gdLst>
                    <a:gd name="T0" fmla="*/ 0 w 318"/>
                    <a:gd name="T1" fmla="*/ 0 h 257"/>
                    <a:gd name="T2" fmla="*/ 318 w 318"/>
                    <a:gd name="T3" fmla="*/ 257 h 257"/>
                    <a:gd name="T4" fmla="*/ 318 w 318"/>
                    <a:gd name="T5" fmla="*/ 199 h 257"/>
                    <a:gd name="T6" fmla="*/ 62 w 318"/>
                    <a:gd name="T7" fmla="*/ 0 h 257"/>
                    <a:gd name="T8" fmla="*/ 0 w 318"/>
                    <a:gd name="T9" fmla="*/ 0 h 257"/>
                  </a:gdLst>
                  <a:ahLst/>
                  <a:cxnLst>
                    <a:cxn ang="0">
                      <a:pos x="T0" y="T1"/>
                    </a:cxn>
                    <a:cxn ang="0">
                      <a:pos x="T2" y="T3"/>
                    </a:cxn>
                    <a:cxn ang="0">
                      <a:pos x="T4" y="T5"/>
                    </a:cxn>
                    <a:cxn ang="0">
                      <a:pos x="T6" y="T7"/>
                    </a:cxn>
                    <a:cxn ang="0">
                      <a:pos x="T8" y="T9"/>
                    </a:cxn>
                  </a:cxnLst>
                  <a:rect l="0" t="0" r="r" b="b"/>
                  <a:pathLst>
                    <a:path w="318" h="257">
                      <a:moveTo>
                        <a:pt x="0" y="0"/>
                      </a:moveTo>
                      <a:lnTo>
                        <a:pt x="318" y="257"/>
                      </a:lnTo>
                      <a:lnTo>
                        <a:pt x="318" y="199"/>
                      </a:lnTo>
                      <a:lnTo>
                        <a:pt x="62" y="0"/>
                      </a:lnTo>
                      <a:lnTo>
                        <a:pt x="0" y="0"/>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24" name="Rectangle 148">
                  <a:extLst>
                    <a:ext uri="{FF2B5EF4-FFF2-40B4-BE49-F238E27FC236}">
                      <a16:creationId xmlns:a16="http://schemas.microsoft.com/office/drawing/2014/main" id="{21015AD8-39B7-4DD3-8FFE-0B4DEA27B975}"/>
                    </a:ext>
                  </a:extLst>
                </p:cNvPr>
                <p:cNvSpPr>
                  <a:spLocks noChangeArrowheads="1"/>
                </p:cNvSpPr>
                <p:nvPr/>
              </p:nvSpPr>
              <p:spPr bwMode="auto">
                <a:xfrm>
                  <a:off x="10634108" y="3117056"/>
                  <a:ext cx="30163" cy="444500"/>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25" name="Rectangle 149">
                  <a:extLst>
                    <a:ext uri="{FF2B5EF4-FFF2-40B4-BE49-F238E27FC236}">
                      <a16:creationId xmlns:a16="http://schemas.microsoft.com/office/drawing/2014/main" id="{5F5A224F-FBA1-429A-9982-D6857CFA64BB}"/>
                    </a:ext>
                  </a:extLst>
                </p:cNvPr>
                <p:cNvSpPr>
                  <a:spLocks noChangeArrowheads="1"/>
                </p:cNvSpPr>
                <p:nvPr/>
              </p:nvSpPr>
              <p:spPr bwMode="auto">
                <a:xfrm>
                  <a:off x="10605533" y="3509169"/>
                  <a:ext cx="85725" cy="346075"/>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26" name="Freeform 150">
                  <a:extLst>
                    <a:ext uri="{FF2B5EF4-FFF2-40B4-BE49-F238E27FC236}">
                      <a16:creationId xmlns:a16="http://schemas.microsoft.com/office/drawing/2014/main" id="{EC83F35E-BD36-4E7C-A43E-8E1065CF16BE}"/>
                    </a:ext>
                  </a:extLst>
                </p:cNvPr>
                <p:cNvSpPr>
                  <a:spLocks/>
                </p:cNvSpPr>
                <p:nvPr/>
              </p:nvSpPr>
              <p:spPr bwMode="auto">
                <a:xfrm>
                  <a:off x="10292796" y="3512344"/>
                  <a:ext cx="630238" cy="2097088"/>
                </a:xfrm>
                <a:custGeom>
                  <a:avLst/>
                  <a:gdLst>
                    <a:gd name="T0" fmla="*/ 0 w 397"/>
                    <a:gd name="T1" fmla="*/ 1321 h 1321"/>
                    <a:gd name="T2" fmla="*/ 397 w 397"/>
                    <a:gd name="T3" fmla="*/ 1321 h 1321"/>
                    <a:gd name="T4" fmla="*/ 397 w 397"/>
                    <a:gd name="T5" fmla="*/ 307 h 1321"/>
                    <a:gd name="T6" fmla="*/ 0 w 397"/>
                    <a:gd name="T7" fmla="*/ 0 h 1321"/>
                    <a:gd name="T8" fmla="*/ 0 w 397"/>
                    <a:gd name="T9" fmla="*/ 1321 h 1321"/>
                  </a:gdLst>
                  <a:ahLst/>
                  <a:cxnLst>
                    <a:cxn ang="0">
                      <a:pos x="T0" y="T1"/>
                    </a:cxn>
                    <a:cxn ang="0">
                      <a:pos x="T2" y="T3"/>
                    </a:cxn>
                    <a:cxn ang="0">
                      <a:pos x="T4" y="T5"/>
                    </a:cxn>
                    <a:cxn ang="0">
                      <a:pos x="T6" y="T7"/>
                    </a:cxn>
                    <a:cxn ang="0">
                      <a:pos x="T8" y="T9"/>
                    </a:cxn>
                  </a:cxnLst>
                  <a:rect l="0" t="0" r="r" b="b"/>
                  <a:pathLst>
                    <a:path w="397" h="1321">
                      <a:moveTo>
                        <a:pt x="0" y="1321"/>
                      </a:moveTo>
                      <a:lnTo>
                        <a:pt x="397" y="1321"/>
                      </a:lnTo>
                      <a:lnTo>
                        <a:pt x="397" y="307"/>
                      </a:lnTo>
                      <a:lnTo>
                        <a:pt x="0" y="0"/>
                      </a:lnTo>
                      <a:lnTo>
                        <a:pt x="0" y="1321"/>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27" name="Rectangle 153">
                  <a:extLst>
                    <a:ext uri="{FF2B5EF4-FFF2-40B4-BE49-F238E27FC236}">
                      <a16:creationId xmlns:a16="http://schemas.microsoft.com/office/drawing/2014/main" id="{DF599800-6DC2-41A2-AAD9-DAE4D903F329}"/>
                    </a:ext>
                  </a:extLst>
                </p:cNvPr>
                <p:cNvSpPr>
                  <a:spLocks noChangeArrowheads="1"/>
                </p:cNvSpPr>
                <p:nvPr/>
              </p:nvSpPr>
              <p:spPr bwMode="auto">
                <a:xfrm>
                  <a:off x="1050234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28" name="Rectangle 155">
                  <a:extLst>
                    <a:ext uri="{FF2B5EF4-FFF2-40B4-BE49-F238E27FC236}">
                      <a16:creationId xmlns:a16="http://schemas.microsoft.com/office/drawing/2014/main" id="{25C6D780-15C5-4126-919F-7F6531928342}"/>
                    </a:ext>
                  </a:extLst>
                </p:cNvPr>
                <p:cNvSpPr>
                  <a:spLocks noChangeArrowheads="1"/>
                </p:cNvSpPr>
                <p:nvPr/>
              </p:nvSpPr>
              <p:spPr bwMode="auto">
                <a:xfrm>
                  <a:off x="1074999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29" name="Rectangle 159">
                  <a:extLst>
                    <a:ext uri="{FF2B5EF4-FFF2-40B4-BE49-F238E27FC236}">
                      <a16:creationId xmlns:a16="http://schemas.microsoft.com/office/drawing/2014/main" id="{8BAD5ABA-0487-4880-84F7-4717604DC1FD}"/>
                    </a:ext>
                  </a:extLst>
                </p:cNvPr>
                <p:cNvSpPr>
                  <a:spLocks noChangeArrowheads="1"/>
                </p:cNvSpPr>
                <p:nvPr/>
              </p:nvSpPr>
              <p:spPr bwMode="auto">
                <a:xfrm>
                  <a:off x="10376933" y="4210844"/>
                  <a:ext cx="472484" cy="78354"/>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30" name="Rectangle 161">
                  <a:extLst>
                    <a:ext uri="{FF2B5EF4-FFF2-40B4-BE49-F238E27FC236}">
                      <a16:creationId xmlns:a16="http://schemas.microsoft.com/office/drawing/2014/main" id="{049DF6A6-C7E8-473D-957D-80C28EDDCBCE}"/>
                    </a:ext>
                  </a:extLst>
                </p:cNvPr>
                <p:cNvSpPr>
                  <a:spLocks noChangeArrowheads="1"/>
                </p:cNvSpPr>
                <p:nvPr/>
              </p:nvSpPr>
              <p:spPr bwMode="auto">
                <a:xfrm>
                  <a:off x="10376933" y="3869531"/>
                  <a:ext cx="71438" cy="111125"/>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31" name="Rectangle 163">
                  <a:extLst>
                    <a:ext uri="{FF2B5EF4-FFF2-40B4-BE49-F238E27FC236}">
                      <a16:creationId xmlns:a16="http://schemas.microsoft.com/office/drawing/2014/main" id="{E0AFD191-15FD-47B3-97B9-9FCCF4CFC2AD}"/>
                    </a:ext>
                  </a:extLst>
                </p:cNvPr>
                <p:cNvSpPr>
                  <a:spLocks noChangeArrowheads="1"/>
                </p:cNvSpPr>
                <p:nvPr/>
              </p:nvSpPr>
              <p:spPr bwMode="auto">
                <a:xfrm>
                  <a:off x="1050234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32" name="Rectangle 165">
                  <a:extLst>
                    <a:ext uri="{FF2B5EF4-FFF2-40B4-BE49-F238E27FC236}">
                      <a16:creationId xmlns:a16="http://schemas.microsoft.com/office/drawing/2014/main" id="{92D4A773-8927-4F03-AD2F-EE4C95D64675}"/>
                    </a:ext>
                  </a:extLst>
                </p:cNvPr>
                <p:cNvSpPr>
                  <a:spLocks noChangeArrowheads="1"/>
                </p:cNvSpPr>
                <p:nvPr/>
              </p:nvSpPr>
              <p:spPr bwMode="auto">
                <a:xfrm>
                  <a:off x="1074999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33" name="Rectangle 169">
                  <a:extLst>
                    <a:ext uri="{FF2B5EF4-FFF2-40B4-BE49-F238E27FC236}">
                      <a16:creationId xmlns:a16="http://schemas.microsoft.com/office/drawing/2014/main" id="{412C3763-175D-471B-84F7-D3639881F019}"/>
                    </a:ext>
                  </a:extLst>
                </p:cNvPr>
                <p:cNvSpPr>
                  <a:spLocks noChangeArrowheads="1"/>
                </p:cNvSpPr>
                <p:nvPr/>
              </p:nvSpPr>
              <p:spPr bwMode="auto">
                <a:xfrm>
                  <a:off x="10376933" y="4547394"/>
                  <a:ext cx="472484" cy="81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34" name="Rectangle 171">
                  <a:extLst>
                    <a:ext uri="{FF2B5EF4-FFF2-40B4-BE49-F238E27FC236}">
                      <a16:creationId xmlns:a16="http://schemas.microsoft.com/office/drawing/2014/main" id="{E59220C3-9DEB-4856-BAFE-B6B767FE9C9A}"/>
                    </a:ext>
                  </a:extLst>
                </p:cNvPr>
                <p:cNvSpPr>
                  <a:spLocks noChangeArrowheads="1"/>
                </p:cNvSpPr>
                <p:nvPr/>
              </p:nvSpPr>
              <p:spPr bwMode="auto">
                <a:xfrm>
                  <a:off x="1050234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35" name="Rectangle 173">
                  <a:extLst>
                    <a:ext uri="{FF2B5EF4-FFF2-40B4-BE49-F238E27FC236}">
                      <a16:creationId xmlns:a16="http://schemas.microsoft.com/office/drawing/2014/main" id="{2636C6CF-3097-494C-8FEB-C51F9ECEBA4F}"/>
                    </a:ext>
                  </a:extLst>
                </p:cNvPr>
                <p:cNvSpPr>
                  <a:spLocks noChangeArrowheads="1"/>
                </p:cNvSpPr>
                <p:nvPr/>
              </p:nvSpPr>
              <p:spPr bwMode="auto">
                <a:xfrm>
                  <a:off x="1074999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36" name="Rectangle 177">
                  <a:extLst>
                    <a:ext uri="{FF2B5EF4-FFF2-40B4-BE49-F238E27FC236}">
                      <a16:creationId xmlns:a16="http://schemas.microsoft.com/office/drawing/2014/main" id="{E7586E2F-E32A-4880-9043-13C2FDA4995D}"/>
                    </a:ext>
                  </a:extLst>
                </p:cNvPr>
                <p:cNvSpPr>
                  <a:spLocks noChangeArrowheads="1"/>
                </p:cNvSpPr>
                <p:nvPr/>
              </p:nvSpPr>
              <p:spPr bwMode="auto">
                <a:xfrm>
                  <a:off x="10376933" y="4904127"/>
                  <a:ext cx="472484" cy="92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37" name="Rectangle 179">
                  <a:extLst>
                    <a:ext uri="{FF2B5EF4-FFF2-40B4-BE49-F238E27FC236}">
                      <a16:creationId xmlns:a16="http://schemas.microsoft.com/office/drawing/2014/main" id="{56378E6F-F359-4C1C-8F1E-112ED161F2F3}"/>
                    </a:ext>
                  </a:extLst>
                </p:cNvPr>
                <p:cNvSpPr>
                  <a:spLocks noChangeArrowheads="1"/>
                </p:cNvSpPr>
                <p:nvPr/>
              </p:nvSpPr>
              <p:spPr bwMode="auto">
                <a:xfrm>
                  <a:off x="1050234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38" name="Rectangle 181">
                  <a:extLst>
                    <a:ext uri="{FF2B5EF4-FFF2-40B4-BE49-F238E27FC236}">
                      <a16:creationId xmlns:a16="http://schemas.microsoft.com/office/drawing/2014/main" id="{0FBC8179-DE52-47CA-B473-4C8CCE25F1DB}"/>
                    </a:ext>
                  </a:extLst>
                </p:cNvPr>
                <p:cNvSpPr>
                  <a:spLocks noChangeArrowheads="1"/>
                </p:cNvSpPr>
                <p:nvPr/>
              </p:nvSpPr>
              <p:spPr bwMode="auto">
                <a:xfrm>
                  <a:off x="1074999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nvGrpSpPr>
                <p:cNvPr id="139" name="Group 138">
                  <a:extLst>
                    <a:ext uri="{FF2B5EF4-FFF2-40B4-BE49-F238E27FC236}">
                      <a16:creationId xmlns:a16="http://schemas.microsoft.com/office/drawing/2014/main" id="{175B0131-45D1-451B-9070-2CB5925E6E12}"/>
                    </a:ext>
                  </a:extLst>
                </p:cNvPr>
                <p:cNvGrpSpPr/>
                <p:nvPr/>
              </p:nvGrpSpPr>
              <p:grpSpPr>
                <a:xfrm>
                  <a:off x="10376933" y="3704431"/>
                  <a:ext cx="319088" cy="1460500"/>
                  <a:chOff x="10376933" y="3704431"/>
                  <a:chExt cx="319088" cy="1460500"/>
                </a:xfrm>
              </p:grpSpPr>
              <p:sp>
                <p:nvSpPr>
                  <p:cNvPr id="144" name="Rectangle 151">
                    <a:extLst>
                      <a:ext uri="{FF2B5EF4-FFF2-40B4-BE49-F238E27FC236}">
                        <a16:creationId xmlns:a16="http://schemas.microsoft.com/office/drawing/2014/main" id="{011C486B-762D-4542-90B5-A4A8ADA1EC93}"/>
                      </a:ext>
                    </a:extLst>
                  </p:cNvPr>
                  <p:cNvSpPr>
                    <a:spLocks noChangeArrowheads="1"/>
                  </p:cNvSpPr>
                  <p:nvPr/>
                </p:nvSpPr>
                <p:spPr bwMode="auto">
                  <a:xfrm>
                    <a:off x="10376933" y="4040981"/>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45" name="Rectangle 152">
                    <a:extLst>
                      <a:ext uri="{FF2B5EF4-FFF2-40B4-BE49-F238E27FC236}">
                        <a16:creationId xmlns:a16="http://schemas.microsoft.com/office/drawing/2014/main" id="{19F529EA-7CBA-43B4-A52F-9151CF1046AF}"/>
                      </a:ext>
                    </a:extLst>
                  </p:cNvPr>
                  <p:cNvSpPr>
                    <a:spLocks noChangeArrowheads="1"/>
                  </p:cNvSpPr>
                  <p:nvPr/>
                </p:nvSpPr>
                <p:spPr bwMode="auto">
                  <a:xfrm>
                    <a:off x="10376933" y="3704431"/>
                    <a:ext cx="71438" cy="111125"/>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46" name="Rectangle 154">
                    <a:extLst>
                      <a:ext uri="{FF2B5EF4-FFF2-40B4-BE49-F238E27FC236}">
                        <a16:creationId xmlns:a16="http://schemas.microsoft.com/office/drawing/2014/main" id="{B26E2E51-000E-454D-ABF2-82B9713911BE}"/>
                      </a:ext>
                    </a:extLst>
                  </p:cNvPr>
                  <p:cNvSpPr>
                    <a:spLocks noChangeArrowheads="1"/>
                  </p:cNvSpPr>
                  <p:nvPr/>
                </p:nvSpPr>
                <p:spPr bwMode="auto">
                  <a:xfrm>
                    <a:off x="10624583" y="4040981"/>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47" name="Rectangle 160">
                    <a:extLst>
                      <a:ext uri="{FF2B5EF4-FFF2-40B4-BE49-F238E27FC236}">
                        <a16:creationId xmlns:a16="http://schemas.microsoft.com/office/drawing/2014/main" id="{3AFB196E-ABDC-4098-B3EC-30E1EC548301}"/>
                      </a:ext>
                    </a:extLst>
                  </p:cNvPr>
                  <p:cNvSpPr>
                    <a:spLocks noChangeArrowheads="1"/>
                  </p:cNvSpPr>
                  <p:nvPr/>
                </p:nvSpPr>
                <p:spPr bwMode="auto">
                  <a:xfrm>
                    <a:off x="10502346" y="3869531"/>
                    <a:ext cx="71438" cy="111125"/>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48" name="Rectangle 162">
                    <a:extLst>
                      <a:ext uri="{FF2B5EF4-FFF2-40B4-BE49-F238E27FC236}">
                        <a16:creationId xmlns:a16="http://schemas.microsoft.com/office/drawing/2014/main" id="{D7677FFB-9D06-4CA0-9403-0F6B2301D2C3}"/>
                      </a:ext>
                    </a:extLst>
                  </p:cNvPr>
                  <p:cNvSpPr>
                    <a:spLocks noChangeArrowheads="1"/>
                  </p:cNvSpPr>
                  <p:nvPr/>
                </p:nvSpPr>
                <p:spPr bwMode="auto">
                  <a:xfrm>
                    <a:off x="10376933" y="4377531"/>
                    <a:ext cx="71438" cy="112713"/>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49" name="Rectangle 164">
                    <a:extLst>
                      <a:ext uri="{FF2B5EF4-FFF2-40B4-BE49-F238E27FC236}">
                        <a16:creationId xmlns:a16="http://schemas.microsoft.com/office/drawing/2014/main" id="{00B29DFD-DD40-426C-AF58-0FC9871D3396}"/>
                      </a:ext>
                    </a:extLst>
                  </p:cNvPr>
                  <p:cNvSpPr>
                    <a:spLocks noChangeArrowheads="1"/>
                  </p:cNvSpPr>
                  <p:nvPr/>
                </p:nvSpPr>
                <p:spPr bwMode="auto">
                  <a:xfrm>
                    <a:off x="10624583" y="4377531"/>
                    <a:ext cx="71438" cy="112713"/>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50" name="Rectangle 170">
                    <a:extLst>
                      <a:ext uri="{FF2B5EF4-FFF2-40B4-BE49-F238E27FC236}">
                        <a16:creationId xmlns:a16="http://schemas.microsoft.com/office/drawing/2014/main" id="{1627EE81-29E1-4F78-A1D3-9E5CE24362B7}"/>
                      </a:ext>
                    </a:extLst>
                  </p:cNvPr>
                  <p:cNvSpPr>
                    <a:spLocks noChangeArrowheads="1"/>
                  </p:cNvSpPr>
                  <p:nvPr/>
                </p:nvSpPr>
                <p:spPr bwMode="auto">
                  <a:xfrm>
                    <a:off x="10376933" y="4717256"/>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51" name="Rectangle 172">
                    <a:extLst>
                      <a:ext uri="{FF2B5EF4-FFF2-40B4-BE49-F238E27FC236}">
                        <a16:creationId xmlns:a16="http://schemas.microsoft.com/office/drawing/2014/main" id="{2B7FF3E9-333E-49C7-9337-A6DFCD626833}"/>
                      </a:ext>
                    </a:extLst>
                  </p:cNvPr>
                  <p:cNvSpPr>
                    <a:spLocks noChangeArrowheads="1"/>
                  </p:cNvSpPr>
                  <p:nvPr/>
                </p:nvSpPr>
                <p:spPr bwMode="auto">
                  <a:xfrm>
                    <a:off x="10624583" y="4717256"/>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52" name="Rectangle 178">
                    <a:extLst>
                      <a:ext uri="{FF2B5EF4-FFF2-40B4-BE49-F238E27FC236}">
                        <a16:creationId xmlns:a16="http://schemas.microsoft.com/office/drawing/2014/main" id="{8739D08E-7585-4FD9-8483-BBAE91AC6093}"/>
                      </a:ext>
                    </a:extLst>
                  </p:cNvPr>
                  <p:cNvSpPr>
                    <a:spLocks noChangeArrowheads="1"/>
                  </p:cNvSpPr>
                  <p:nvPr/>
                </p:nvSpPr>
                <p:spPr bwMode="auto">
                  <a:xfrm>
                    <a:off x="10376933" y="5056981"/>
                    <a:ext cx="71438" cy="107950"/>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53" name="Rectangle 180">
                    <a:extLst>
                      <a:ext uri="{FF2B5EF4-FFF2-40B4-BE49-F238E27FC236}">
                        <a16:creationId xmlns:a16="http://schemas.microsoft.com/office/drawing/2014/main" id="{6049075B-555C-40D7-A53F-D0F997111A07}"/>
                      </a:ext>
                    </a:extLst>
                  </p:cNvPr>
                  <p:cNvSpPr>
                    <a:spLocks noChangeArrowheads="1"/>
                  </p:cNvSpPr>
                  <p:nvPr/>
                </p:nvSpPr>
                <p:spPr bwMode="auto">
                  <a:xfrm>
                    <a:off x="10624583" y="5056981"/>
                    <a:ext cx="71438" cy="107950"/>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sp>
              <p:nvSpPr>
                <p:cNvPr id="140" name="Rectangle 185">
                  <a:extLst>
                    <a:ext uri="{FF2B5EF4-FFF2-40B4-BE49-F238E27FC236}">
                      <a16:creationId xmlns:a16="http://schemas.microsoft.com/office/drawing/2014/main" id="{586410BB-1842-400F-ACC2-C9A4AA6CD560}"/>
                    </a:ext>
                  </a:extLst>
                </p:cNvPr>
                <p:cNvSpPr>
                  <a:spLocks noChangeArrowheads="1"/>
                </p:cNvSpPr>
                <p:nvPr/>
              </p:nvSpPr>
              <p:spPr bwMode="auto">
                <a:xfrm>
                  <a:off x="10376932" y="5225256"/>
                  <a:ext cx="444501" cy="105342"/>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41" name="Rectangle 186">
                  <a:extLst>
                    <a:ext uri="{FF2B5EF4-FFF2-40B4-BE49-F238E27FC236}">
                      <a16:creationId xmlns:a16="http://schemas.microsoft.com/office/drawing/2014/main" id="{E7E3D79D-5197-4CAA-A17B-ABAF630B1BB9}"/>
                    </a:ext>
                  </a:extLst>
                </p:cNvPr>
                <p:cNvSpPr>
                  <a:spLocks noChangeArrowheads="1"/>
                </p:cNvSpPr>
                <p:nvPr/>
              </p:nvSpPr>
              <p:spPr bwMode="auto">
                <a:xfrm>
                  <a:off x="10270571" y="5418931"/>
                  <a:ext cx="676275" cy="190500"/>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42" name="Freeform 187">
                  <a:extLst>
                    <a:ext uri="{FF2B5EF4-FFF2-40B4-BE49-F238E27FC236}">
                      <a16:creationId xmlns:a16="http://schemas.microsoft.com/office/drawing/2014/main" id="{D7FBF27C-F63B-4EBC-BB20-6E546C0F0637}"/>
                    </a:ext>
                  </a:extLst>
                </p:cNvPr>
                <p:cNvSpPr>
                  <a:spLocks/>
                </p:cNvSpPr>
                <p:nvPr/>
              </p:nvSpPr>
              <p:spPr bwMode="auto">
                <a:xfrm>
                  <a:off x="10456308" y="5469731"/>
                  <a:ext cx="298450" cy="136525"/>
                </a:xfrm>
                <a:custGeom>
                  <a:avLst/>
                  <a:gdLst>
                    <a:gd name="T0" fmla="*/ 90 w 129"/>
                    <a:gd name="T1" fmla="*/ 0 h 59"/>
                    <a:gd name="T2" fmla="*/ 39 w 129"/>
                    <a:gd name="T3" fmla="*/ 0 h 59"/>
                    <a:gd name="T4" fmla="*/ 0 w 129"/>
                    <a:gd name="T5" fmla="*/ 39 h 59"/>
                    <a:gd name="T6" fmla="*/ 0 w 129"/>
                    <a:gd name="T7" fmla="*/ 59 h 59"/>
                    <a:gd name="T8" fmla="*/ 129 w 129"/>
                    <a:gd name="T9" fmla="*/ 59 h 59"/>
                    <a:gd name="T10" fmla="*/ 129 w 129"/>
                    <a:gd name="T11" fmla="*/ 39 h 59"/>
                    <a:gd name="T12" fmla="*/ 90 w 12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9" h="59">
                      <a:moveTo>
                        <a:pt x="90" y="0"/>
                      </a:moveTo>
                      <a:cubicBezTo>
                        <a:pt x="39" y="0"/>
                        <a:pt x="39" y="0"/>
                        <a:pt x="39" y="0"/>
                      </a:cubicBezTo>
                      <a:cubicBezTo>
                        <a:pt x="18" y="0"/>
                        <a:pt x="0" y="18"/>
                        <a:pt x="0" y="39"/>
                      </a:cubicBezTo>
                      <a:cubicBezTo>
                        <a:pt x="0" y="59"/>
                        <a:pt x="0" y="59"/>
                        <a:pt x="0" y="59"/>
                      </a:cubicBezTo>
                      <a:cubicBezTo>
                        <a:pt x="129" y="59"/>
                        <a:pt x="129" y="59"/>
                        <a:pt x="129" y="59"/>
                      </a:cubicBezTo>
                      <a:cubicBezTo>
                        <a:pt x="129" y="39"/>
                        <a:pt x="129" y="39"/>
                        <a:pt x="129" y="39"/>
                      </a:cubicBezTo>
                      <a:cubicBezTo>
                        <a:pt x="129" y="18"/>
                        <a:pt x="111" y="0"/>
                        <a:pt x="90" y="0"/>
                      </a:cubicBez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43" name="Freeform 188">
                  <a:extLst>
                    <a:ext uri="{FF2B5EF4-FFF2-40B4-BE49-F238E27FC236}">
                      <a16:creationId xmlns:a16="http://schemas.microsoft.com/office/drawing/2014/main" id="{7C7E287E-B801-4578-814B-2BE587A69289}"/>
                    </a:ext>
                  </a:extLst>
                </p:cNvPr>
                <p:cNvSpPr>
                  <a:spLocks/>
                </p:cNvSpPr>
                <p:nvPr/>
              </p:nvSpPr>
              <p:spPr bwMode="auto">
                <a:xfrm>
                  <a:off x="10605533" y="5469731"/>
                  <a:ext cx="149225" cy="136525"/>
                </a:xfrm>
                <a:custGeom>
                  <a:avLst/>
                  <a:gdLst>
                    <a:gd name="T0" fmla="*/ 25 w 64"/>
                    <a:gd name="T1" fmla="*/ 0 h 59"/>
                    <a:gd name="T2" fmla="*/ 0 w 64"/>
                    <a:gd name="T3" fmla="*/ 0 h 59"/>
                    <a:gd name="T4" fmla="*/ 0 w 64"/>
                    <a:gd name="T5" fmla="*/ 59 h 59"/>
                    <a:gd name="T6" fmla="*/ 64 w 64"/>
                    <a:gd name="T7" fmla="*/ 59 h 59"/>
                    <a:gd name="T8" fmla="*/ 64 w 64"/>
                    <a:gd name="T9" fmla="*/ 39 h 59"/>
                    <a:gd name="T10" fmla="*/ 25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25" y="0"/>
                      </a:moveTo>
                      <a:cubicBezTo>
                        <a:pt x="0" y="0"/>
                        <a:pt x="0" y="0"/>
                        <a:pt x="0" y="0"/>
                      </a:cubicBezTo>
                      <a:cubicBezTo>
                        <a:pt x="0" y="59"/>
                        <a:pt x="0" y="59"/>
                        <a:pt x="0" y="59"/>
                      </a:cubicBezTo>
                      <a:cubicBezTo>
                        <a:pt x="64" y="59"/>
                        <a:pt x="64" y="59"/>
                        <a:pt x="64" y="59"/>
                      </a:cubicBezTo>
                      <a:cubicBezTo>
                        <a:pt x="64" y="39"/>
                        <a:pt x="64" y="39"/>
                        <a:pt x="64" y="39"/>
                      </a:cubicBezTo>
                      <a:cubicBezTo>
                        <a:pt x="64" y="18"/>
                        <a:pt x="46" y="0"/>
                        <a:pt x="25" y="0"/>
                      </a:cubicBezTo>
                      <a:close/>
                    </a:path>
                  </a:pathLst>
                </a:custGeom>
                <a:solidFill>
                  <a:srgbClr val="3B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grpSp>
        <p:grpSp>
          <p:nvGrpSpPr>
            <p:cNvPr id="188" name="Group 187">
              <a:extLst>
                <a:ext uri="{FF2B5EF4-FFF2-40B4-BE49-F238E27FC236}">
                  <a16:creationId xmlns:a16="http://schemas.microsoft.com/office/drawing/2014/main" id="{04ED02BD-427E-4F86-8177-F62E272AC279}"/>
                </a:ext>
              </a:extLst>
            </p:cNvPr>
            <p:cNvGrpSpPr/>
            <p:nvPr/>
          </p:nvGrpSpPr>
          <p:grpSpPr>
            <a:xfrm>
              <a:off x="6676911" y="309764"/>
              <a:ext cx="924761" cy="1196423"/>
              <a:chOff x="187502" y="4146675"/>
              <a:chExt cx="703808" cy="1663575"/>
            </a:xfrm>
          </p:grpSpPr>
          <p:sp>
            <p:nvSpPr>
              <p:cNvPr id="189" name="Freeform 116">
                <a:extLst>
                  <a:ext uri="{FF2B5EF4-FFF2-40B4-BE49-F238E27FC236}">
                    <a16:creationId xmlns:a16="http://schemas.microsoft.com/office/drawing/2014/main" id="{F2EADD3E-E999-43CD-B46A-71A4E7CCA788}"/>
                  </a:ext>
                </a:extLst>
              </p:cNvPr>
              <p:cNvSpPr>
                <a:spLocks/>
              </p:cNvSpPr>
              <p:nvPr/>
            </p:nvSpPr>
            <p:spPr bwMode="auto">
              <a:xfrm>
                <a:off x="201370" y="4146675"/>
                <a:ext cx="676072" cy="1663575"/>
              </a:xfrm>
              <a:custGeom>
                <a:avLst/>
                <a:gdLst>
                  <a:gd name="T0" fmla="*/ 226 w 244"/>
                  <a:gd name="T1" fmla="*/ 52 h 600"/>
                  <a:gd name="T2" fmla="*/ 129 w 244"/>
                  <a:gd name="T3" fmla="*/ 4 h 600"/>
                  <a:gd name="T4" fmla="*/ 106 w 244"/>
                  <a:gd name="T5" fmla="*/ 4 h 600"/>
                  <a:gd name="T6" fmla="*/ 17 w 244"/>
                  <a:gd name="T7" fmla="*/ 51 h 600"/>
                  <a:gd name="T8" fmla="*/ 0 w 244"/>
                  <a:gd name="T9" fmla="*/ 80 h 600"/>
                  <a:gd name="T10" fmla="*/ 0 w 244"/>
                  <a:gd name="T11" fmla="*/ 600 h 600"/>
                  <a:gd name="T12" fmla="*/ 244 w 244"/>
                  <a:gd name="T13" fmla="*/ 600 h 600"/>
                  <a:gd name="T14" fmla="*/ 244 w 244"/>
                  <a:gd name="T15" fmla="*/ 81 h 600"/>
                  <a:gd name="T16" fmla="*/ 226 w 244"/>
                  <a:gd name="T17" fmla="*/ 5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600">
                    <a:moveTo>
                      <a:pt x="226" y="52"/>
                    </a:moveTo>
                    <a:cubicBezTo>
                      <a:pt x="129" y="4"/>
                      <a:pt x="129" y="4"/>
                      <a:pt x="129" y="4"/>
                    </a:cubicBezTo>
                    <a:cubicBezTo>
                      <a:pt x="121" y="0"/>
                      <a:pt x="113" y="0"/>
                      <a:pt x="106" y="4"/>
                    </a:cubicBezTo>
                    <a:cubicBezTo>
                      <a:pt x="17" y="51"/>
                      <a:pt x="17" y="51"/>
                      <a:pt x="17" y="51"/>
                    </a:cubicBezTo>
                    <a:cubicBezTo>
                      <a:pt x="7" y="57"/>
                      <a:pt x="0" y="68"/>
                      <a:pt x="0" y="80"/>
                    </a:cubicBezTo>
                    <a:cubicBezTo>
                      <a:pt x="0" y="600"/>
                      <a:pt x="0" y="600"/>
                      <a:pt x="0" y="600"/>
                    </a:cubicBezTo>
                    <a:cubicBezTo>
                      <a:pt x="244" y="600"/>
                      <a:pt x="244" y="600"/>
                      <a:pt x="244" y="600"/>
                    </a:cubicBezTo>
                    <a:cubicBezTo>
                      <a:pt x="244" y="81"/>
                      <a:pt x="244" y="81"/>
                      <a:pt x="244" y="81"/>
                    </a:cubicBezTo>
                    <a:cubicBezTo>
                      <a:pt x="244" y="69"/>
                      <a:pt x="237" y="57"/>
                      <a:pt x="226" y="52"/>
                    </a:cubicBezTo>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90" name="Freeform 118">
                <a:extLst>
                  <a:ext uri="{FF2B5EF4-FFF2-40B4-BE49-F238E27FC236}">
                    <a16:creationId xmlns:a16="http://schemas.microsoft.com/office/drawing/2014/main" id="{561E68BD-BE25-4D3C-BFCE-7CB77A03D8AB}"/>
                  </a:ext>
                </a:extLst>
              </p:cNvPr>
              <p:cNvSpPr>
                <a:spLocks noEditPoints="1"/>
              </p:cNvSpPr>
              <p:nvPr/>
            </p:nvSpPr>
            <p:spPr bwMode="auto">
              <a:xfrm>
                <a:off x="523111" y="4149449"/>
                <a:ext cx="354331" cy="1659735"/>
              </a:xfrm>
              <a:custGeom>
                <a:avLst/>
                <a:gdLst>
                  <a:gd name="T0" fmla="*/ 36 w 128"/>
                  <a:gd name="T1" fmla="*/ 513 h 599"/>
                  <a:gd name="T2" fmla="*/ 12 w 128"/>
                  <a:gd name="T3" fmla="*/ 484 h 599"/>
                  <a:gd name="T4" fmla="*/ 74 w 128"/>
                  <a:gd name="T5" fmla="*/ 484 h 599"/>
                  <a:gd name="T6" fmla="*/ 50 w 128"/>
                  <a:gd name="T7" fmla="*/ 516 h 599"/>
                  <a:gd name="T8" fmla="*/ 111 w 128"/>
                  <a:gd name="T9" fmla="*/ 484 h 599"/>
                  <a:gd name="T10" fmla="*/ 111 w 128"/>
                  <a:gd name="T11" fmla="*/ 516 h 599"/>
                  <a:gd name="T12" fmla="*/ 111 w 128"/>
                  <a:gd name="T13" fmla="*/ 484 h 599"/>
                  <a:gd name="T14" fmla="*/ 36 w 128"/>
                  <a:gd name="T15" fmla="*/ 465 h 599"/>
                  <a:gd name="T16" fmla="*/ 12 w 128"/>
                  <a:gd name="T17" fmla="*/ 436 h 599"/>
                  <a:gd name="T18" fmla="*/ 74 w 128"/>
                  <a:gd name="T19" fmla="*/ 436 h 599"/>
                  <a:gd name="T20" fmla="*/ 50 w 128"/>
                  <a:gd name="T21" fmla="*/ 468 h 599"/>
                  <a:gd name="T22" fmla="*/ 111 w 128"/>
                  <a:gd name="T23" fmla="*/ 436 h 599"/>
                  <a:gd name="T24" fmla="*/ 111 w 128"/>
                  <a:gd name="T25" fmla="*/ 468 h 599"/>
                  <a:gd name="T26" fmla="*/ 111 w 128"/>
                  <a:gd name="T27" fmla="*/ 436 h 599"/>
                  <a:gd name="T28" fmla="*/ 36 w 128"/>
                  <a:gd name="T29" fmla="*/ 417 h 599"/>
                  <a:gd name="T30" fmla="*/ 12 w 128"/>
                  <a:gd name="T31" fmla="*/ 388 h 599"/>
                  <a:gd name="T32" fmla="*/ 74 w 128"/>
                  <a:gd name="T33" fmla="*/ 388 h 599"/>
                  <a:gd name="T34" fmla="*/ 50 w 128"/>
                  <a:gd name="T35" fmla="*/ 420 h 599"/>
                  <a:gd name="T36" fmla="*/ 111 w 128"/>
                  <a:gd name="T37" fmla="*/ 388 h 599"/>
                  <a:gd name="T38" fmla="*/ 111 w 128"/>
                  <a:gd name="T39" fmla="*/ 420 h 599"/>
                  <a:gd name="T40" fmla="*/ 111 w 128"/>
                  <a:gd name="T41" fmla="*/ 388 h 599"/>
                  <a:gd name="T42" fmla="*/ 36 w 128"/>
                  <a:gd name="T43" fmla="*/ 368 h 599"/>
                  <a:gd name="T44" fmla="*/ 12 w 128"/>
                  <a:gd name="T45" fmla="*/ 340 h 599"/>
                  <a:gd name="T46" fmla="*/ 74 w 128"/>
                  <a:gd name="T47" fmla="*/ 340 h 599"/>
                  <a:gd name="T48" fmla="*/ 50 w 128"/>
                  <a:gd name="T49" fmla="*/ 372 h 599"/>
                  <a:gd name="T50" fmla="*/ 111 w 128"/>
                  <a:gd name="T51" fmla="*/ 340 h 599"/>
                  <a:gd name="T52" fmla="*/ 111 w 128"/>
                  <a:gd name="T53" fmla="*/ 372 h 599"/>
                  <a:gd name="T54" fmla="*/ 111 w 128"/>
                  <a:gd name="T55" fmla="*/ 340 h 599"/>
                  <a:gd name="T56" fmla="*/ 36 w 128"/>
                  <a:gd name="T57" fmla="*/ 320 h 599"/>
                  <a:gd name="T58" fmla="*/ 12 w 128"/>
                  <a:gd name="T59" fmla="*/ 291 h 599"/>
                  <a:gd name="T60" fmla="*/ 74 w 128"/>
                  <a:gd name="T61" fmla="*/ 291 h 599"/>
                  <a:gd name="T62" fmla="*/ 50 w 128"/>
                  <a:gd name="T63" fmla="*/ 323 h 599"/>
                  <a:gd name="T64" fmla="*/ 111 w 128"/>
                  <a:gd name="T65" fmla="*/ 291 h 599"/>
                  <a:gd name="T66" fmla="*/ 111 w 128"/>
                  <a:gd name="T67" fmla="*/ 323 h 599"/>
                  <a:gd name="T68" fmla="*/ 111 w 128"/>
                  <a:gd name="T69" fmla="*/ 291 h 599"/>
                  <a:gd name="T70" fmla="*/ 36 w 128"/>
                  <a:gd name="T71" fmla="*/ 272 h 599"/>
                  <a:gd name="T72" fmla="*/ 12 w 128"/>
                  <a:gd name="T73" fmla="*/ 243 h 599"/>
                  <a:gd name="T74" fmla="*/ 74 w 128"/>
                  <a:gd name="T75" fmla="*/ 243 h 599"/>
                  <a:gd name="T76" fmla="*/ 50 w 128"/>
                  <a:gd name="T77" fmla="*/ 275 h 599"/>
                  <a:gd name="T78" fmla="*/ 111 w 128"/>
                  <a:gd name="T79" fmla="*/ 243 h 599"/>
                  <a:gd name="T80" fmla="*/ 111 w 128"/>
                  <a:gd name="T81" fmla="*/ 275 h 599"/>
                  <a:gd name="T82" fmla="*/ 111 w 128"/>
                  <a:gd name="T83" fmla="*/ 243 h 599"/>
                  <a:gd name="T84" fmla="*/ 36 w 128"/>
                  <a:gd name="T85" fmla="*/ 224 h 599"/>
                  <a:gd name="T86" fmla="*/ 12 w 128"/>
                  <a:gd name="T87" fmla="*/ 195 h 599"/>
                  <a:gd name="T88" fmla="*/ 74 w 128"/>
                  <a:gd name="T89" fmla="*/ 195 h 599"/>
                  <a:gd name="T90" fmla="*/ 50 w 128"/>
                  <a:gd name="T91" fmla="*/ 227 h 599"/>
                  <a:gd name="T92" fmla="*/ 111 w 128"/>
                  <a:gd name="T93" fmla="*/ 195 h 599"/>
                  <a:gd name="T94" fmla="*/ 111 w 128"/>
                  <a:gd name="T95" fmla="*/ 227 h 599"/>
                  <a:gd name="T96" fmla="*/ 111 w 128"/>
                  <a:gd name="T97" fmla="*/ 195 h 599"/>
                  <a:gd name="T98" fmla="*/ 36 w 128"/>
                  <a:gd name="T99" fmla="*/ 177 h 599"/>
                  <a:gd name="T100" fmla="*/ 12 w 128"/>
                  <a:gd name="T101" fmla="*/ 148 h 599"/>
                  <a:gd name="T102" fmla="*/ 74 w 128"/>
                  <a:gd name="T103" fmla="*/ 148 h 599"/>
                  <a:gd name="T104" fmla="*/ 50 w 128"/>
                  <a:gd name="T105" fmla="*/ 180 h 599"/>
                  <a:gd name="T106" fmla="*/ 111 w 128"/>
                  <a:gd name="T107" fmla="*/ 148 h 599"/>
                  <a:gd name="T108" fmla="*/ 111 w 128"/>
                  <a:gd name="T109" fmla="*/ 180 h 599"/>
                  <a:gd name="T110" fmla="*/ 111 w 128"/>
                  <a:gd name="T111" fmla="*/ 148 h 599"/>
                  <a:gd name="T112" fmla="*/ 0 w 128"/>
                  <a:gd name="T113" fmla="*/ 599 h 599"/>
                  <a:gd name="T114" fmla="*/ 110 w 128"/>
                  <a:gd name="T115" fmla="*/ 51 h 599"/>
                  <a:gd name="T116" fmla="*/ 2 w 128"/>
                  <a:gd name="T1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599">
                    <a:moveTo>
                      <a:pt x="36" y="484"/>
                    </a:moveTo>
                    <a:cubicBezTo>
                      <a:pt x="36" y="484"/>
                      <a:pt x="36" y="484"/>
                      <a:pt x="36" y="484"/>
                    </a:cubicBezTo>
                    <a:cubicBezTo>
                      <a:pt x="36" y="513"/>
                      <a:pt x="36" y="513"/>
                      <a:pt x="36" y="513"/>
                    </a:cubicBezTo>
                    <a:cubicBezTo>
                      <a:pt x="36" y="516"/>
                      <a:pt x="36" y="516"/>
                      <a:pt x="36" y="516"/>
                    </a:cubicBezTo>
                    <a:cubicBezTo>
                      <a:pt x="12" y="516"/>
                      <a:pt x="12" y="516"/>
                      <a:pt x="12" y="516"/>
                    </a:cubicBezTo>
                    <a:cubicBezTo>
                      <a:pt x="12" y="484"/>
                      <a:pt x="12" y="484"/>
                      <a:pt x="12" y="484"/>
                    </a:cubicBezTo>
                    <a:cubicBezTo>
                      <a:pt x="36" y="484"/>
                      <a:pt x="36" y="484"/>
                      <a:pt x="36" y="484"/>
                    </a:cubicBezTo>
                    <a:moveTo>
                      <a:pt x="74" y="484"/>
                    </a:moveTo>
                    <a:cubicBezTo>
                      <a:pt x="74" y="484"/>
                      <a:pt x="74" y="484"/>
                      <a:pt x="74" y="484"/>
                    </a:cubicBezTo>
                    <a:cubicBezTo>
                      <a:pt x="74" y="513"/>
                      <a:pt x="74" y="513"/>
                      <a:pt x="74" y="513"/>
                    </a:cubicBezTo>
                    <a:cubicBezTo>
                      <a:pt x="74" y="516"/>
                      <a:pt x="74" y="516"/>
                      <a:pt x="74" y="516"/>
                    </a:cubicBezTo>
                    <a:cubicBezTo>
                      <a:pt x="50" y="516"/>
                      <a:pt x="50" y="516"/>
                      <a:pt x="50" y="516"/>
                    </a:cubicBezTo>
                    <a:cubicBezTo>
                      <a:pt x="50" y="484"/>
                      <a:pt x="50" y="484"/>
                      <a:pt x="50" y="484"/>
                    </a:cubicBezTo>
                    <a:cubicBezTo>
                      <a:pt x="74" y="484"/>
                      <a:pt x="74" y="484"/>
                      <a:pt x="74" y="484"/>
                    </a:cubicBezTo>
                    <a:moveTo>
                      <a:pt x="111" y="484"/>
                    </a:moveTo>
                    <a:cubicBezTo>
                      <a:pt x="111" y="484"/>
                      <a:pt x="111" y="484"/>
                      <a:pt x="111" y="484"/>
                    </a:cubicBezTo>
                    <a:cubicBezTo>
                      <a:pt x="111" y="513"/>
                      <a:pt x="111" y="513"/>
                      <a:pt x="111" y="513"/>
                    </a:cubicBezTo>
                    <a:cubicBezTo>
                      <a:pt x="111" y="516"/>
                      <a:pt x="111" y="516"/>
                      <a:pt x="111" y="516"/>
                    </a:cubicBezTo>
                    <a:cubicBezTo>
                      <a:pt x="87" y="516"/>
                      <a:pt x="87" y="516"/>
                      <a:pt x="87" y="516"/>
                    </a:cubicBezTo>
                    <a:cubicBezTo>
                      <a:pt x="87" y="484"/>
                      <a:pt x="87" y="484"/>
                      <a:pt x="87" y="484"/>
                    </a:cubicBezTo>
                    <a:cubicBezTo>
                      <a:pt x="111" y="484"/>
                      <a:pt x="111" y="484"/>
                      <a:pt x="111" y="484"/>
                    </a:cubicBezTo>
                    <a:moveTo>
                      <a:pt x="36" y="436"/>
                    </a:moveTo>
                    <a:cubicBezTo>
                      <a:pt x="36" y="436"/>
                      <a:pt x="36" y="436"/>
                      <a:pt x="36" y="436"/>
                    </a:cubicBezTo>
                    <a:cubicBezTo>
                      <a:pt x="36" y="465"/>
                      <a:pt x="36" y="465"/>
                      <a:pt x="36" y="465"/>
                    </a:cubicBezTo>
                    <a:cubicBezTo>
                      <a:pt x="36" y="468"/>
                      <a:pt x="36" y="468"/>
                      <a:pt x="36" y="468"/>
                    </a:cubicBezTo>
                    <a:cubicBezTo>
                      <a:pt x="12" y="468"/>
                      <a:pt x="12" y="468"/>
                      <a:pt x="12" y="468"/>
                    </a:cubicBezTo>
                    <a:cubicBezTo>
                      <a:pt x="12" y="436"/>
                      <a:pt x="12" y="436"/>
                      <a:pt x="12" y="436"/>
                    </a:cubicBezTo>
                    <a:cubicBezTo>
                      <a:pt x="36" y="436"/>
                      <a:pt x="36" y="436"/>
                      <a:pt x="36" y="436"/>
                    </a:cubicBezTo>
                    <a:moveTo>
                      <a:pt x="74" y="436"/>
                    </a:moveTo>
                    <a:cubicBezTo>
                      <a:pt x="74" y="436"/>
                      <a:pt x="74" y="436"/>
                      <a:pt x="74" y="436"/>
                    </a:cubicBezTo>
                    <a:cubicBezTo>
                      <a:pt x="74" y="465"/>
                      <a:pt x="74" y="465"/>
                      <a:pt x="74" y="465"/>
                    </a:cubicBezTo>
                    <a:cubicBezTo>
                      <a:pt x="74" y="468"/>
                      <a:pt x="74" y="468"/>
                      <a:pt x="74" y="468"/>
                    </a:cubicBezTo>
                    <a:cubicBezTo>
                      <a:pt x="50" y="468"/>
                      <a:pt x="50" y="468"/>
                      <a:pt x="50" y="468"/>
                    </a:cubicBezTo>
                    <a:cubicBezTo>
                      <a:pt x="50" y="436"/>
                      <a:pt x="50" y="436"/>
                      <a:pt x="50" y="436"/>
                    </a:cubicBezTo>
                    <a:cubicBezTo>
                      <a:pt x="74" y="436"/>
                      <a:pt x="74" y="436"/>
                      <a:pt x="74" y="436"/>
                    </a:cubicBezTo>
                    <a:moveTo>
                      <a:pt x="111" y="436"/>
                    </a:moveTo>
                    <a:cubicBezTo>
                      <a:pt x="111" y="436"/>
                      <a:pt x="111" y="436"/>
                      <a:pt x="111" y="436"/>
                    </a:cubicBezTo>
                    <a:cubicBezTo>
                      <a:pt x="111" y="465"/>
                      <a:pt x="111" y="465"/>
                      <a:pt x="111" y="465"/>
                    </a:cubicBezTo>
                    <a:cubicBezTo>
                      <a:pt x="111" y="468"/>
                      <a:pt x="111" y="468"/>
                      <a:pt x="111" y="468"/>
                    </a:cubicBezTo>
                    <a:cubicBezTo>
                      <a:pt x="87" y="468"/>
                      <a:pt x="87" y="468"/>
                      <a:pt x="87" y="468"/>
                    </a:cubicBezTo>
                    <a:cubicBezTo>
                      <a:pt x="87" y="436"/>
                      <a:pt x="87" y="436"/>
                      <a:pt x="87" y="436"/>
                    </a:cubicBezTo>
                    <a:cubicBezTo>
                      <a:pt x="111" y="436"/>
                      <a:pt x="111" y="436"/>
                      <a:pt x="111" y="436"/>
                    </a:cubicBezTo>
                    <a:moveTo>
                      <a:pt x="36" y="388"/>
                    </a:moveTo>
                    <a:cubicBezTo>
                      <a:pt x="36" y="388"/>
                      <a:pt x="36" y="388"/>
                      <a:pt x="36" y="388"/>
                    </a:cubicBezTo>
                    <a:cubicBezTo>
                      <a:pt x="36" y="417"/>
                      <a:pt x="36" y="417"/>
                      <a:pt x="36" y="417"/>
                    </a:cubicBezTo>
                    <a:cubicBezTo>
                      <a:pt x="36" y="420"/>
                      <a:pt x="36" y="420"/>
                      <a:pt x="36" y="420"/>
                    </a:cubicBezTo>
                    <a:cubicBezTo>
                      <a:pt x="12" y="420"/>
                      <a:pt x="12" y="420"/>
                      <a:pt x="12" y="420"/>
                    </a:cubicBezTo>
                    <a:cubicBezTo>
                      <a:pt x="12" y="388"/>
                      <a:pt x="12" y="388"/>
                      <a:pt x="12" y="388"/>
                    </a:cubicBezTo>
                    <a:cubicBezTo>
                      <a:pt x="36" y="388"/>
                      <a:pt x="36" y="388"/>
                      <a:pt x="36" y="388"/>
                    </a:cubicBezTo>
                    <a:moveTo>
                      <a:pt x="74" y="388"/>
                    </a:moveTo>
                    <a:cubicBezTo>
                      <a:pt x="74" y="388"/>
                      <a:pt x="74" y="388"/>
                      <a:pt x="74" y="388"/>
                    </a:cubicBezTo>
                    <a:cubicBezTo>
                      <a:pt x="74" y="417"/>
                      <a:pt x="74" y="417"/>
                      <a:pt x="74" y="417"/>
                    </a:cubicBezTo>
                    <a:cubicBezTo>
                      <a:pt x="74" y="420"/>
                      <a:pt x="74" y="420"/>
                      <a:pt x="74" y="420"/>
                    </a:cubicBezTo>
                    <a:cubicBezTo>
                      <a:pt x="50" y="420"/>
                      <a:pt x="50" y="420"/>
                      <a:pt x="50" y="420"/>
                    </a:cubicBezTo>
                    <a:cubicBezTo>
                      <a:pt x="50" y="388"/>
                      <a:pt x="50" y="388"/>
                      <a:pt x="50" y="388"/>
                    </a:cubicBezTo>
                    <a:cubicBezTo>
                      <a:pt x="74" y="388"/>
                      <a:pt x="74" y="388"/>
                      <a:pt x="74" y="388"/>
                    </a:cubicBezTo>
                    <a:moveTo>
                      <a:pt x="111" y="388"/>
                    </a:moveTo>
                    <a:cubicBezTo>
                      <a:pt x="111" y="388"/>
                      <a:pt x="111" y="388"/>
                      <a:pt x="111" y="388"/>
                    </a:cubicBezTo>
                    <a:cubicBezTo>
                      <a:pt x="111" y="417"/>
                      <a:pt x="111" y="417"/>
                      <a:pt x="111" y="417"/>
                    </a:cubicBezTo>
                    <a:cubicBezTo>
                      <a:pt x="111" y="420"/>
                      <a:pt x="111" y="420"/>
                      <a:pt x="111" y="420"/>
                    </a:cubicBezTo>
                    <a:cubicBezTo>
                      <a:pt x="87" y="420"/>
                      <a:pt x="87" y="420"/>
                      <a:pt x="87" y="420"/>
                    </a:cubicBezTo>
                    <a:cubicBezTo>
                      <a:pt x="87" y="388"/>
                      <a:pt x="87" y="388"/>
                      <a:pt x="87" y="388"/>
                    </a:cubicBezTo>
                    <a:cubicBezTo>
                      <a:pt x="111" y="388"/>
                      <a:pt x="111" y="388"/>
                      <a:pt x="111" y="388"/>
                    </a:cubicBezTo>
                    <a:moveTo>
                      <a:pt x="36" y="340"/>
                    </a:moveTo>
                    <a:cubicBezTo>
                      <a:pt x="36" y="340"/>
                      <a:pt x="36" y="340"/>
                      <a:pt x="36" y="340"/>
                    </a:cubicBezTo>
                    <a:cubicBezTo>
                      <a:pt x="36" y="368"/>
                      <a:pt x="36" y="368"/>
                      <a:pt x="36" y="368"/>
                    </a:cubicBezTo>
                    <a:cubicBezTo>
                      <a:pt x="36" y="372"/>
                      <a:pt x="36" y="372"/>
                      <a:pt x="36" y="372"/>
                    </a:cubicBezTo>
                    <a:cubicBezTo>
                      <a:pt x="12" y="372"/>
                      <a:pt x="12" y="372"/>
                      <a:pt x="12" y="372"/>
                    </a:cubicBezTo>
                    <a:cubicBezTo>
                      <a:pt x="12" y="340"/>
                      <a:pt x="12" y="340"/>
                      <a:pt x="12" y="340"/>
                    </a:cubicBezTo>
                    <a:cubicBezTo>
                      <a:pt x="36" y="340"/>
                      <a:pt x="36" y="340"/>
                      <a:pt x="36" y="340"/>
                    </a:cubicBezTo>
                    <a:moveTo>
                      <a:pt x="74" y="340"/>
                    </a:moveTo>
                    <a:cubicBezTo>
                      <a:pt x="74" y="340"/>
                      <a:pt x="74" y="340"/>
                      <a:pt x="74" y="340"/>
                    </a:cubicBezTo>
                    <a:cubicBezTo>
                      <a:pt x="74" y="368"/>
                      <a:pt x="74" y="368"/>
                      <a:pt x="74" y="368"/>
                    </a:cubicBezTo>
                    <a:cubicBezTo>
                      <a:pt x="74" y="372"/>
                      <a:pt x="74" y="372"/>
                      <a:pt x="74" y="372"/>
                    </a:cubicBezTo>
                    <a:cubicBezTo>
                      <a:pt x="50" y="372"/>
                      <a:pt x="50" y="372"/>
                      <a:pt x="50" y="372"/>
                    </a:cubicBezTo>
                    <a:cubicBezTo>
                      <a:pt x="50" y="340"/>
                      <a:pt x="50" y="340"/>
                      <a:pt x="50" y="340"/>
                    </a:cubicBezTo>
                    <a:cubicBezTo>
                      <a:pt x="74" y="340"/>
                      <a:pt x="74" y="340"/>
                      <a:pt x="74" y="340"/>
                    </a:cubicBezTo>
                    <a:moveTo>
                      <a:pt x="111" y="340"/>
                    </a:moveTo>
                    <a:cubicBezTo>
                      <a:pt x="111" y="340"/>
                      <a:pt x="111" y="340"/>
                      <a:pt x="111" y="340"/>
                    </a:cubicBezTo>
                    <a:cubicBezTo>
                      <a:pt x="111" y="368"/>
                      <a:pt x="111" y="368"/>
                      <a:pt x="111" y="368"/>
                    </a:cubicBezTo>
                    <a:cubicBezTo>
                      <a:pt x="111" y="372"/>
                      <a:pt x="111" y="372"/>
                      <a:pt x="111" y="372"/>
                    </a:cubicBezTo>
                    <a:cubicBezTo>
                      <a:pt x="87" y="372"/>
                      <a:pt x="87" y="372"/>
                      <a:pt x="87" y="372"/>
                    </a:cubicBezTo>
                    <a:cubicBezTo>
                      <a:pt x="87" y="340"/>
                      <a:pt x="87" y="340"/>
                      <a:pt x="87" y="340"/>
                    </a:cubicBezTo>
                    <a:cubicBezTo>
                      <a:pt x="111" y="340"/>
                      <a:pt x="111" y="340"/>
                      <a:pt x="111" y="340"/>
                    </a:cubicBezTo>
                    <a:moveTo>
                      <a:pt x="36" y="291"/>
                    </a:moveTo>
                    <a:cubicBezTo>
                      <a:pt x="36" y="291"/>
                      <a:pt x="36" y="291"/>
                      <a:pt x="36" y="291"/>
                    </a:cubicBezTo>
                    <a:cubicBezTo>
                      <a:pt x="36" y="320"/>
                      <a:pt x="36" y="320"/>
                      <a:pt x="36" y="320"/>
                    </a:cubicBezTo>
                    <a:cubicBezTo>
                      <a:pt x="36" y="323"/>
                      <a:pt x="36" y="323"/>
                      <a:pt x="36" y="323"/>
                    </a:cubicBezTo>
                    <a:cubicBezTo>
                      <a:pt x="12" y="323"/>
                      <a:pt x="12" y="323"/>
                      <a:pt x="12" y="323"/>
                    </a:cubicBezTo>
                    <a:cubicBezTo>
                      <a:pt x="12" y="291"/>
                      <a:pt x="12" y="291"/>
                      <a:pt x="12" y="291"/>
                    </a:cubicBezTo>
                    <a:cubicBezTo>
                      <a:pt x="36" y="291"/>
                      <a:pt x="36" y="291"/>
                      <a:pt x="36" y="291"/>
                    </a:cubicBezTo>
                    <a:moveTo>
                      <a:pt x="74" y="291"/>
                    </a:moveTo>
                    <a:cubicBezTo>
                      <a:pt x="74" y="291"/>
                      <a:pt x="74" y="291"/>
                      <a:pt x="74" y="291"/>
                    </a:cubicBezTo>
                    <a:cubicBezTo>
                      <a:pt x="74" y="320"/>
                      <a:pt x="74" y="320"/>
                      <a:pt x="74" y="320"/>
                    </a:cubicBezTo>
                    <a:cubicBezTo>
                      <a:pt x="74" y="323"/>
                      <a:pt x="74" y="323"/>
                      <a:pt x="74" y="323"/>
                    </a:cubicBezTo>
                    <a:cubicBezTo>
                      <a:pt x="50" y="323"/>
                      <a:pt x="50" y="323"/>
                      <a:pt x="50" y="323"/>
                    </a:cubicBezTo>
                    <a:cubicBezTo>
                      <a:pt x="50" y="291"/>
                      <a:pt x="50" y="291"/>
                      <a:pt x="50" y="291"/>
                    </a:cubicBezTo>
                    <a:cubicBezTo>
                      <a:pt x="74" y="291"/>
                      <a:pt x="74" y="291"/>
                      <a:pt x="74" y="291"/>
                    </a:cubicBezTo>
                    <a:moveTo>
                      <a:pt x="111" y="291"/>
                    </a:moveTo>
                    <a:cubicBezTo>
                      <a:pt x="111" y="291"/>
                      <a:pt x="111" y="291"/>
                      <a:pt x="111" y="291"/>
                    </a:cubicBezTo>
                    <a:cubicBezTo>
                      <a:pt x="111" y="320"/>
                      <a:pt x="111" y="320"/>
                      <a:pt x="111" y="320"/>
                    </a:cubicBezTo>
                    <a:cubicBezTo>
                      <a:pt x="111" y="323"/>
                      <a:pt x="111" y="323"/>
                      <a:pt x="111" y="323"/>
                    </a:cubicBezTo>
                    <a:cubicBezTo>
                      <a:pt x="87" y="323"/>
                      <a:pt x="87" y="323"/>
                      <a:pt x="87" y="323"/>
                    </a:cubicBezTo>
                    <a:cubicBezTo>
                      <a:pt x="87" y="291"/>
                      <a:pt x="87" y="291"/>
                      <a:pt x="87" y="291"/>
                    </a:cubicBezTo>
                    <a:cubicBezTo>
                      <a:pt x="111" y="291"/>
                      <a:pt x="111" y="291"/>
                      <a:pt x="111" y="291"/>
                    </a:cubicBezTo>
                    <a:moveTo>
                      <a:pt x="36" y="243"/>
                    </a:moveTo>
                    <a:cubicBezTo>
                      <a:pt x="36" y="243"/>
                      <a:pt x="36" y="243"/>
                      <a:pt x="36" y="243"/>
                    </a:cubicBezTo>
                    <a:cubicBezTo>
                      <a:pt x="36" y="272"/>
                      <a:pt x="36" y="272"/>
                      <a:pt x="36" y="272"/>
                    </a:cubicBezTo>
                    <a:cubicBezTo>
                      <a:pt x="36" y="275"/>
                      <a:pt x="36" y="275"/>
                      <a:pt x="36" y="275"/>
                    </a:cubicBezTo>
                    <a:cubicBezTo>
                      <a:pt x="12" y="275"/>
                      <a:pt x="12" y="275"/>
                      <a:pt x="12" y="275"/>
                    </a:cubicBezTo>
                    <a:cubicBezTo>
                      <a:pt x="12" y="243"/>
                      <a:pt x="12" y="243"/>
                      <a:pt x="12" y="243"/>
                    </a:cubicBezTo>
                    <a:cubicBezTo>
                      <a:pt x="36" y="243"/>
                      <a:pt x="36" y="243"/>
                      <a:pt x="36" y="243"/>
                    </a:cubicBezTo>
                    <a:moveTo>
                      <a:pt x="74" y="243"/>
                    </a:moveTo>
                    <a:cubicBezTo>
                      <a:pt x="74" y="243"/>
                      <a:pt x="74" y="243"/>
                      <a:pt x="74" y="243"/>
                    </a:cubicBezTo>
                    <a:cubicBezTo>
                      <a:pt x="74" y="272"/>
                      <a:pt x="74" y="272"/>
                      <a:pt x="74" y="272"/>
                    </a:cubicBezTo>
                    <a:cubicBezTo>
                      <a:pt x="74" y="275"/>
                      <a:pt x="74" y="275"/>
                      <a:pt x="74" y="275"/>
                    </a:cubicBezTo>
                    <a:cubicBezTo>
                      <a:pt x="50" y="275"/>
                      <a:pt x="50" y="275"/>
                      <a:pt x="50" y="275"/>
                    </a:cubicBezTo>
                    <a:cubicBezTo>
                      <a:pt x="50" y="243"/>
                      <a:pt x="50" y="243"/>
                      <a:pt x="50" y="243"/>
                    </a:cubicBezTo>
                    <a:cubicBezTo>
                      <a:pt x="74" y="243"/>
                      <a:pt x="74" y="243"/>
                      <a:pt x="74" y="243"/>
                    </a:cubicBezTo>
                    <a:moveTo>
                      <a:pt x="111" y="243"/>
                    </a:moveTo>
                    <a:cubicBezTo>
                      <a:pt x="111" y="243"/>
                      <a:pt x="111" y="243"/>
                      <a:pt x="111" y="243"/>
                    </a:cubicBezTo>
                    <a:cubicBezTo>
                      <a:pt x="111" y="272"/>
                      <a:pt x="111" y="272"/>
                      <a:pt x="111" y="272"/>
                    </a:cubicBezTo>
                    <a:cubicBezTo>
                      <a:pt x="111" y="275"/>
                      <a:pt x="111" y="275"/>
                      <a:pt x="111" y="275"/>
                    </a:cubicBezTo>
                    <a:cubicBezTo>
                      <a:pt x="87" y="275"/>
                      <a:pt x="87" y="275"/>
                      <a:pt x="87" y="275"/>
                    </a:cubicBezTo>
                    <a:cubicBezTo>
                      <a:pt x="87" y="243"/>
                      <a:pt x="87" y="243"/>
                      <a:pt x="87" y="243"/>
                    </a:cubicBezTo>
                    <a:cubicBezTo>
                      <a:pt x="111" y="243"/>
                      <a:pt x="111" y="243"/>
                      <a:pt x="111" y="243"/>
                    </a:cubicBezTo>
                    <a:moveTo>
                      <a:pt x="36" y="195"/>
                    </a:moveTo>
                    <a:cubicBezTo>
                      <a:pt x="36" y="195"/>
                      <a:pt x="36" y="195"/>
                      <a:pt x="36" y="195"/>
                    </a:cubicBezTo>
                    <a:cubicBezTo>
                      <a:pt x="36" y="224"/>
                      <a:pt x="36" y="224"/>
                      <a:pt x="36" y="224"/>
                    </a:cubicBezTo>
                    <a:cubicBezTo>
                      <a:pt x="36" y="227"/>
                      <a:pt x="36" y="227"/>
                      <a:pt x="36" y="227"/>
                    </a:cubicBezTo>
                    <a:cubicBezTo>
                      <a:pt x="12" y="227"/>
                      <a:pt x="12" y="227"/>
                      <a:pt x="12" y="227"/>
                    </a:cubicBezTo>
                    <a:cubicBezTo>
                      <a:pt x="12" y="195"/>
                      <a:pt x="12" y="195"/>
                      <a:pt x="12" y="195"/>
                    </a:cubicBezTo>
                    <a:cubicBezTo>
                      <a:pt x="36" y="195"/>
                      <a:pt x="36" y="195"/>
                      <a:pt x="36" y="195"/>
                    </a:cubicBezTo>
                    <a:moveTo>
                      <a:pt x="74" y="195"/>
                    </a:moveTo>
                    <a:cubicBezTo>
                      <a:pt x="74" y="195"/>
                      <a:pt x="74" y="195"/>
                      <a:pt x="74" y="195"/>
                    </a:cubicBezTo>
                    <a:cubicBezTo>
                      <a:pt x="74" y="224"/>
                      <a:pt x="74" y="224"/>
                      <a:pt x="74" y="224"/>
                    </a:cubicBezTo>
                    <a:cubicBezTo>
                      <a:pt x="74" y="227"/>
                      <a:pt x="74" y="227"/>
                      <a:pt x="74" y="227"/>
                    </a:cubicBezTo>
                    <a:cubicBezTo>
                      <a:pt x="50" y="227"/>
                      <a:pt x="50" y="227"/>
                      <a:pt x="50" y="227"/>
                    </a:cubicBezTo>
                    <a:cubicBezTo>
                      <a:pt x="50" y="195"/>
                      <a:pt x="50" y="195"/>
                      <a:pt x="50" y="195"/>
                    </a:cubicBezTo>
                    <a:cubicBezTo>
                      <a:pt x="74" y="195"/>
                      <a:pt x="74" y="195"/>
                      <a:pt x="74" y="195"/>
                    </a:cubicBezTo>
                    <a:moveTo>
                      <a:pt x="111" y="195"/>
                    </a:moveTo>
                    <a:cubicBezTo>
                      <a:pt x="111" y="195"/>
                      <a:pt x="111" y="195"/>
                      <a:pt x="111" y="195"/>
                    </a:cubicBezTo>
                    <a:cubicBezTo>
                      <a:pt x="111" y="224"/>
                      <a:pt x="111" y="224"/>
                      <a:pt x="111" y="224"/>
                    </a:cubicBezTo>
                    <a:cubicBezTo>
                      <a:pt x="111" y="227"/>
                      <a:pt x="111" y="227"/>
                      <a:pt x="111" y="227"/>
                    </a:cubicBezTo>
                    <a:cubicBezTo>
                      <a:pt x="87" y="227"/>
                      <a:pt x="87" y="227"/>
                      <a:pt x="87" y="227"/>
                    </a:cubicBezTo>
                    <a:cubicBezTo>
                      <a:pt x="87" y="195"/>
                      <a:pt x="87" y="195"/>
                      <a:pt x="87" y="195"/>
                    </a:cubicBezTo>
                    <a:cubicBezTo>
                      <a:pt x="111" y="195"/>
                      <a:pt x="111" y="195"/>
                      <a:pt x="111" y="195"/>
                    </a:cubicBezTo>
                    <a:moveTo>
                      <a:pt x="36" y="148"/>
                    </a:moveTo>
                    <a:cubicBezTo>
                      <a:pt x="36" y="148"/>
                      <a:pt x="36" y="148"/>
                      <a:pt x="36" y="148"/>
                    </a:cubicBezTo>
                    <a:cubicBezTo>
                      <a:pt x="36" y="177"/>
                      <a:pt x="36" y="177"/>
                      <a:pt x="36" y="177"/>
                    </a:cubicBezTo>
                    <a:cubicBezTo>
                      <a:pt x="36" y="180"/>
                      <a:pt x="36" y="180"/>
                      <a:pt x="36" y="180"/>
                    </a:cubicBezTo>
                    <a:cubicBezTo>
                      <a:pt x="12" y="180"/>
                      <a:pt x="12" y="180"/>
                      <a:pt x="12" y="180"/>
                    </a:cubicBezTo>
                    <a:cubicBezTo>
                      <a:pt x="12" y="148"/>
                      <a:pt x="12" y="148"/>
                      <a:pt x="12" y="148"/>
                    </a:cubicBezTo>
                    <a:cubicBezTo>
                      <a:pt x="36" y="148"/>
                      <a:pt x="36" y="148"/>
                      <a:pt x="36" y="148"/>
                    </a:cubicBezTo>
                    <a:moveTo>
                      <a:pt x="74" y="148"/>
                    </a:moveTo>
                    <a:cubicBezTo>
                      <a:pt x="74" y="148"/>
                      <a:pt x="74" y="148"/>
                      <a:pt x="74" y="148"/>
                    </a:cubicBezTo>
                    <a:cubicBezTo>
                      <a:pt x="74" y="177"/>
                      <a:pt x="74" y="177"/>
                      <a:pt x="74" y="177"/>
                    </a:cubicBezTo>
                    <a:cubicBezTo>
                      <a:pt x="74" y="180"/>
                      <a:pt x="74" y="180"/>
                      <a:pt x="74" y="180"/>
                    </a:cubicBezTo>
                    <a:cubicBezTo>
                      <a:pt x="50" y="180"/>
                      <a:pt x="50" y="180"/>
                      <a:pt x="50" y="180"/>
                    </a:cubicBezTo>
                    <a:cubicBezTo>
                      <a:pt x="50" y="148"/>
                      <a:pt x="50" y="148"/>
                      <a:pt x="50" y="148"/>
                    </a:cubicBezTo>
                    <a:cubicBezTo>
                      <a:pt x="74" y="148"/>
                      <a:pt x="74" y="148"/>
                      <a:pt x="74" y="148"/>
                    </a:cubicBezTo>
                    <a:moveTo>
                      <a:pt x="111" y="148"/>
                    </a:moveTo>
                    <a:cubicBezTo>
                      <a:pt x="111" y="148"/>
                      <a:pt x="111" y="148"/>
                      <a:pt x="111" y="148"/>
                    </a:cubicBezTo>
                    <a:cubicBezTo>
                      <a:pt x="111" y="177"/>
                      <a:pt x="111" y="177"/>
                      <a:pt x="111" y="177"/>
                    </a:cubicBezTo>
                    <a:cubicBezTo>
                      <a:pt x="111" y="180"/>
                      <a:pt x="111" y="180"/>
                      <a:pt x="111" y="180"/>
                    </a:cubicBezTo>
                    <a:cubicBezTo>
                      <a:pt x="87" y="180"/>
                      <a:pt x="87" y="180"/>
                      <a:pt x="87" y="180"/>
                    </a:cubicBezTo>
                    <a:cubicBezTo>
                      <a:pt x="87" y="148"/>
                      <a:pt x="87" y="148"/>
                      <a:pt x="87" y="148"/>
                    </a:cubicBezTo>
                    <a:cubicBezTo>
                      <a:pt x="111" y="148"/>
                      <a:pt x="111" y="148"/>
                      <a:pt x="111" y="148"/>
                    </a:cubicBezTo>
                    <a:moveTo>
                      <a:pt x="2" y="0"/>
                    </a:moveTo>
                    <a:cubicBezTo>
                      <a:pt x="1" y="0"/>
                      <a:pt x="1" y="0"/>
                      <a:pt x="0" y="0"/>
                    </a:cubicBezTo>
                    <a:cubicBezTo>
                      <a:pt x="0" y="599"/>
                      <a:pt x="0" y="599"/>
                      <a:pt x="0" y="599"/>
                    </a:cubicBezTo>
                    <a:cubicBezTo>
                      <a:pt x="128" y="599"/>
                      <a:pt x="128" y="599"/>
                      <a:pt x="128" y="599"/>
                    </a:cubicBezTo>
                    <a:cubicBezTo>
                      <a:pt x="128" y="80"/>
                      <a:pt x="128" y="80"/>
                      <a:pt x="128" y="80"/>
                    </a:cubicBezTo>
                    <a:cubicBezTo>
                      <a:pt x="128" y="68"/>
                      <a:pt x="121" y="56"/>
                      <a:pt x="110" y="51"/>
                    </a:cubicBezTo>
                    <a:cubicBezTo>
                      <a:pt x="13" y="3"/>
                      <a:pt x="13" y="3"/>
                      <a:pt x="13" y="3"/>
                    </a:cubicBezTo>
                    <a:cubicBezTo>
                      <a:pt x="12" y="2"/>
                      <a:pt x="12" y="2"/>
                      <a:pt x="12" y="2"/>
                    </a:cubicBezTo>
                    <a:cubicBezTo>
                      <a:pt x="8" y="1"/>
                      <a:pt x="5" y="0"/>
                      <a:pt x="2" y="0"/>
                    </a:cubicBezTo>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nvGrpSpPr>
              <p:cNvPr id="191" name="Group 190">
                <a:extLst>
                  <a:ext uri="{FF2B5EF4-FFF2-40B4-BE49-F238E27FC236}">
                    <a16:creationId xmlns:a16="http://schemas.microsoft.com/office/drawing/2014/main" id="{64A4E075-AA81-43E1-B830-5B36BE6EDFF3}"/>
                  </a:ext>
                </a:extLst>
              </p:cNvPr>
              <p:cNvGrpSpPr/>
              <p:nvPr/>
            </p:nvGrpSpPr>
            <p:grpSpPr>
              <a:xfrm>
                <a:off x="187502" y="4154996"/>
                <a:ext cx="703808" cy="1646149"/>
                <a:chOff x="299420" y="4271677"/>
                <a:chExt cx="703808" cy="1646149"/>
              </a:xfrm>
            </p:grpSpPr>
            <p:sp>
              <p:nvSpPr>
                <p:cNvPr id="192" name="Freeform 117">
                  <a:extLst>
                    <a:ext uri="{FF2B5EF4-FFF2-40B4-BE49-F238E27FC236}">
                      <a16:creationId xmlns:a16="http://schemas.microsoft.com/office/drawing/2014/main" id="{3A9A2117-7509-410A-8D91-98C33FBF7976}"/>
                    </a:ext>
                  </a:extLst>
                </p:cNvPr>
                <p:cNvSpPr>
                  <a:spLocks/>
                </p:cNvSpPr>
                <p:nvPr/>
              </p:nvSpPr>
              <p:spPr bwMode="auto">
                <a:xfrm>
                  <a:off x="667619" y="4271677"/>
                  <a:ext cx="321741" cy="1646149"/>
                </a:xfrm>
                <a:custGeom>
                  <a:avLst/>
                  <a:gdLst>
                    <a:gd name="T0" fmla="*/ 0 w 116"/>
                    <a:gd name="T1" fmla="*/ 0 h 597"/>
                    <a:gd name="T2" fmla="*/ 1 w 116"/>
                    <a:gd name="T3" fmla="*/ 1 h 597"/>
                    <a:gd name="T4" fmla="*/ 98 w 116"/>
                    <a:gd name="T5" fmla="*/ 49 h 597"/>
                    <a:gd name="T6" fmla="*/ 116 w 116"/>
                    <a:gd name="T7" fmla="*/ 78 h 597"/>
                    <a:gd name="T8" fmla="*/ 116 w 116"/>
                    <a:gd name="T9" fmla="*/ 597 h 597"/>
                    <a:gd name="T10" fmla="*/ 116 w 116"/>
                    <a:gd name="T11" fmla="*/ 78 h 597"/>
                    <a:gd name="T12" fmla="*/ 98 w 116"/>
                    <a:gd name="T13" fmla="*/ 49 h 597"/>
                    <a:gd name="T14" fmla="*/ 1 w 116"/>
                    <a:gd name="T15" fmla="*/ 1 h 597"/>
                    <a:gd name="T16" fmla="*/ 0 w 116"/>
                    <a:gd name="T17"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597">
                      <a:moveTo>
                        <a:pt x="0" y="0"/>
                      </a:moveTo>
                      <a:cubicBezTo>
                        <a:pt x="0" y="0"/>
                        <a:pt x="0" y="0"/>
                        <a:pt x="1" y="1"/>
                      </a:cubicBezTo>
                      <a:cubicBezTo>
                        <a:pt x="98" y="49"/>
                        <a:pt x="98" y="49"/>
                        <a:pt x="98" y="49"/>
                      </a:cubicBezTo>
                      <a:cubicBezTo>
                        <a:pt x="109" y="54"/>
                        <a:pt x="116" y="66"/>
                        <a:pt x="116" y="78"/>
                      </a:cubicBezTo>
                      <a:cubicBezTo>
                        <a:pt x="116" y="597"/>
                        <a:pt x="116" y="597"/>
                        <a:pt x="116" y="597"/>
                      </a:cubicBezTo>
                      <a:cubicBezTo>
                        <a:pt x="116" y="78"/>
                        <a:pt x="116" y="78"/>
                        <a:pt x="116" y="78"/>
                      </a:cubicBezTo>
                      <a:cubicBezTo>
                        <a:pt x="116" y="66"/>
                        <a:pt x="109" y="54"/>
                        <a:pt x="98" y="49"/>
                      </a:cubicBezTo>
                      <a:cubicBezTo>
                        <a:pt x="1" y="1"/>
                        <a:pt x="1" y="1"/>
                        <a:pt x="1" y="1"/>
                      </a:cubicBezTo>
                      <a:cubicBezTo>
                        <a:pt x="0" y="0"/>
                        <a:pt x="0" y="0"/>
                        <a:pt x="0" y="0"/>
                      </a:cubicBezTo>
                    </a:path>
                  </a:pathLst>
                </a:custGeom>
                <a:solidFill>
                  <a:srgbClr val="BD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93" name="Rectangle 119">
                  <a:extLst>
                    <a:ext uri="{FF2B5EF4-FFF2-40B4-BE49-F238E27FC236}">
                      <a16:creationId xmlns:a16="http://schemas.microsoft.com/office/drawing/2014/main" id="{D404E3EA-36CA-4C3D-98BB-1DB233A512F4}"/>
                    </a:ext>
                  </a:extLst>
                </p:cNvPr>
                <p:cNvSpPr>
                  <a:spLocks noChangeArrowheads="1"/>
                </p:cNvSpPr>
                <p:nvPr/>
              </p:nvSpPr>
              <p:spPr bwMode="auto">
                <a:xfrm>
                  <a:off x="410365" y="4437401"/>
                  <a:ext cx="456955" cy="38138"/>
                </a:xfrm>
                <a:prstGeom prst="rect">
                  <a:avLst/>
                </a:pr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94" name="Rectangle 120">
                  <a:extLst>
                    <a:ext uri="{FF2B5EF4-FFF2-40B4-BE49-F238E27FC236}">
                      <a16:creationId xmlns:a16="http://schemas.microsoft.com/office/drawing/2014/main" id="{DBEAFB5F-72D3-48FE-943F-64AAB8B05A6C}"/>
                    </a:ext>
                  </a:extLst>
                </p:cNvPr>
                <p:cNvSpPr>
                  <a:spLocks noChangeArrowheads="1"/>
                </p:cNvSpPr>
                <p:nvPr/>
              </p:nvSpPr>
              <p:spPr bwMode="auto">
                <a:xfrm>
                  <a:off x="313288" y="4531011"/>
                  <a:ext cx="676072" cy="110252"/>
                </a:xfrm>
                <a:prstGeom prst="rect">
                  <a:avLst/>
                </a:pr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95" name="Rectangle 122">
                  <a:extLst>
                    <a:ext uri="{FF2B5EF4-FFF2-40B4-BE49-F238E27FC236}">
                      <a16:creationId xmlns:a16="http://schemas.microsoft.com/office/drawing/2014/main" id="{2CAD2076-020B-489D-81DC-033B525CB02F}"/>
                    </a:ext>
                  </a:extLst>
                </p:cNvPr>
                <p:cNvSpPr>
                  <a:spLocks noChangeArrowheads="1"/>
                </p:cNvSpPr>
                <p:nvPr/>
              </p:nvSpPr>
              <p:spPr bwMode="auto">
                <a:xfrm>
                  <a:off x="357666"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96" name="Rectangle 124">
                  <a:extLst>
                    <a:ext uri="{FF2B5EF4-FFF2-40B4-BE49-F238E27FC236}">
                      <a16:creationId xmlns:a16="http://schemas.microsoft.com/office/drawing/2014/main" id="{E6BC2940-4E61-45EB-8CC3-516A9E974F25}"/>
                    </a:ext>
                  </a:extLst>
                </p:cNvPr>
                <p:cNvSpPr>
                  <a:spLocks noChangeArrowheads="1"/>
                </p:cNvSpPr>
                <p:nvPr/>
              </p:nvSpPr>
              <p:spPr bwMode="auto">
                <a:xfrm>
                  <a:off x="357666"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97" name="Rectangle 126">
                  <a:extLst>
                    <a:ext uri="{FF2B5EF4-FFF2-40B4-BE49-F238E27FC236}">
                      <a16:creationId xmlns:a16="http://schemas.microsoft.com/office/drawing/2014/main" id="{DEC220E5-15B2-4EEF-A0C8-15C0AB776F12}"/>
                    </a:ext>
                  </a:extLst>
                </p:cNvPr>
                <p:cNvSpPr>
                  <a:spLocks noChangeArrowheads="1"/>
                </p:cNvSpPr>
                <p:nvPr/>
              </p:nvSpPr>
              <p:spPr bwMode="auto">
                <a:xfrm>
                  <a:off x="424233" y="4674547"/>
                  <a:ext cx="693" cy="7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98" name="Freeform 128">
                  <a:extLst>
                    <a:ext uri="{FF2B5EF4-FFF2-40B4-BE49-F238E27FC236}">
                      <a16:creationId xmlns:a16="http://schemas.microsoft.com/office/drawing/2014/main" id="{2AD87A79-14B3-4164-9C64-2A61BBAED662}"/>
                    </a:ext>
                  </a:extLst>
                </p:cNvPr>
                <p:cNvSpPr>
                  <a:spLocks/>
                </p:cNvSpPr>
                <p:nvPr/>
              </p:nvSpPr>
              <p:spPr bwMode="auto">
                <a:xfrm>
                  <a:off x="357666" y="4674547"/>
                  <a:ext cx="66567" cy="79742"/>
                </a:xfrm>
                <a:custGeom>
                  <a:avLst/>
                  <a:gdLst>
                    <a:gd name="T0" fmla="*/ 96 w 96"/>
                    <a:gd name="T1" fmla="*/ 0 h 115"/>
                    <a:gd name="T2" fmla="*/ 0 w 96"/>
                    <a:gd name="T3" fmla="*/ 115 h 115"/>
                    <a:gd name="T4" fmla="*/ 96 w 96"/>
                    <a:gd name="T5" fmla="*/ 115 h 115"/>
                    <a:gd name="T6" fmla="*/ 96 w 96"/>
                    <a:gd name="T7" fmla="*/ 0 h 115"/>
                  </a:gdLst>
                  <a:ahLst/>
                  <a:cxnLst>
                    <a:cxn ang="0">
                      <a:pos x="T0" y="T1"/>
                    </a:cxn>
                    <a:cxn ang="0">
                      <a:pos x="T2" y="T3"/>
                    </a:cxn>
                    <a:cxn ang="0">
                      <a:pos x="T4" y="T5"/>
                    </a:cxn>
                    <a:cxn ang="0">
                      <a:pos x="T6" y="T7"/>
                    </a:cxn>
                  </a:cxnLst>
                  <a:rect l="0" t="0" r="r" b="b"/>
                  <a:pathLst>
                    <a:path w="96" h="115">
                      <a:moveTo>
                        <a:pt x="96" y="0"/>
                      </a:move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99" name="Rectangle 130">
                  <a:extLst>
                    <a:ext uri="{FF2B5EF4-FFF2-40B4-BE49-F238E27FC236}">
                      <a16:creationId xmlns:a16="http://schemas.microsoft.com/office/drawing/2014/main" id="{F11C4133-BDB1-4C2F-8AB6-7424E2E49FE3}"/>
                    </a:ext>
                  </a:extLst>
                </p:cNvPr>
                <p:cNvSpPr>
                  <a:spLocks noChangeArrowheads="1"/>
                </p:cNvSpPr>
                <p:nvPr/>
              </p:nvSpPr>
              <p:spPr bwMode="auto">
                <a:xfrm>
                  <a:off x="460290"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0" name="Rectangle 132">
                  <a:extLst>
                    <a:ext uri="{FF2B5EF4-FFF2-40B4-BE49-F238E27FC236}">
                      <a16:creationId xmlns:a16="http://schemas.microsoft.com/office/drawing/2014/main" id="{75CB2EA3-7089-4110-BB62-E814EA825244}"/>
                    </a:ext>
                  </a:extLst>
                </p:cNvPr>
                <p:cNvSpPr>
                  <a:spLocks noChangeArrowheads="1"/>
                </p:cNvSpPr>
                <p:nvPr/>
              </p:nvSpPr>
              <p:spPr bwMode="auto">
                <a:xfrm>
                  <a:off x="460290"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1" name="Freeform 134">
                  <a:extLst>
                    <a:ext uri="{FF2B5EF4-FFF2-40B4-BE49-F238E27FC236}">
                      <a16:creationId xmlns:a16="http://schemas.microsoft.com/office/drawing/2014/main" id="{8E7B98E6-E3EB-4C4B-ACBF-48AEAC659374}"/>
                    </a:ext>
                  </a:extLst>
                </p:cNvPr>
                <p:cNvSpPr>
                  <a:spLocks/>
                </p:cNvSpPr>
                <p:nvPr/>
              </p:nvSpPr>
              <p:spPr bwMode="auto">
                <a:xfrm>
                  <a:off x="460290"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2" name="Rectangle 136">
                  <a:extLst>
                    <a:ext uri="{FF2B5EF4-FFF2-40B4-BE49-F238E27FC236}">
                      <a16:creationId xmlns:a16="http://schemas.microsoft.com/office/drawing/2014/main" id="{24376B30-7CCB-47D5-B96F-035AF4FDA2E7}"/>
                    </a:ext>
                  </a:extLst>
                </p:cNvPr>
                <p:cNvSpPr>
                  <a:spLocks noChangeArrowheads="1"/>
                </p:cNvSpPr>
                <p:nvPr/>
              </p:nvSpPr>
              <p:spPr bwMode="auto">
                <a:xfrm>
                  <a:off x="565688"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3" name="Rectangle 138">
                  <a:extLst>
                    <a:ext uri="{FF2B5EF4-FFF2-40B4-BE49-F238E27FC236}">
                      <a16:creationId xmlns:a16="http://schemas.microsoft.com/office/drawing/2014/main" id="{E584D17C-5CDA-4356-A8D7-48A50ACD8BD6}"/>
                    </a:ext>
                  </a:extLst>
                </p:cNvPr>
                <p:cNvSpPr>
                  <a:spLocks noChangeArrowheads="1"/>
                </p:cNvSpPr>
                <p:nvPr/>
              </p:nvSpPr>
              <p:spPr bwMode="auto">
                <a:xfrm>
                  <a:off x="565688"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4" name="Freeform 140">
                  <a:extLst>
                    <a:ext uri="{FF2B5EF4-FFF2-40B4-BE49-F238E27FC236}">
                      <a16:creationId xmlns:a16="http://schemas.microsoft.com/office/drawing/2014/main" id="{56A40D59-90EA-4990-8B7C-C59951F56750}"/>
                    </a:ext>
                  </a:extLst>
                </p:cNvPr>
                <p:cNvSpPr>
                  <a:spLocks/>
                </p:cNvSpPr>
                <p:nvPr/>
              </p:nvSpPr>
              <p:spPr bwMode="auto">
                <a:xfrm>
                  <a:off x="565688"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5" name="Rectangle 142">
                  <a:extLst>
                    <a:ext uri="{FF2B5EF4-FFF2-40B4-BE49-F238E27FC236}">
                      <a16:creationId xmlns:a16="http://schemas.microsoft.com/office/drawing/2014/main" id="{53735B0D-1BF6-447C-A477-597759491D9A}"/>
                    </a:ext>
                  </a:extLst>
                </p:cNvPr>
                <p:cNvSpPr>
                  <a:spLocks noChangeArrowheads="1"/>
                </p:cNvSpPr>
                <p:nvPr/>
              </p:nvSpPr>
              <p:spPr bwMode="auto">
                <a:xfrm>
                  <a:off x="667619"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6" name="Freeform 146">
                  <a:extLst>
                    <a:ext uri="{FF2B5EF4-FFF2-40B4-BE49-F238E27FC236}">
                      <a16:creationId xmlns:a16="http://schemas.microsoft.com/office/drawing/2014/main" id="{2E104BE3-DAE8-4A6B-B2C6-AD7C74DBD2C2}"/>
                    </a:ext>
                  </a:extLst>
                </p:cNvPr>
                <p:cNvSpPr>
                  <a:spLocks/>
                </p:cNvSpPr>
                <p:nvPr/>
              </p:nvSpPr>
              <p:spPr bwMode="auto">
                <a:xfrm>
                  <a:off x="667619"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7" name="Rectangle 148">
                  <a:extLst>
                    <a:ext uri="{FF2B5EF4-FFF2-40B4-BE49-F238E27FC236}">
                      <a16:creationId xmlns:a16="http://schemas.microsoft.com/office/drawing/2014/main" id="{40E722EA-2ADC-41DF-A678-4ADB0D08F204}"/>
                    </a:ext>
                  </a:extLst>
                </p:cNvPr>
                <p:cNvSpPr>
                  <a:spLocks noChangeArrowheads="1"/>
                </p:cNvSpPr>
                <p:nvPr/>
              </p:nvSpPr>
              <p:spPr bwMode="auto">
                <a:xfrm>
                  <a:off x="773017"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8" name="Freeform 152">
                  <a:extLst>
                    <a:ext uri="{FF2B5EF4-FFF2-40B4-BE49-F238E27FC236}">
                      <a16:creationId xmlns:a16="http://schemas.microsoft.com/office/drawing/2014/main" id="{AD69A1C9-C67C-44CC-AD79-E52A3DE5C7D1}"/>
                    </a:ext>
                  </a:extLst>
                </p:cNvPr>
                <p:cNvSpPr>
                  <a:spLocks/>
                </p:cNvSpPr>
                <p:nvPr/>
              </p:nvSpPr>
              <p:spPr bwMode="auto">
                <a:xfrm>
                  <a:off x="773017"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09" name="Rectangle 154">
                  <a:extLst>
                    <a:ext uri="{FF2B5EF4-FFF2-40B4-BE49-F238E27FC236}">
                      <a16:creationId xmlns:a16="http://schemas.microsoft.com/office/drawing/2014/main" id="{0ADD6CAC-C351-4FA4-BB8F-73CE9E701182}"/>
                    </a:ext>
                  </a:extLst>
                </p:cNvPr>
                <p:cNvSpPr>
                  <a:spLocks noChangeArrowheads="1"/>
                </p:cNvSpPr>
                <p:nvPr/>
              </p:nvSpPr>
              <p:spPr bwMode="auto">
                <a:xfrm>
                  <a:off x="875641"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0" name="Freeform 158">
                  <a:extLst>
                    <a:ext uri="{FF2B5EF4-FFF2-40B4-BE49-F238E27FC236}">
                      <a16:creationId xmlns:a16="http://schemas.microsoft.com/office/drawing/2014/main" id="{1AA2A973-129E-4F89-8F5F-7A7FAF46EC94}"/>
                    </a:ext>
                  </a:extLst>
                </p:cNvPr>
                <p:cNvSpPr>
                  <a:spLocks/>
                </p:cNvSpPr>
                <p:nvPr/>
              </p:nvSpPr>
              <p:spPr bwMode="auto">
                <a:xfrm>
                  <a:off x="875641"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1" name="Rectangle 327">
                  <a:extLst>
                    <a:ext uri="{FF2B5EF4-FFF2-40B4-BE49-F238E27FC236}">
                      <a16:creationId xmlns:a16="http://schemas.microsoft.com/office/drawing/2014/main" id="{42178045-A91E-4E24-9619-55DE3F403ED8}"/>
                    </a:ext>
                  </a:extLst>
                </p:cNvPr>
                <p:cNvSpPr>
                  <a:spLocks noChangeArrowheads="1"/>
                </p:cNvSpPr>
                <p:nvPr/>
              </p:nvSpPr>
              <p:spPr bwMode="auto">
                <a:xfrm>
                  <a:off x="565688" y="533605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2" name="Rectangle 329">
                  <a:extLst>
                    <a:ext uri="{FF2B5EF4-FFF2-40B4-BE49-F238E27FC236}">
                      <a16:creationId xmlns:a16="http://schemas.microsoft.com/office/drawing/2014/main" id="{87D57EF4-65AB-4BE3-8085-0F71D06541BD}"/>
                    </a:ext>
                  </a:extLst>
                </p:cNvPr>
                <p:cNvSpPr>
                  <a:spLocks noChangeArrowheads="1"/>
                </p:cNvSpPr>
                <p:nvPr/>
              </p:nvSpPr>
              <p:spPr bwMode="auto">
                <a:xfrm>
                  <a:off x="565688" y="5415799"/>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3" name="Freeform 331">
                  <a:extLst>
                    <a:ext uri="{FF2B5EF4-FFF2-40B4-BE49-F238E27FC236}">
                      <a16:creationId xmlns:a16="http://schemas.microsoft.com/office/drawing/2014/main" id="{71C55629-92A8-42AA-8C64-81FAED83A904}"/>
                    </a:ext>
                  </a:extLst>
                </p:cNvPr>
                <p:cNvSpPr>
                  <a:spLocks/>
                </p:cNvSpPr>
                <p:nvPr/>
              </p:nvSpPr>
              <p:spPr bwMode="auto">
                <a:xfrm>
                  <a:off x="565688" y="533605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4" name="Rectangle 434">
                  <a:extLst>
                    <a:ext uri="{FF2B5EF4-FFF2-40B4-BE49-F238E27FC236}">
                      <a16:creationId xmlns:a16="http://schemas.microsoft.com/office/drawing/2014/main" id="{760E5BFD-0967-4B54-BF28-5B697D73E6DC}"/>
                    </a:ext>
                  </a:extLst>
                </p:cNvPr>
                <p:cNvSpPr>
                  <a:spLocks noChangeArrowheads="1"/>
                </p:cNvSpPr>
                <p:nvPr/>
              </p:nvSpPr>
              <p:spPr bwMode="auto">
                <a:xfrm>
                  <a:off x="299420" y="4522690"/>
                  <a:ext cx="703808" cy="41604"/>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5" name="Rectangle 435">
                  <a:extLst>
                    <a:ext uri="{FF2B5EF4-FFF2-40B4-BE49-F238E27FC236}">
                      <a16:creationId xmlns:a16="http://schemas.microsoft.com/office/drawing/2014/main" id="{501C164A-E00B-43DD-9C07-959E98992F82}"/>
                    </a:ext>
                  </a:extLst>
                </p:cNvPr>
                <p:cNvSpPr>
                  <a:spLocks noChangeArrowheads="1"/>
                </p:cNvSpPr>
                <p:nvPr/>
              </p:nvSpPr>
              <p:spPr bwMode="auto">
                <a:xfrm>
                  <a:off x="357666" y="4558747"/>
                  <a:ext cx="19415" cy="8251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6" name="Rectangle 436">
                  <a:extLst>
                    <a:ext uri="{FF2B5EF4-FFF2-40B4-BE49-F238E27FC236}">
                      <a16:creationId xmlns:a16="http://schemas.microsoft.com/office/drawing/2014/main" id="{59E13DAC-9B10-4CC0-BE85-E366AC85D69E}"/>
                    </a:ext>
                  </a:extLst>
                </p:cNvPr>
                <p:cNvSpPr>
                  <a:spLocks noChangeArrowheads="1"/>
                </p:cNvSpPr>
                <p:nvPr/>
              </p:nvSpPr>
              <p:spPr bwMode="auto">
                <a:xfrm>
                  <a:off x="471385" y="4558747"/>
                  <a:ext cx="22189" cy="8251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7" name="Rectangle 437">
                  <a:extLst>
                    <a:ext uri="{FF2B5EF4-FFF2-40B4-BE49-F238E27FC236}">
                      <a16:creationId xmlns:a16="http://schemas.microsoft.com/office/drawing/2014/main" id="{2E616DB9-822E-4DC4-8BCA-45CE1D794B58}"/>
                    </a:ext>
                  </a:extLst>
                </p:cNvPr>
                <p:cNvSpPr>
                  <a:spLocks noChangeArrowheads="1"/>
                </p:cNvSpPr>
                <p:nvPr/>
              </p:nvSpPr>
              <p:spPr bwMode="auto">
                <a:xfrm>
                  <a:off x="585104" y="4558747"/>
                  <a:ext cx="22189" cy="8251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8" name="Rectangle 438">
                  <a:extLst>
                    <a:ext uri="{FF2B5EF4-FFF2-40B4-BE49-F238E27FC236}">
                      <a16:creationId xmlns:a16="http://schemas.microsoft.com/office/drawing/2014/main" id="{7CAEF513-7C2E-4604-AF1F-85BB5B26C98C}"/>
                    </a:ext>
                  </a:extLst>
                </p:cNvPr>
                <p:cNvSpPr>
                  <a:spLocks noChangeArrowheads="1"/>
                </p:cNvSpPr>
                <p:nvPr/>
              </p:nvSpPr>
              <p:spPr bwMode="auto">
                <a:xfrm>
                  <a:off x="700902" y="4558747"/>
                  <a:ext cx="19415" cy="8251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19" name="Rectangle 439">
                  <a:extLst>
                    <a:ext uri="{FF2B5EF4-FFF2-40B4-BE49-F238E27FC236}">
                      <a16:creationId xmlns:a16="http://schemas.microsoft.com/office/drawing/2014/main" id="{32F8CBE9-9D78-4BCB-9715-BF482AEFF6CB}"/>
                    </a:ext>
                  </a:extLst>
                </p:cNvPr>
                <p:cNvSpPr>
                  <a:spLocks noChangeArrowheads="1"/>
                </p:cNvSpPr>
                <p:nvPr/>
              </p:nvSpPr>
              <p:spPr bwMode="auto">
                <a:xfrm>
                  <a:off x="814621" y="4558747"/>
                  <a:ext cx="19415" cy="8251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20" name="Rectangle 440">
                  <a:extLst>
                    <a:ext uri="{FF2B5EF4-FFF2-40B4-BE49-F238E27FC236}">
                      <a16:creationId xmlns:a16="http://schemas.microsoft.com/office/drawing/2014/main" id="{9418DA15-B507-40AC-A2F4-7909FA88D8C2}"/>
                    </a:ext>
                  </a:extLst>
                </p:cNvPr>
                <p:cNvSpPr>
                  <a:spLocks noChangeArrowheads="1"/>
                </p:cNvSpPr>
                <p:nvPr/>
              </p:nvSpPr>
              <p:spPr bwMode="auto">
                <a:xfrm>
                  <a:off x="928340" y="4558747"/>
                  <a:ext cx="19415" cy="8251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nvGrpSpPr>
                <p:cNvPr id="221" name="Group 220">
                  <a:extLst>
                    <a:ext uri="{FF2B5EF4-FFF2-40B4-BE49-F238E27FC236}">
                      <a16:creationId xmlns:a16="http://schemas.microsoft.com/office/drawing/2014/main" id="{DB7A96E3-004F-4982-BC48-077B7962C6D1}"/>
                    </a:ext>
                  </a:extLst>
                </p:cNvPr>
                <p:cNvGrpSpPr/>
                <p:nvPr/>
              </p:nvGrpSpPr>
              <p:grpSpPr>
                <a:xfrm>
                  <a:off x="357665" y="4674393"/>
                  <a:ext cx="278128" cy="1017443"/>
                  <a:chOff x="355284" y="4674393"/>
                  <a:chExt cx="278128" cy="1017443"/>
                </a:xfrm>
              </p:grpSpPr>
              <p:sp>
                <p:nvSpPr>
                  <p:cNvPr id="222" name="Rectangle 197">
                    <a:extLst>
                      <a:ext uri="{FF2B5EF4-FFF2-40B4-BE49-F238E27FC236}">
                        <a16:creationId xmlns:a16="http://schemas.microsoft.com/office/drawing/2014/main" id="{487C9542-6AA9-4370-8B11-D6C1B0F2382A}"/>
                      </a:ext>
                    </a:extLst>
                  </p:cNvPr>
                  <p:cNvSpPr>
                    <a:spLocks noChangeArrowheads="1"/>
                  </p:cNvSpPr>
                  <p:nvPr/>
                </p:nvSpPr>
                <p:spPr bwMode="auto">
                  <a:xfrm>
                    <a:off x="355284" y="4674393"/>
                    <a:ext cx="278128" cy="88756"/>
                  </a:xfrm>
                  <a:prstGeom prst="rect">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23" name="Rectangle 197">
                    <a:extLst>
                      <a:ext uri="{FF2B5EF4-FFF2-40B4-BE49-F238E27FC236}">
                        <a16:creationId xmlns:a16="http://schemas.microsoft.com/office/drawing/2014/main" id="{97A81732-03FE-4DD5-98F8-CD90880F409C}"/>
                      </a:ext>
                    </a:extLst>
                  </p:cNvPr>
                  <p:cNvSpPr>
                    <a:spLocks noChangeArrowheads="1"/>
                  </p:cNvSpPr>
                  <p:nvPr/>
                </p:nvSpPr>
                <p:spPr bwMode="auto">
                  <a:xfrm>
                    <a:off x="355284" y="4806949"/>
                    <a:ext cx="278128" cy="88756"/>
                  </a:xfrm>
                  <a:prstGeom prst="rect">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24" name="Rectangle 197">
                    <a:extLst>
                      <a:ext uri="{FF2B5EF4-FFF2-40B4-BE49-F238E27FC236}">
                        <a16:creationId xmlns:a16="http://schemas.microsoft.com/office/drawing/2014/main" id="{1AC33EAE-BC52-4DCB-866E-8B3DE69D8EB4}"/>
                      </a:ext>
                    </a:extLst>
                  </p:cNvPr>
                  <p:cNvSpPr>
                    <a:spLocks noChangeArrowheads="1"/>
                  </p:cNvSpPr>
                  <p:nvPr/>
                </p:nvSpPr>
                <p:spPr bwMode="auto">
                  <a:xfrm>
                    <a:off x="355284" y="4939505"/>
                    <a:ext cx="278128" cy="88756"/>
                  </a:xfrm>
                  <a:prstGeom prst="rect">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25" name="Rectangle 197">
                    <a:extLst>
                      <a:ext uri="{FF2B5EF4-FFF2-40B4-BE49-F238E27FC236}">
                        <a16:creationId xmlns:a16="http://schemas.microsoft.com/office/drawing/2014/main" id="{E6EB723E-051A-4A4D-8C05-4D222CFD8519}"/>
                      </a:ext>
                    </a:extLst>
                  </p:cNvPr>
                  <p:cNvSpPr>
                    <a:spLocks noChangeArrowheads="1"/>
                  </p:cNvSpPr>
                  <p:nvPr/>
                </p:nvSpPr>
                <p:spPr bwMode="auto">
                  <a:xfrm>
                    <a:off x="355284" y="5072061"/>
                    <a:ext cx="278128" cy="88756"/>
                  </a:xfrm>
                  <a:prstGeom prst="rect">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26" name="Rectangle 197">
                    <a:extLst>
                      <a:ext uri="{FF2B5EF4-FFF2-40B4-BE49-F238E27FC236}">
                        <a16:creationId xmlns:a16="http://schemas.microsoft.com/office/drawing/2014/main" id="{1B409DC1-5832-4D7A-AE24-F0DDA34D2D3A}"/>
                      </a:ext>
                    </a:extLst>
                  </p:cNvPr>
                  <p:cNvSpPr>
                    <a:spLocks noChangeArrowheads="1"/>
                  </p:cNvSpPr>
                  <p:nvPr/>
                </p:nvSpPr>
                <p:spPr bwMode="auto">
                  <a:xfrm>
                    <a:off x="355284" y="5204617"/>
                    <a:ext cx="278128" cy="88756"/>
                  </a:xfrm>
                  <a:prstGeom prst="rect">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27" name="Rectangle 197">
                    <a:extLst>
                      <a:ext uri="{FF2B5EF4-FFF2-40B4-BE49-F238E27FC236}">
                        <a16:creationId xmlns:a16="http://schemas.microsoft.com/office/drawing/2014/main" id="{72C90F59-781A-4DF7-9457-DC4FFC6F0CB4}"/>
                      </a:ext>
                    </a:extLst>
                  </p:cNvPr>
                  <p:cNvSpPr>
                    <a:spLocks noChangeArrowheads="1"/>
                  </p:cNvSpPr>
                  <p:nvPr/>
                </p:nvSpPr>
                <p:spPr bwMode="auto">
                  <a:xfrm>
                    <a:off x="355284" y="5337173"/>
                    <a:ext cx="278128" cy="88756"/>
                  </a:xfrm>
                  <a:prstGeom prst="rect">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28" name="Rectangle 197">
                    <a:extLst>
                      <a:ext uri="{FF2B5EF4-FFF2-40B4-BE49-F238E27FC236}">
                        <a16:creationId xmlns:a16="http://schemas.microsoft.com/office/drawing/2014/main" id="{A0C161F1-3590-4DC8-B634-4C9328313285}"/>
                      </a:ext>
                    </a:extLst>
                  </p:cNvPr>
                  <p:cNvSpPr>
                    <a:spLocks noChangeArrowheads="1"/>
                  </p:cNvSpPr>
                  <p:nvPr/>
                </p:nvSpPr>
                <p:spPr bwMode="auto">
                  <a:xfrm>
                    <a:off x="355284" y="5469730"/>
                    <a:ext cx="278128" cy="88756"/>
                  </a:xfrm>
                  <a:prstGeom prst="rect">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29" name="Rectangle 197">
                    <a:extLst>
                      <a:ext uri="{FF2B5EF4-FFF2-40B4-BE49-F238E27FC236}">
                        <a16:creationId xmlns:a16="http://schemas.microsoft.com/office/drawing/2014/main" id="{F899E0C8-F4FE-411C-96AF-C09BBFF1CA75}"/>
                      </a:ext>
                    </a:extLst>
                  </p:cNvPr>
                  <p:cNvSpPr>
                    <a:spLocks noChangeArrowheads="1"/>
                  </p:cNvSpPr>
                  <p:nvPr/>
                </p:nvSpPr>
                <p:spPr bwMode="auto">
                  <a:xfrm>
                    <a:off x="355284" y="5603080"/>
                    <a:ext cx="278128" cy="88756"/>
                  </a:xfrm>
                  <a:prstGeom prst="rect">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grpSp>
        </p:grpSp>
        <p:grpSp>
          <p:nvGrpSpPr>
            <p:cNvPr id="231" name="Group 230">
              <a:extLst>
                <a:ext uri="{FF2B5EF4-FFF2-40B4-BE49-F238E27FC236}">
                  <a16:creationId xmlns:a16="http://schemas.microsoft.com/office/drawing/2014/main" id="{EE921A6A-A716-4077-9CEC-22CDB6245800}"/>
                </a:ext>
              </a:extLst>
            </p:cNvPr>
            <p:cNvGrpSpPr/>
            <p:nvPr/>
          </p:nvGrpSpPr>
          <p:grpSpPr>
            <a:xfrm>
              <a:off x="8260399" y="5139076"/>
              <a:ext cx="811251" cy="1608491"/>
              <a:chOff x="6929439" y="5149236"/>
              <a:chExt cx="811251" cy="1608491"/>
            </a:xfrm>
          </p:grpSpPr>
          <p:grpSp>
            <p:nvGrpSpPr>
              <p:cNvPr id="232" name="Group 231">
                <a:extLst>
                  <a:ext uri="{FF2B5EF4-FFF2-40B4-BE49-F238E27FC236}">
                    <a16:creationId xmlns:a16="http://schemas.microsoft.com/office/drawing/2014/main" id="{A92A503D-8569-4159-AA15-E2AAAD8C0BAC}"/>
                  </a:ext>
                </a:extLst>
              </p:cNvPr>
              <p:cNvGrpSpPr/>
              <p:nvPr/>
            </p:nvGrpSpPr>
            <p:grpSpPr>
              <a:xfrm>
                <a:off x="6929439" y="5334106"/>
                <a:ext cx="811251" cy="1423621"/>
                <a:chOff x="7288010" y="4501680"/>
                <a:chExt cx="811251" cy="1423621"/>
              </a:xfrm>
            </p:grpSpPr>
            <p:sp>
              <p:nvSpPr>
                <p:cNvPr id="266" name="TextBox 265">
                  <a:extLst>
                    <a:ext uri="{FF2B5EF4-FFF2-40B4-BE49-F238E27FC236}">
                      <a16:creationId xmlns:a16="http://schemas.microsoft.com/office/drawing/2014/main" id="{71960D7E-092B-498D-868C-EC4207686172}"/>
                    </a:ext>
                  </a:extLst>
                </p:cNvPr>
                <p:cNvSpPr txBox="1"/>
                <p:nvPr/>
              </p:nvSpPr>
              <p:spPr>
                <a:xfrm>
                  <a:off x="7288010" y="5648302"/>
                  <a:ext cx="811251" cy="276999"/>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1500" kern="120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Branch</a:t>
                  </a:r>
                </a:p>
              </p:txBody>
            </p:sp>
            <p:grpSp>
              <p:nvGrpSpPr>
                <p:cNvPr id="267" name="Group 266">
                  <a:extLst>
                    <a:ext uri="{FF2B5EF4-FFF2-40B4-BE49-F238E27FC236}">
                      <a16:creationId xmlns:a16="http://schemas.microsoft.com/office/drawing/2014/main" id="{9CC1F5A4-C5E3-4FB0-B155-11C8242D3787}"/>
                    </a:ext>
                  </a:extLst>
                </p:cNvPr>
                <p:cNvGrpSpPr/>
                <p:nvPr/>
              </p:nvGrpSpPr>
              <p:grpSpPr>
                <a:xfrm>
                  <a:off x="7571021" y="4501680"/>
                  <a:ext cx="198668" cy="251420"/>
                  <a:chOff x="2382348" y="4130857"/>
                  <a:chExt cx="337719" cy="427393"/>
                </a:xfrm>
              </p:grpSpPr>
              <p:sp>
                <p:nvSpPr>
                  <p:cNvPr id="268" name="Freeform 23">
                    <a:extLst>
                      <a:ext uri="{FF2B5EF4-FFF2-40B4-BE49-F238E27FC236}">
                        <a16:creationId xmlns:a16="http://schemas.microsoft.com/office/drawing/2014/main" id="{F179FA29-7BF8-4A59-85A1-68D0A20BEB2E}"/>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69" name="Oval 24">
                    <a:extLst>
                      <a:ext uri="{FF2B5EF4-FFF2-40B4-BE49-F238E27FC236}">
                        <a16:creationId xmlns:a16="http://schemas.microsoft.com/office/drawing/2014/main" id="{FC4951B2-8CFA-4895-BE2E-3F69E2A655EC}"/>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grpSp>
          <p:grpSp>
            <p:nvGrpSpPr>
              <p:cNvPr id="233" name="Group 232">
                <a:extLst>
                  <a:ext uri="{FF2B5EF4-FFF2-40B4-BE49-F238E27FC236}">
                    <a16:creationId xmlns:a16="http://schemas.microsoft.com/office/drawing/2014/main" id="{3C388AB7-0EF7-4DCD-8BFA-2CA4CF926B19}"/>
                  </a:ext>
                </a:extLst>
              </p:cNvPr>
              <p:cNvGrpSpPr/>
              <p:nvPr/>
            </p:nvGrpSpPr>
            <p:grpSpPr>
              <a:xfrm>
                <a:off x="7143022" y="5149236"/>
                <a:ext cx="416599" cy="1345538"/>
                <a:chOff x="10270571" y="3117056"/>
                <a:chExt cx="676275" cy="2492376"/>
              </a:xfrm>
            </p:grpSpPr>
            <p:sp>
              <p:nvSpPr>
                <p:cNvPr id="234" name="Freeform 146">
                  <a:extLst>
                    <a:ext uri="{FF2B5EF4-FFF2-40B4-BE49-F238E27FC236}">
                      <a16:creationId xmlns:a16="http://schemas.microsoft.com/office/drawing/2014/main" id="{A49AC31A-AAE0-4D4C-8854-4B1498E90391}"/>
                    </a:ext>
                  </a:extLst>
                </p:cNvPr>
                <p:cNvSpPr>
                  <a:spLocks/>
                </p:cNvSpPr>
                <p:nvPr/>
              </p:nvSpPr>
              <p:spPr bwMode="auto">
                <a:xfrm>
                  <a:off x="10292796" y="3517106"/>
                  <a:ext cx="630238" cy="1581150"/>
                </a:xfrm>
                <a:custGeom>
                  <a:avLst/>
                  <a:gdLst>
                    <a:gd name="T0" fmla="*/ 0 w 397"/>
                    <a:gd name="T1" fmla="*/ 0 h 996"/>
                    <a:gd name="T2" fmla="*/ 0 w 397"/>
                    <a:gd name="T3" fmla="*/ 996 h 996"/>
                    <a:gd name="T4" fmla="*/ 397 w 397"/>
                    <a:gd name="T5" fmla="*/ 996 h 996"/>
                    <a:gd name="T6" fmla="*/ 397 w 397"/>
                    <a:gd name="T7" fmla="*/ 199 h 996"/>
                    <a:gd name="T8" fmla="*/ 141 w 397"/>
                    <a:gd name="T9" fmla="*/ 0 h 996"/>
                    <a:gd name="T10" fmla="*/ 0 w 397"/>
                    <a:gd name="T11" fmla="*/ 0 h 996"/>
                  </a:gdLst>
                  <a:ahLst/>
                  <a:cxnLst>
                    <a:cxn ang="0">
                      <a:pos x="T0" y="T1"/>
                    </a:cxn>
                    <a:cxn ang="0">
                      <a:pos x="T2" y="T3"/>
                    </a:cxn>
                    <a:cxn ang="0">
                      <a:pos x="T4" y="T5"/>
                    </a:cxn>
                    <a:cxn ang="0">
                      <a:pos x="T6" y="T7"/>
                    </a:cxn>
                    <a:cxn ang="0">
                      <a:pos x="T8" y="T9"/>
                    </a:cxn>
                    <a:cxn ang="0">
                      <a:pos x="T10" y="T11"/>
                    </a:cxn>
                  </a:cxnLst>
                  <a:rect l="0" t="0" r="r" b="b"/>
                  <a:pathLst>
                    <a:path w="397" h="996">
                      <a:moveTo>
                        <a:pt x="0" y="0"/>
                      </a:moveTo>
                      <a:lnTo>
                        <a:pt x="0" y="996"/>
                      </a:lnTo>
                      <a:lnTo>
                        <a:pt x="397" y="996"/>
                      </a:lnTo>
                      <a:lnTo>
                        <a:pt x="397" y="199"/>
                      </a:lnTo>
                      <a:lnTo>
                        <a:pt x="141" y="0"/>
                      </a:lnTo>
                      <a:lnTo>
                        <a:pt x="0" y="0"/>
                      </a:lnTo>
                      <a:close/>
                    </a:path>
                  </a:pathLst>
                </a:cu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35" name="Freeform 147">
                  <a:extLst>
                    <a:ext uri="{FF2B5EF4-FFF2-40B4-BE49-F238E27FC236}">
                      <a16:creationId xmlns:a16="http://schemas.microsoft.com/office/drawing/2014/main" id="{53FAB2BB-7378-489D-9CFA-82626228C880}"/>
                    </a:ext>
                  </a:extLst>
                </p:cNvPr>
                <p:cNvSpPr>
                  <a:spLocks/>
                </p:cNvSpPr>
                <p:nvPr/>
              </p:nvSpPr>
              <p:spPr bwMode="auto">
                <a:xfrm>
                  <a:off x="10418208" y="3517106"/>
                  <a:ext cx="504825" cy="407988"/>
                </a:xfrm>
                <a:custGeom>
                  <a:avLst/>
                  <a:gdLst>
                    <a:gd name="T0" fmla="*/ 0 w 318"/>
                    <a:gd name="T1" fmla="*/ 0 h 257"/>
                    <a:gd name="T2" fmla="*/ 318 w 318"/>
                    <a:gd name="T3" fmla="*/ 257 h 257"/>
                    <a:gd name="T4" fmla="*/ 318 w 318"/>
                    <a:gd name="T5" fmla="*/ 199 h 257"/>
                    <a:gd name="T6" fmla="*/ 62 w 318"/>
                    <a:gd name="T7" fmla="*/ 0 h 257"/>
                    <a:gd name="T8" fmla="*/ 0 w 318"/>
                    <a:gd name="T9" fmla="*/ 0 h 257"/>
                  </a:gdLst>
                  <a:ahLst/>
                  <a:cxnLst>
                    <a:cxn ang="0">
                      <a:pos x="T0" y="T1"/>
                    </a:cxn>
                    <a:cxn ang="0">
                      <a:pos x="T2" y="T3"/>
                    </a:cxn>
                    <a:cxn ang="0">
                      <a:pos x="T4" y="T5"/>
                    </a:cxn>
                    <a:cxn ang="0">
                      <a:pos x="T6" y="T7"/>
                    </a:cxn>
                    <a:cxn ang="0">
                      <a:pos x="T8" y="T9"/>
                    </a:cxn>
                  </a:cxnLst>
                  <a:rect l="0" t="0" r="r" b="b"/>
                  <a:pathLst>
                    <a:path w="318" h="257">
                      <a:moveTo>
                        <a:pt x="0" y="0"/>
                      </a:moveTo>
                      <a:lnTo>
                        <a:pt x="318" y="257"/>
                      </a:lnTo>
                      <a:lnTo>
                        <a:pt x="318" y="199"/>
                      </a:lnTo>
                      <a:lnTo>
                        <a:pt x="62" y="0"/>
                      </a:lnTo>
                      <a:lnTo>
                        <a:pt x="0" y="0"/>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36" name="Rectangle 148">
                  <a:extLst>
                    <a:ext uri="{FF2B5EF4-FFF2-40B4-BE49-F238E27FC236}">
                      <a16:creationId xmlns:a16="http://schemas.microsoft.com/office/drawing/2014/main" id="{78D64971-B810-4A09-9BA6-345C76CA782D}"/>
                    </a:ext>
                  </a:extLst>
                </p:cNvPr>
                <p:cNvSpPr>
                  <a:spLocks noChangeArrowheads="1"/>
                </p:cNvSpPr>
                <p:nvPr/>
              </p:nvSpPr>
              <p:spPr bwMode="auto">
                <a:xfrm>
                  <a:off x="10634108" y="3117056"/>
                  <a:ext cx="30163" cy="444500"/>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37" name="Rectangle 149">
                  <a:extLst>
                    <a:ext uri="{FF2B5EF4-FFF2-40B4-BE49-F238E27FC236}">
                      <a16:creationId xmlns:a16="http://schemas.microsoft.com/office/drawing/2014/main" id="{6FA98D89-4CD3-42A5-B7F5-AAB80EEBDBD8}"/>
                    </a:ext>
                  </a:extLst>
                </p:cNvPr>
                <p:cNvSpPr>
                  <a:spLocks noChangeArrowheads="1"/>
                </p:cNvSpPr>
                <p:nvPr/>
              </p:nvSpPr>
              <p:spPr bwMode="auto">
                <a:xfrm>
                  <a:off x="10605533" y="3509169"/>
                  <a:ext cx="85725" cy="346075"/>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38" name="Freeform 150">
                  <a:extLst>
                    <a:ext uri="{FF2B5EF4-FFF2-40B4-BE49-F238E27FC236}">
                      <a16:creationId xmlns:a16="http://schemas.microsoft.com/office/drawing/2014/main" id="{9DC9813D-8E0D-498A-B72A-C368873DD7B7}"/>
                    </a:ext>
                  </a:extLst>
                </p:cNvPr>
                <p:cNvSpPr>
                  <a:spLocks/>
                </p:cNvSpPr>
                <p:nvPr/>
              </p:nvSpPr>
              <p:spPr bwMode="auto">
                <a:xfrm>
                  <a:off x="10292796" y="3512344"/>
                  <a:ext cx="630238" cy="2097088"/>
                </a:xfrm>
                <a:custGeom>
                  <a:avLst/>
                  <a:gdLst>
                    <a:gd name="T0" fmla="*/ 0 w 397"/>
                    <a:gd name="T1" fmla="*/ 1321 h 1321"/>
                    <a:gd name="T2" fmla="*/ 397 w 397"/>
                    <a:gd name="T3" fmla="*/ 1321 h 1321"/>
                    <a:gd name="T4" fmla="*/ 397 w 397"/>
                    <a:gd name="T5" fmla="*/ 307 h 1321"/>
                    <a:gd name="T6" fmla="*/ 0 w 397"/>
                    <a:gd name="T7" fmla="*/ 0 h 1321"/>
                    <a:gd name="T8" fmla="*/ 0 w 397"/>
                    <a:gd name="T9" fmla="*/ 1321 h 1321"/>
                  </a:gdLst>
                  <a:ahLst/>
                  <a:cxnLst>
                    <a:cxn ang="0">
                      <a:pos x="T0" y="T1"/>
                    </a:cxn>
                    <a:cxn ang="0">
                      <a:pos x="T2" y="T3"/>
                    </a:cxn>
                    <a:cxn ang="0">
                      <a:pos x="T4" y="T5"/>
                    </a:cxn>
                    <a:cxn ang="0">
                      <a:pos x="T6" y="T7"/>
                    </a:cxn>
                    <a:cxn ang="0">
                      <a:pos x="T8" y="T9"/>
                    </a:cxn>
                  </a:cxnLst>
                  <a:rect l="0" t="0" r="r" b="b"/>
                  <a:pathLst>
                    <a:path w="397" h="1321">
                      <a:moveTo>
                        <a:pt x="0" y="1321"/>
                      </a:moveTo>
                      <a:lnTo>
                        <a:pt x="397" y="1321"/>
                      </a:lnTo>
                      <a:lnTo>
                        <a:pt x="397" y="307"/>
                      </a:lnTo>
                      <a:lnTo>
                        <a:pt x="0" y="0"/>
                      </a:lnTo>
                      <a:lnTo>
                        <a:pt x="0" y="1321"/>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39" name="Rectangle 153">
                  <a:extLst>
                    <a:ext uri="{FF2B5EF4-FFF2-40B4-BE49-F238E27FC236}">
                      <a16:creationId xmlns:a16="http://schemas.microsoft.com/office/drawing/2014/main" id="{E937B567-F71A-43B4-87C3-1F9B9EA49D26}"/>
                    </a:ext>
                  </a:extLst>
                </p:cNvPr>
                <p:cNvSpPr>
                  <a:spLocks noChangeArrowheads="1"/>
                </p:cNvSpPr>
                <p:nvPr/>
              </p:nvSpPr>
              <p:spPr bwMode="auto">
                <a:xfrm>
                  <a:off x="1050234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0" name="Rectangle 155">
                  <a:extLst>
                    <a:ext uri="{FF2B5EF4-FFF2-40B4-BE49-F238E27FC236}">
                      <a16:creationId xmlns:a16="http://schemas.microsoft.com/office/drawing/2014/main" id="{5B1A2028-6457-427A-B5F5-B282A2441D2B}"/>
                    </a:ext>
                  </a:extLst>
                </p:cNvPr>
                <p:cNvSpPr>
                  <a:spLocks noChangeArrowheads="1"/>
                </p:cNvSpPr>
                <p:nvPr/>
              </p:nvSpPr>
              <p:spPr bwMode="auto">
                <a:xfrm>
                  <a:off x="1074999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1" name="Rectangle 159">
                  <a:extLst>
                    <a:ext uri="{FF2B5EF4-FFF2-40B4-BE49-F238E27FC236}">
                      <a16:creationId xmlns:a16="http://schemas.microsoft.com/office/drawing/2014/main" id="{5B4718FF-9B09-41D2-9210-320BB333CB50}"/>
                    </a:ext>
                  </a:extLst>
                </p:cNvPr>
                <p:cNvSpPr>
                  <a:spLocks noChangeArrowheads="1"/>
                </p:cNvSpPr>
                <p:nvPr/>
              </p:nvSpPr>
              <p:spPr bwMode="auto">
                <a:xfrm>
                  <a:off x="10376933" y="4210844"/>
                  <a:ext cx="472484" cy="78354"/>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2" name="Rectangle 161">
                  <a:extLst>
                    <a:ext uri="{FF2B5EF4-FFF2-40B4-BE49-F238E27FC236}">
                      <a16:creationId xmlns:a16="http://schemas.microsoft.com/office/drawing/2014/main" id="{4592F1BB-7C9D-4DEC-882D-759712A83F3B}"/>
                    </a:ext>
                  </a:extLst>
                </p:cNvPr>
                <p:cNvSpPr>
                  <a:spLocks noChangeArrowheads="1"/>
                </p:cNvSpPr>
                <p:nvPr/>
              </p:nvSpPr>
              <p:spPr bwMode="auto">
                <a:xfrm>
                  <a:off x="10376933" y="3869531"/>
                  <a:ext cx="71438" cy="111125"/>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3" name="Rectangle 163">
                  <a:extLst>
                    <a:ext uri="{FF2B5EF4-FFF2-40B4-BE49-F238E27FC236}">
                      <a16:creationId xmlns:a16="http://schemas.microsoft.com/office/drawing/2014/main" id="{63DA6E6B-33EF-4679-8AED-774165C54F0B}"/>
                    </a:ext>
                  </a:extLst>
                </p:cNvPr>
                <p:cNvSpPr>
                  <a:spLocks noChangeArrowheads="1"/>
                </p:cNvSpPr>
                <p:nvPr/>
              </p:nvSpPr>
              <p:spPr bwMode="auto">
                <a:xfrm>
                  <a:off x="1050234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4" name="Rectangle 165">
                  <a:extLst>
                    <a:ext uri="{FF2B5EF4-FFF2-40B4-BE49-F238E27FC236}">
                      <a16:creationId xmlns:a16="http://schemas.microsoft.com/office/drawing/2014/main" id="{AD0ABB4E-4E77-40AA-9B32-CB1F3B0AF884}"/>
                    </a:ext>
                  </a:extLst>
                </p:cNvPr>
                <p:cNvSpPr>
                  <a:spLocks noChangeArrowheads="1"/>
                </p:cNvSpPr>
                <p:nvPr/>
              </p:nvSpPr>
              <p:spPr bwMode="auto">
                <a:xfrm>
                  <a:off x="1074999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5" name="Rectangle 169">
                  <a:extLst>
                    <a:ext uri="{FF2B5EF4-FFF2-40B4-BE49-F238E27FC236}">
                      <a16:creationId xmlns:a16="http://schemas.microsoft.com/office/drawing/2014/main" id="{2D71A993-DE96-4C78-B35F-0A2A4CED73FC}"/>
                    </a:ext>
                  </a:extLst>
                </p:cNvPr>
                <p:cNvSpPr>
                  <a:spLocks noChangeArrowheads="1"/>
                </p:cNvSpPr>
                <p:nvPr/>
              </p:nvSpPr>
              <p:spPr bwMode="auto">
                <a:xfrm>
                  <a:off x="10376933" y="4547394"/>
                  <a:ext cx="472484" cy="81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6" name="Rectangle 171">
                  <a:extLst>
                    <a:ext uri="{FF2B5EF4-FFF2-40B4-BE49-F238E27FC236}">
                      <a16:creationId xmlns:a16="http://schemas.microsoft.com/office/drawing/2014/main" id="{4D61E949-9DAA-4F1D-BE49-31C6457C972F}"/>
                    </a:ext>
                  </a:extLst>
                </p:cNvPr>
                <p:cNvSpPr>
                  <a:spLocks noChangeArrowheads="1"/>
                </p:cNvSpPr>
                <p:nvPr/>
              </p:nvSpPr>
              <p:spPr bwMode="auto">
                <a:xfrm>
                  <a:off x="1050234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7" name="Rectangle 173">
                  <a:extLst>
                    <a:ext uri="{FF2B5EF4-FFF2-40B4-BE49-F238E27FC236}">
                      <a16:creationId xmlns:a16="http://schemas.microsoft.com/office/drawing/2014/main" id="{931831DD-FE78-4904-9629-09FC54CBA41C}"/>
                    </a:ext>
                  </a:extLst>
                </p:cNvPr>
                <p:cNvSpPr>
                  <a:spLocks noChangeArrowheads="1"/>
                </p:cNvSpPr>
                <p:nvPr/>
              </p:nvSpPr>
              <p:spPr bwMode="auto">
                <a:xfrm>
                  <a:off x="1074999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8" name="Rectangle 177">
                  <a:extLst>
                    <a:ext uri="{FF2B5EF4-FFF2-40B4-BE49-F238E27FC236}">
                      <a16:creationId xmlns:a16="http://schemas.microsoft.com/office/drawing/2014/main" id="{927E3397-7802-4059-921E-A8DA719AC8FC}"/>
                    </a:ext>
                  </a:extLst>
                </p:cNvPr>
                <p:cNvSpPr>
                  <a:spLocks noChangeArrowheads="1"/>
                </p:cNvSpPr>
                <p:nvPr/>
              </p:nvSpPr>
              <p:spPr bwMode="auto">
                <a:xfrm>
                  <a:off x="10376933" y="4904127"/>
                  <a:ext cx="472484" cy="92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49" name="Rectangle 179">
                  <a:extLst>
                    <a:ext uri="{FF2B5EF4-FFF2-40B4-BE49-F238E27FC236}">
                      <a16:creationId xmlns:a16="http://schemas.microsoft.com/office/drawing/2014/main" id="{93DEFDEA-F416-4AFF-8BB6-B8D933A40A92}"/>
                    </a:ext>
                  </a:extLst>
                </p:cNvPr>
                <p:cNvSpPr>
                  <a:spLocks noChangeArrowheads="1"/>
                </p:cNvSpPr>
                <p:nvPr/>
              </p:nvSpPr>
              <p:spPr bwMode="auto">
                <a:xfrm>
                  <a:off x="1050234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50" name="Rectangle 181">
                  <a:extLst>
                    <a:ext uri="{FF2B5EF4-FFF2-40B4-BE49-F238E27FC236}">
                      <a16:creationId xmlns:a16="http://schemas.microsoft.com/office/drawing/2014/main" id="{B5954B60-8077-4AB6-AFEC-3F12D192D96B}"/>
                    </a:ext>
                  </a:extLst>
                </p:cNvPr>
                <p:cNvSpPr>
                  <a:spLocks noChangeArrowheads="1"/>
                </p:cNvSpPr>
                <p:nvPr/>
              </p:nvSpPr>
              <p:spPr bwMode="auto">
                <a:xfrm>
                  <a:off x="1074999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nvGrpSpPr>
                <p:cNvPr id="251" name="Group 250">
                  <a:extLst>
                    <a:ext uri="{FF2B5EF4-FFF2-40B4-BE49-F238E27FC236}">
                      <a16:creationId xmlns:a16="http://schemas.microsoft.com/office/drawing/2014/main" id="{F463B5F4-6155-4950-BA1B-FFA9A372C843}"/>
                    </a:ext>
                  </a:extLst>
                </p:cNvPr>
                <p:cNvGrpSpPr/>
                <p:nvPr/>
              </p:nvGrpSpPr>
              <p:grpSpPr>
                <a:xfrm>
                  <a:off x="10376933" y="3704431"/>
                  <a:ext cx="319088" cy="1460500"/>
                  <a:chOff x="10376933" y="3704431"/>
                  <a:chExt cx="319088" cy="1460500"/>
                </a:xfrm>
              </p:grpSpPr>
              <p:sp>
                <p:nvSpPr>
                  <p:cNvPr id="256" name="Rectangle 151">
                    <a:extLst>
                      <a:ext uri="{FF2B5EF4-FFF2-40B4-BE49-F238E27FC236}">
                        <a16:creationId xmlns:a16="http://schemas.microsoft.com/office/drawing/2014/main" id="{0C20F922-A3E7-405E-9676-E0061D6D0EB9}"/>
                      </a:ext>
                    </a:extLst>
                  </p:cNvPr>
                  <p:cNvSpPr>
                    <a:spLocks noChangeArrowheads="1"/>
                  </p:cNvSpPr>
                  <p:nvPr/>
                </p:nvSpPr>
                <p:spPr bwMode="auto">
                  <a:xfrm>
                    <a:off x="10376933" y="4040981"/>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57" name="Rectangle 152">
                    <a:extLst>
                      <a:ext uri="{FF2B5EF4-FFF2-40B4-BE49-F238E27FC236}">
                        <a16:creationId xmlns:a16="http://schemas.microsoft.com/office/drawing/2014/main" id="{E079FF24-5BF6-45FC-ACF0-579F01C491B3}"/>
                      </a:ext>
                    </a:extLst>
                  </p:cNvPr>
                  <p:cNvSpPr>
                    <a:spLocks noChangeArrowheads="1"/>
                  </p:cNvSpPr>
                  <p:nvPr/>
                </p:nvSpPr>
                <p:spPr bwMode="auto">
                  <a:xfrm>
                    <a:off x="10376933" y="3704431"/>
                    <a:ext cx="71438" cy="111125"/>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58" name="Rectangle 154">
                    <a:extLst>
                      <a:ext uri="{FF2B5EF4-FFF2-40B4-BE49-F238E27FC236}">
                        <a16:creationId xmlns:a16="http://schemas.microsoft.com/office/drawing/2014/main" id="{DDD51758-7353-4694-A12C-B2D127A2C386}"/>
                      </a:ext>
                    </a:extLst>
                  </p:cNvPr>
                  <p:cNvSpPr>
                    <a:spLocks noChangeArrowheads="1"/>
                  </p:cNvSpPr>
                  <p:nvPr/>
                </p:nvSpPr>
                <p:spPr bwMode="auto">
                  <a:xfrm>
                    <a:off x="10624583" y="4040981"/>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59" name="Rectangle 160">
                    <a:extLst>
                      <a:ext uri="{FF2B5EF4-FFF2-40B4-BE49-F238E27FC236}">
                        <a16:creationId xmlns:a16="http://schemas.microsoft.com/office/drawing/2014/main" id="{EA10CE33-C833-4581-827C-2F955419F395}"/>
                      </a:ext>
                    </a:extLst>
                  </p:cNvPr>
                  <p:cNvSpPr>
                    <a:spLocks noChangeArrowheads="1"/>
                  </p:cNvSpPr>
                  <p:nvPr/>
                </p:nvSpPr>
                <p:spPr bwMode="auto">
                  <a:xfrm>
                    <a:off x="10502346" y="3869531"/>
                    <a:ext cx="71438" cy="111125"/>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60" name="Rectangle 162">
                    <a:extLst>
                      <a:ext uri="{FF2B5EF4-FFF2-40B4-BE49-F238E27FC236}">
                        <a16:creationId xmlns:a16="http://schemas.microsoft.com/office/drawing/2014/main" id="{68A0EFCF-4DBA-45BF-818A-1F5482589CAF}"/>
                      </a:ext>
                    </a:extLst>
                  </p:cNvPr>
                  <p:cNvSpPr>
                    <a:spLocks noChangeArrowheads="1"/>
                  </p:cNvSpPr>
                  <p:nvPr/>
                </p:nvSpPr>
                <p:spPr bwMode="auto">
                  <a:xfrm>
                    <a:off x="10376933" y="4377531"/>
                    <a:ext cx="71438" cy="112713"/>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61" name="Rectangle 164">
                    <a:extLst>
                      <a:ext uri="{FF2B5EF4-FFF2-40B4-BE49-F238E27FC236}">
                        <a16:creationId xmlns:a16="http://schemas.microsoft.com/office/drawing/2014/main" id="{89AB185F-7CA8-438A-910A-8724BF39A06D}"/>
                      </a:ext>
                    </a:extLst>
                  </p:cNvPr>
                  <p:cNvSpPr>
                    <a:spLocks noChangeArrowheads="1"/>
                  </p:cNvSpPr>
                  <p:nvPr/>
                </p:nvSpPr>
                <p:spPr bwMode="auto">
                  <a:xfrm>
                    <a:off x="10624583" y="4377531"/>
                    <a:ext cx="71438" cy="112713"/>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62" name="Rectangle 170">
                    <a:extLst>
                      <a:ext uri="{FF2B5EF4-FFF2-40B4-BE49-F238E27FC236}">
                        <a16:creationId xmlns:a16="http://schemas.microsoft.com/office/drawing/2014/main" id="{09FB9B09-3FF3-4909-8691-A5465699843A}"/>
                      </a:ext>
                    </a:extLst>
                  </p:cNvPr>
                  <p:cNvSpPr>
                    <a:spLocks noChangeArrowheads="1"/>
                  </p:cNvSpPr>
                  <p:nvPr/>
                </p:nvSpPr>
                <p:spPr bwMode="auto">
                  <a:xfrm>
                    <a:off x="10376933" y="4717256"/>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63" name="Rectangle 172">
                    <a:extLst>
                      <a:ext uri="{FF2B5EF4-FFF2-40B4-BE49-F238E27FC236}">
                        <a16:creationId xmlns:a16="http://schemas.microsoft.com/office/drawing/2014/main" id="{1D3CA072-AC92-47A5-97B5-9595D7B03314}"/>
                      </a:ext>
                    </a:extLst>
                  </p:cNvPr>
                  <p:cNvSpPr>
                    <a:spLocks noChangeArrowheads="1"/>
                  </p:cNvSpPr>
                  <p:nvPr/>
                </p:nvSpPr>
                <p:spPr bwMode="auto">
                  <a:xfrm>
                    <a:off x="10624583" y="4717256"/>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64" name="Rectangle 178">
                    <a:extLst>
                      <a:ext uri="{FF2B5EF4-FFF2-40B4-BE49-F238E27FC236}">
                        <a16:creationId xmlns:a16="http://schemas.microsoft.com/office/drawing/2014/main" id="{DD3C220C-F491-4EDA-8B97-7CA1289A406F}"/>
                      </a:ext>
                    </a:extLst>
                  </p:cNvPr>
                  <p:cNvSpPr>
                    <a:spLocks noChangeArrowheads="1"/>
                  </p:cNvSpPr>
                  <p:nvPr/>
                </p:nvSpPr>
                <p:spPr bwMode="auto">
                  <a:xfrm>
                    <a:off x="10376933" y="5056981"/>
                    <a:ext cx="71438" cy="107950"/>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65" name="Rectangle 180">
                    <a:extLst>
                      <a:ext uri="{FF2B5EF4-FFF2-40B4-BE49-F238E27FC236}">
                        <a16:creationId xmlns:a16="http://schemas.microsoft.com/office/drawing/2014/main" id="{660C4241-D3B0-4B1B-819E-2070A45ACF3C}"/>
                      </a:ext>
                    </a:extLst>
                  </p:cNvPr>
                  <p:cNvSpPr>
                    <a:spLocks noChangeArrowheads="1"/>
                  </p:cNvSpPr>
                  <p:nvPr/>
                </p:nvSpPr>
                <p:spPr bwMode="auto">
                  <a:xfrm>
                    <a:off x="10624583" y="5056981"/>
                    <a:ext cx="71438" cy="107950"/>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sp>
              <p:nvSpPr>
                <p:cNvPr id="252" name="Rectangle 185">
                  <a:extLst>
                    <a:ext uri="{FF2B5EF4-FFF2-40B4-BE49-F238E27FC236}">
                      <a16:creationId xmlns:a16="http://schemas.microsoft.com/office/drawing/2014/main" id="{18E1A6E9-3973-4426-A70D-186560334827}"/>
                    </a:ext>
                  </a:extLst>
                </p:cNvPr>
                <p:cNvSpPr>
                  <a:spLocks noChangeArrowheads="1"/>
                </p:cNvSpPr>
                <p:nvPr/>
              </p:nvSpPr>
              <p:spPr bwMode="auto">
                <a:xfrm>
                  <a:off x="10376932" y="5225256"/>
                  <a:ext cx="444501" cy="105342"/>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53" name="Rectangle 186">
                  <a:extLst>
                    <a:ext uri="{FF2B5EF4-FFF2-40B4-BE49-F238E27FC236}">
                      <a16:creationId xmlns:a16="http://schemas.microsoft.com/office/drawing/2014/main" id="{7AAFBCEB-A571-46D4-A280-312F5E4C2DBC}"/>
                    </a:ext>
                  </a:extLst>
                </p:cNvPr>
                <p:cNvSpPr>
                  <a:spLocks noChangeArrowheads="1"/>
                </p:cNvSpPr>
                <p:nvPr/>
              </p:nvSpPr>
              <p:spPr bwMode="auto">
                <a:xfrm>
                  <a:off x="10270571" y="5418931"/>
                  <a:ext cx="676275" cy="190500"/>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54" name="Freeform 187">
                  <a:extLst>
                    <a:ext uri="{FF2B5EF4-FFF2-40B4-BE49-F238E27FC236}">
                      <a16:creationId xmlns:a16="http://schemas.microsoft.com/office/drawing/2014/main" id="{B782DCC1-55E3-4D70-93AF-C76A195A3E67}"/>
                    </a:ext>
                  </a:extLst>
                </p:cNvPr>
                <p:cNvSpPr>
                  <a:spLocks/>
                </p:cNvSpPr>
                <p:nvPr/>
              </p:nvSpPr>
              <p:spPr bwMode="auto">
                <a:xfrm>
                  <a:off x="10456308" y="5469731"/>
                  <a:ext cx="298450" cy="136525"/>
                </a:xfrm>
                <a:custGeom>
                  <a:avLst/>
                  <a:gdLst>
                    <a:gd name="T0" fmla="*/ 90 w 129"/>
                    <a:gd name="T1" fmla="*/ 0 h 59"/>
                    <a:gd name="T2" fmla="*/ 39 w 129"/>
                    <a:gd name="T3" fmla="*/ 0 h 59"/>
                    <a:gd name="T4" fmla="*/ 0 w 129"/>
                    <a:gd name="T5" fmla="*/ 39 h 59"/>
                    <a:gd name="T6" fmla="*/ 0 w 129"/>
                    <a:gd name="T7" fmla="*/ 59 h 59"/>
                    <a:gd name="T8" fmla="*/ 129 w 129"/>
                    <a:gd name="T9" fmla="*/ 59 h 59"/>
                    <a:gd name="T10" fmla="*/ 129 w 129"/>
                    <a:gd name="T11" fmla="*/ 39 h 59"/>
                    <a:gd name="T12" fmla="*/ 90 w 12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9" h="59">
                      <a:moveTo>
                        <a:pt x="90" y="0"/>
                      </a:moveTo>
                      <a:cubicBezTo>
                        <a:pt x="39" y="0"/>
                        <a:pt x="39" y="0"/>
                        <a:pt x="39" y="0"/>
                      </a:cubicBezTo>
                      <a:cubicBezTo>
                        <a:pt x="18" y="0"/>
                        <a:pt x="0" y="18"/>
                        <a:pt x="0" y="39"/>
                      </a:cubicBezTo>
                      <a:cubicBezTo>
                        <a:pt x="0" y="59"/>
                        <a:pt x="0" y="59"/>
                        <a:pt x="0" y="59"/>
                      </a:cubicBezTo>
                      <a:cubicBezTo>
                        <a:pt x="129" y="59"/>
                        <a:pt x="129" y="59"/>
                        <a:pt x="129" y="59"/>
                      </a:cubicBezTo>
                      <a:cubicBezTo>
                        <a:pt x="129" y="39"/>
                        <a:pt x="129" y="39"/>
                        <a:pt x="129" y="39"/>
                      </a:cubicBezTo>
                      <a:cubicBezTo>
                        <a:pt x="129" y="18"/>
                        <a:pt x="111" y="0"/>
                        <a:pt x="90" y="0"/>
                      </a:cubicBez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55" name="Freeform 188">
                  <a:extLst>
                    <a:ext uri="{FF2B5EF4-FFF2-40B4-BE49-F238E27FC236}">
                      <a16:creationId xmlns:a16="http://schemas.microsoft.com/office/drawing/2014/main" id="{51470DDD-3359-48D8-AF11-3E480AA3FE83}"/>
                    </a:ext>
                  </a:extLst>
                </p:cNvPr>
                <p:cNvSpPr>
                  <a:spLocks/>
                </p:cNvSpPr>
                <p:nvPr/>
              </p:nvSpPr>
              <p:spPr bwMode="auto">
                <a:xfrm>
                  <a:off x="10605533" y="5469731"/>
                  <a:ext cx="149225" cy="136525"/>
                </a:xfrm>
                <a:custGeom>
                  <a:avLst/>
                  <a:gdLst>
                    <a:gd name="T0" fmla="*/ 25 w 64"/>
                    <a:gd name="T1" fmla="*/ 0 h 59"/>
                    <a:gd name="T2" fmla="*/ 0 w 64"/>
                    <a:gd name="T3" fmla="*/ 0 h 59"/>
                    <a:gd name="T4" fmla="*/ 0 w 64"/>
                    <a:gd name="T5" fmla="*/ 59 h 59"/>
                    <a:gd name="T6" fmla="*/ 64 w 64"/>
                    <a:gd name="T7" fmla="*/ 59 h 59"/>
                    <a:gd name="T8" fmla="*/ 64 w 64"/>
                    <a:gd name="T9" fmla="*/ 39 h 59"/>
                    <a:gd name="T10" fmla="*/ 25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25" y="0"/>
                      </a:moveTo>
                      <a:cubicBezTo>
                        <a:pt x="0" y="0"/>
                        <a:pt x="0" y="0"/>
                        <a:pt x="0" y="0"/>
                      </a:cubicBezTo>
                      <a:cubicBezTo>
                        <a:pt x="0" y="59"/>
                        <a:pt x="0" y="59"/>
                        <a:pt x="0" y="59"/>
                      </a:cubicBezTo>
                      <a:cubicBezTo>
                        <a:pt x="64" y="59"/>
                        <a:pt x="64" y="59"/>
                        <a:pt x="64" y="59"/>
                      </a:cubicBezTo>
                      <a:cubicBezTo>
                        <a:pt x="64" y="39"/>
                        <a:pt x="64" y="39"/>
                        <a:pt x="64" y="39"/>
                      </a:cubicBezTo>
                      <a:cubicBezTo>
                        <a:pt x="64" y="18"/>
                        <a:pt x="46" y="0"/>
                        <a:pt x="25" y="0"/>
                      </a:cubicBezTo>
                      <a:close/>
                    </a:path>
                  </a:pathLst>
                </a:custGeom>
                <a:solidFill>
                  <a:srgbClr val="3B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grpSp>
        <p:grpSp>
          <p:nvGrpSpPr>
            <p:cNvPr id="270" name="Group 269">
              <a:extLst>
                <a:ext uri="{FF2B5EF4-FFF2-40B4-BE49-F238E27FC236}">
                  <a16:creationId xmlns:a16="http://schemas.microsoft.com/office/drawing/2014/main" id="{90E9845B-62FB-434D-AB56-BE9BB2FBD63B}"/>
                </a:ext>
              </a:extLst>
            </p:cNvPr>
            <p:cNvGrpSpPr/>
            <p:nvPr/>
          </p:nvGrpSpPr>
          <p:grpSpPr>
            <a:xfrm>
              <a:off x="9510079" y="5128916"/>
              <a:ext cx="811251" cy="1608491"/>
              <a:chOff x="6929439" y="5149236"/>
              <a:chExt cx="811251" cy="1608491"/>
            </a:xfrm>
          </p:grpSpPr>
          <p:grpSp>
            <p:nvGrpSpPr>
              <p:cNvPr id="271" name="Group 270">
                <a:extLst>
                  <a:ext uri="{FF2B5EF4-FFF2-40B4-BE49-F238E27FC236}">
                    <a16:creationId xmlns:a16="http://schemas.microsoft.com/office/drawing/2014/main" id="{6BD830A5-C1B2-4896-B295-B71F0C6BC87D}"/>
                  </a:ext>
                </a:extLst>
              </p:cNvPr>
              <p:cNvGrpSpPr/>
              <p:nvPr/>
            </p:nvGrpSpPr>
            <p:grpSpPr>
              <a:xfrm>
                <a:off x="6929439" y="5334106"/>
                <a:ext cx="811251" cy="1423621"/>
                <a:chOff x="7288010" y="4501680"/>
                <a:chExt cx="811251" cy="1423621"/>
              </a:xfrm>
            </p:grpSpPr>
            <p:sp>
              <p:nvSpPr>
                <p:cNvPr id="305" name="TextBox 304">
                  <a:extLst>
                    <a:ext uri="{FF2B5EF4-FFF2-40B4-BE49-F238E27FC236}">
                      <a16:creationId xmlns:a16="http://schemas.microsoft.com/office/drawing/2014/main" id="{F908CED3-92B3-4235-8127-7778272777C1}"/>
                    </a:ext>
                  </a:extLst>
                </p:cNvPr>
                <p:cNvSpPr txBox="1"/>
                <p:nvPr/>
              </p:nvSpPr>
              <p:spPr>
                <a:xfrm>
                  <a:off x="7288010" y="5648302"/>
                  <a:ext cx="811251" cy="276999"/>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1500" kern="120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Branch</a:t>
                  </a:r>
                </a:p>
              </p:txBody>
            </p:sp>
            <p:grpSp>
              <p:nvGrpSpPr>
                <p:cNvPr id="306" name="Group 305">
                  <a:extLst>
                    <a:ext uri="{FF2B5EF4-FFF2-40B4-BE49-F238E27FC236}">
                      <a16:creationId xmlns:a16="http://schemas.microsoft.com/office/drawing/2014/main" id="{FB85E2CF-1CFE-49B6-BD78-B2363620DBBD}"/>
                    </a:ext>
                  </a:extLst>
                </p:cNvPr>
                <p:cNvGrpSpPr/>
                <p:nvPr/>
              </p:nvGrpSpPr>
              <p:grpSpPr>
                <a:xfrm>
                  <a:off x="7571021" y="4501680"/>
                  <a:ext cx="198668" cy="251420"/>
                  <a:chOff x="2382348" y="4130857"/>
                  <a:chExt cx="337719" cy="427393"/>
                </a:xfrm>
              </p:grpSpPr>
              <p:sp>
                <p:nvSpPr>
                  <p:cNvPr id="307" name="Freeform 23">
                    <a:extLst>
                      <a:ext uri="{FF2B5EF4-FFF2-40B4-BE49-F238E27FC236}">
                        <a16:creationId xmlns:a16="http://schemas.microsoft.com/office/drawing/2014/main" id="{1D533C64-E1B7-475D-8AAB-32F35FBB752A}"/>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08" name="Oval 24">
                    <a:extLst>
                      <a:ext uri="{FF2B5EF4-FFF2-40B4-BE49-F238E27FC236}">
                        <a16:creationId xmlns:a16="http://schemas.microsoft.com/office/drawing/2014/main" id="{B9EC4A36-6BDC-4E40-BB24-3F4C4F96D398}"/>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grpSp>
          <p:grpSp>
            <p:nvGrpSpPr>
              <p:cNvPr id="272" name="Group 271">
                <a:extLst>
                  <a:ext uri="{FF2B5EF4-FFF2-40B4-BE49-F238E27FC236}">
                    <a16:creationId xmlns:a16="http://schemas.microsoft.com/office/drawing/2014/main" id="{414452DD-635B-4519-8EA2-DD102320BD58}"/>
                  </a:ext>
                </a:extLst>
              </p:cNvPr>
              <p:cNvGrpSpPr/>
              <p:nvPr/>
            </p:nvGrpSpPr>
            <p:grpSpPr>
              <a:xfrm>
                <a:off x="7143022" y="5149236"/>
                <a:ext cx="416599" cy="1345538"/>
                <a:chOff x="10270571" y="3117056"/>
                <a:chExt cx="676275" cy="2492376"/>
              </a:xfrm>
            </p:grpSpPr>
            <p:sp>
              <p:nvSpPr>
                <p:cNvPr id="273" name="Freeform 146">
                  <a:extLst>
                    <a:ext uri="{FF2B5EF4-FFF2-40B4-BE49-F238E27FC236}">
                      <a16:creationId xmlns:a16="http://schemas.microsoft.com/office/drawing/2014/main" id="{8201AE56-4D63-4DB7-AFD6-B53794F8F13B}"/>
                    </a:ext>
                  </a:extLst>
                </p:cNvPr>
                <p:cNvSpPr>
                  <a:spLocks/>
                </p:cNvSpPr>
                <p:nvPr/>
              </p:nvSpPr>
              <p:spPr bwMode="auto">
                <a:xfrm>
                  <a:off x="10292796" y="3517106"/>
                  <a:ext cx="630238" cy="1581150"/>
                </a:xfrm>
                <a:custGeom>
                  <a:avLst/>
                  <a:gdLst>
                    <a:gd name="T0" fmla="*/ 0 w 397"/>
                    <a:gd name="T1" fmla="*/ 0 h 996"/>
                    <a:gd name="T2" fmla="*/ 0 w 397"/>
                    <a:gd name="T3" fmla="*/ 996 h 996"/>
                    <a:gd name="T4" fmla="*/ 397 w 397"/>
                    <a:gd name="T5" fmla="*/ 996 h 996"/>
                    <a:gd name="T6" fmla="*/ 397 w 397"/>
                    <a:gd name="T7" fmla="*/ 199 h 996"/>
                    <a:gd name="T8" fmla="*/ 141 w 397"/>
                    <a:gd name="T9" fmla="*/ 0 h 996"/>
                    <a:gd name="T10" fmla="*/ 0 w 397"/>
                    <a:gd name="T11" fmla="*/ 0 h 996"/>
                  </a:gdLst>
                  <a:ahLst/>
                  <a:cxnLst>
                    <a:cxn ang="0">
                      <a:pos x="T0" y="T1"/>
                    </a:cxn>
                    <a:cxn ang="0">
                      <a:pos x="T2" y="T3"/>
                    </a:cxn>
                    <a:cxn ang="0">
                      <a:pos x="T4" y="T5"/>
                    </a:cxn>
                    <a:cxn ang="0">
                      <a:pos x="T6" y="T7"/>
                    </a:cxn>
                    <a:cxn ang="0">
                      <a:pos x="T8" y="T9"/>
                    </a:cxn>
                    <a:cxn ang="0">
                      <a:pos x="T10" y="T11"/>
                    </a:cxn>
                  </a:cxnLst>
                  <a:rect l="0" t="0" r="r" b="b"/>
                  <a:pathLst>
                    <a:path w="397" h="996">
                      <a:moveTo>
                        <a:pt x="0" y="0"/>
                      </a:moveTo>
                      <a:lnTo>
                        <a:pt x="0" y="996"/>
                      </a:lnTo>
                      <a:lnTo>
                        <a:pt x="397" y="996"/>
                      </a:lnTo>
                      <a:lnTo>
                        <a:pt x="397" y="199"/>
                      </a:lnTo>
                      <a:lnTo>
                        <a:pt x="141" y="0"/>
                      </a:lnTo>
                      <a:lnTo>
                        <a:pt x="0" y="0"/>
                      </a:lnTo>
                      <a:close/>
                    </a:path>
                  </a:pathLst>
                </a:cu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74" name="Freeform 147">
                  <a:extLst>
                    <a:ext uri="{FF2B5EF4-FFF2-40B4-BE49-F238E27FC236}">
                      <a16:creationId xmlns:a16="http://schemas.microsoft.com/office/drawing/2014/main" id="{C1B51C64-1180-4375-BA44-C678FD057BE5}"/>
                    </a:ext>
                  </a:extLst>
                </p:cNvPr>
                <p:cNvSpPr>
                  <a:spLocks/>
                </p:cNvSpPr>
                <p:nvPr/>
              </p:nvSpPr>
              <p:spPr bwMode="auto">
                <a:xfrm>
                  <a:off x="10418208" y="3517106"/>
                  <a:ext cx="504825" cy="407988"/>
                </a:xfrm>
                <a:custGeom>
                  <a:avLst/>
                  <a:gdLst>
                    <a:gd name="T0" fmla="*/ 0 w 318"/>
                    <a:gd name="T1" fmla="*/ 0 h 257"/>
                    <a:gd name="T2" fmla="*/ 318 w 318"/>
                    <a:gd name="T3" fmla="*/ 257 h 257"/>
                    <a:gd name="T4" fmla="*/ 318 w 318"/>
                    <a:gd name="T5" fmla="*/ 199 h 257"/>
                    <a:gd name="T6" fmla="*/ 62 w 318"/>
                    <a:gd name="T7" fmla="*/ 0 h 257"/>
                    <a:gd name="T8" fmla="*/ 0 w 318"/>
                    <a:gd name="T9" fmla="*/ 0 h 257"/>
                  </a:gdLst>
                  <a:ahLst/>
                  <a:cxnLst>
                    <a:cxn ang="0">
                      <a:pos x="T0" y="T1"/>
                    </a:cxn>
                    <a:cxn ang="0">
                      <a:pos x="T2" y="T3"/>
                    </a:cxn>
                    <a:cxn ang="0">
                      <a:pos x="T4" y="T5"/>
                    </a:cxn>
                    <a:cxn ang="0">
                      <a:pos x="T6" y="T7"/>
                    </a:cxn>
                    <a:cxn ang="0">
                      <a:pos x="T8" y="T9"/>
                    </a:cxn>
                  </a:cxnLst>
                  <a:rect l="0" t="0" r="r" b="b"/>
                  <a:pathLst>
                    <a:path w="318" h="257">
                      <a:moveTo>
                        <a:pt x="0" y="0"/>
                      </a:moveTo>
                      <a:lnTo>
                        <a:pt x="318" y="257"/>
                      </a:lnTo>
                      <a:lnTo>
                        <a:pt x="318" y="199"/>
                      </a:lnTo>
                      <a:lnTo>
                        <a:pt x="62" y="0"/>
                      </a:lnTo>
                      <a:lnTo>
                        <a:pt x="0" y="0"/>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75" name="Rectangle 148">
                  <a:extLst>
                    <a:ext uri="{FF2B5EF4-FFF2-40B4-BE49-F238E27FC236}">
                      <a16:creationId xmlns:a16="http://schemas.microsoft.com/office/drawing/2014/main" id="{A35025DD-6104-4827-B4D3-0D0D251BBEF3}"/>
                    </a:ext>
                  </a:extLst>
                </p:cNvPr>
                <p:cNvSpPr>
                  <a:spLocks noChangeArrowheads="1"/>
                </p:cNvSpPr>
                <p:nvPr/>
              </p:nvSpPr>
              <p:spPr bwMode="auto">
                <a:xfrm>
                  <a:off x="10634108" y="3117056"/>
                  <a:ext cx="30163" cy="444500"/>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76" name="Rectangle 149">
                  <a:extLst>
                    <a:ext uri="{FF2B5EF4-FFF2-40B4-BE49-F238E27FC236}">
                      <a16:creationId xmlns:a16="http://schemas.microsoft.com/office/drawing/2014/main" id="{F2ACC052-8B8E-4A82-9995-7AFD4C484537}"/>
                    </a:ext>
                  </a:extLst>
                </p:cNvPr>
                <p:cNvSpPr>
                  <a:spLocks noChangeArrowheads="1"/>
                </p:cNvSpPr>
                <p:nvPr/>
              </p:nvSpPr>
              <p:spPr bwMode="auto">
                <a:xfrm>
                  <a:off x="10605533" y="3509169"/>
                  <a:ext cx="85725" cy="346075"/>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77" name="Freeform 150">
                  <a:extLst>
                    <a:ext uri="{FF2B5EF4-FFF2-40B4-BE49-F238E27FC236}">
                      <a16:creationId xmlns:a16="http://schemas.microsoft.com/office/drawing/2014/main" id="{E9AA5344-455B-4AB3-A260-376B9D3F0145}"/>
                    </a:ext>
                  </a:extLst>
                </p:cNvPr>
                <p:cNvSpPr>
                  <a:spLocks/>
                </p:cNvSpPr>
                <p:nvPr/>
              </p:nvSpPr>
              <p:spPr bwMode="auto">
                <a:xfrm>
                  <a:off x="10292796" y="3512344"/>
                  <a:ext cx="630238" cy="2097088"/>
                </a:xfrm>
                <a:custGeom>
                  <a:avLst/>
                  <a:gdLst>
                    <a:gd name="T0" fmla="*/ 0 w 397"/>
                    <a:gd name="T1" fmla="*/ 1321 h 1321"/>
                    <a:gd name="T2" fmla="*/ 397 w 397"/>
                    <a:gd name="T3" fmla="*/ 1321 h 1321"/>
                    <a:gd name="T4" fmla="*/ 397 w 397"/>
                    <a:gd name="T5" fmla="*/ 307 h 1321"/>
                    <a:gd name="T6" fmla="*/ 0 w 397"/>
                    <a:gd name="T7" fmla="*/ 0 h 1321"/>
                    <a:gd name="T8" fmla="*/ 0 w 397"/>
                    <a:gd name="T9" fmla="*/ 1321 h 1321"/>
                  </a:gdLst>
                  <a:ahLst/>
                  <a:cxnLst>
                    <a:cxn ang="0">
                      <a:pos x="T0" y="T1"/>
                    </a:cxn>
                    <a:cxn ang="0">
                      <a:pos x="T2" y="T3"/>
                    </a:cxn>
                    <a:cxn ang="0">
                      <a:pos x="T4" y="T5"/>
                    </a:cxn>
                    <a:cxn ang="0">
                      <a:pos x="T6" y="T7"/>
                    </a:cxn>
                    <a:cxn ang="0">
                      <a:pos x="T8" y="T9"/>
                    </a:cxn>
                  </a:cxnLst>
                  <a:rect l="0" t="0" r="r" b="b"/>
                  <a:pathLst>
                    <a:path w="397" h="1321">
                      <a:moveTo>
                        <a:pt x="0" y="1321"/>
                      </a:moveTo>
                      <a:lnTo>
                        <a:pt x="397" y="1321"/>
                      </a:lnTo>
                      <a:lnTo>
                        <a:pt x="397" y="307"/>
                      </a:lnTo>
                      <a:lnTo>
                        <a:pt x="0" y="0"/>
                      </a:lnTo>
                      <a:lnTo>
                        <a:pt x="0" y="1321"/>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78" name="Rectangle 153">
                  <a:extLst>
                    <a:ext uri="{FF2B5EF4-FFF2-40B4-BE49-F238E27FC236}">
                      <a16:creationId xmlns:a16="http://schemas.microsoft.com/office/drawing/2014/main" id="{5D0878B8-2B36-43CB-B265-329DAAB37578}"/>
                    </a:ext>
                  </a:extLst>
                </p:cNvPr>
                <p:cNvSpPr>
                  <a:spLocks noChangeArrowheads="1"/>
                </p:cNvSpPr>
                <p:nvPr/>
              </p:nvSpPr>
              <p:spPr bwMode="auto">
                <a:xfrm>
                  <a:off x="1050234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79" name="Rectangle 155">
                  <a:extLst>
                    <a:ext uri="{FF2B5EF4-FFF2-40B4-BE49-F238E27FC236}">
                      <a16:creationId xmlns:a16="http://schemas.microsoft.com/office/drawing/2014/main" id="{F42914C4-7854-4FE9-B307-DA733FE5A1AB}"/>
                    </a:ext>
                  </a:extLst>
                </p:cNvPr>
                <p:cNvSpPr>
                  <a:spLocks noChangeArrowheads="1"/>
                </p:cNvSpPr>
                <p:nvPr/>
              </p:nvSpPr>
              <p:spPr bwMode="auto">
                <a:xfrm>
                  <a:off x="1074999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0" name="Rectangle 159">
                  <a:extLst>
                    <a:ext uri="{FF2B5EF4-FFF2-40B4-BE49-F238E27FC236}">
                      <a16:creationId xmlns:a16="http://schemas.microsoft.com/office/drawing/2014/main" id="{613EA68A-00C7-44BD-8C22-F26E481A5C92}"/>
                    </a:ext>
                  </a:extLst>
                </p:cNvPr>
                <p:cNvSpPr>
                  <a:spLocks noChangeArrowheads="1"/>
                </p:cNvSpPr>
                <p:nvPr/>
              </p:nvSpPr>
              <p:spPr bwMode="auto">
                <a:xfrm>
                  <a:off x="10376933" y="4210844"/>
                  <a:ext cx="472484" cy="78354"/>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1" name="Rectangle 161">
                  <a:extLst>
                    <a:ext uri="{FF2B5EF4-FFF2-40B4-BE49-F238E27FC236}">
                      <a16:creationId xmlns:a16="http://schemas.microsoft.com/office/drawing/2014/main" id="{D2E34F3A-6F76-4C33-B0A1-52E2BEF92D04}"/>
                    </a:ext>
                  </a:extLst>
                </p:cNvPr>
                <p:cNvSpPr>
                  <a:spLocks noChangeArrowheads="1"/>
                </p:cNvSpPr>
                <p:nvPr/>
              </p:nvSpPr>
              <p:spPr bwMode="auto">
                <a:xfrm>
                  <a:off x="10376933" y="3869531"/>
                  <a:ext cx="71438" cy="111125"/>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2" name="Rectangle 163">
                  <a:extLst>
                    <a:ext uri="{FF2B5EF4-FFF2-40B4-BE49-F238E27FC236}">
                      <a16:creationId xmlns:a16="http://schemas.microsoft.com/office/drawing/2014/main" id="{82D1AE7B-8F1C-4216-9638-CC2B043AF1A6}"/>
                    </a:ext>
                  </a:extLst>
                </p:cNvPr>
                <p:cNvSpPr>
                  <a:spLocks noChangeArrowheads="1"/>
                </p:cNvSpPr>
                <p:nvPr/>
              </p:nvSpPr>
              <p:spPr bwMode="auto">
                <a:xfrm>
                  <a:off x="1050234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3" name="Rectangle 165">
                  <a:extLst>
                    <a:ext uri="{FF2B5EF4-FFF2-40B4-BE49-F238E27FC236}">
                      <a16:creationId xmlns:a16="http://schemas.microsoft.com/office/drawing/2014/main" id="{2C18EBEF-A645-430B-9D25-27E8153AF59C}"/>
                    </a:ext>
                  </a:extLst>
                </p:cNvPr>
                <p:cNvSpPr>
                  <a:spLocks noChangeArrowheads="1"/>
                </p:cNvSpPr>
                <p:nvPr/>
              </p:nvSpPr>
              <p:spPr bwMode="auto">
                <a:xfrm>
                  <a:off x="1074999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4" name="Rectangle 169">
                  <a:extLst>
                    <a:ext uri="{FF2B5EF4-FFF2-40B4-BE49-F238E27FC236}">
                      <a16:creationId xmlns:a16="http://schemas.microsoft.com/office/drawing/2014/main" id="{BC6E472C-7044-4686-AFFA-598EE21F88A7}"/>
                    </a:ext>
                  </a:extLst>
                </p:cNvPr>
                <p:cNvSpPr>
                  <a:spLocks noChangeArrowheads="1"/>
                </p:cNvSpPr>
                <p:nvPr/>
              </p:nvSpPr>
              <p:spPr bwMode="auto">
                <a:xfrm>
                  <a:off x="10376933" y="4547394"/>
                  <a:ext cx="472484" cy="81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5" name="Rectangle 171">
                  <a:extLst>
                    <a:ext uri="{FF2B5EF4-FFF2-40B4-BE49-F238E27FC236}">
                      <a16:creationId xmlns:a16="http://schemas.microsoft.com/office/drawing/2014/main" id="{018B8154-F04A-4ABF-81E0-6776CA232DC6}"/>
                    </a:ext>
                  </a:extLst>
                </p:cNvPr>
                <p:cNvSpPr>
                  <a:spLocks noChangeArrowheads="1"/>
                </p:cNvSpPr>
                <p:nvPr/>
              </p:nvSpPr>
              <p:spPr bwMode="auto">
                <a:xfrm>
                  <a:off x="1050234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6" name="Rectangle 173">
                  <a:extLst>
                    <a:ext uri="{FF2B5EF4-FFF2-40B4-BE49-F238E27FC236}">
                      <a16:creationId xmlns:a16="http://schemas.microsoft.com/office/drawing/2014/main" id="{422DD0C3-D5B2-413C-A761-373BD847B859}"/>
                    </a:ext>
                  </a:extLst>
                </p:cNvPr>
                <p:cNvSpPr>
                  <a:spLocks noChangeArrowheads="1"/>
                </p:cNvSpPr>
                <p:nvPr/>
              </p:nvSpPr>
              <p:spPr bwMode="auto">
                <a:xfrm>
                  <a:off x="1074999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7" name="Rectangle 177">
                  <a:extLst>
                    <a:ext uri="{FF2B5EF4-FFF2-40B4-BE49-F238E27FC236}">
                      <a16:creationId xmlns:a16="http://schemas.microsoft.com/office/drawing/2014/main" id="{7A485B05-78CE-45E1-A098-3EC3FCDD37C9}"/>
                    </a:ext>
                  </a:extLst>
                </p:cNvPr>
                <p:cNvSpPr>
                  <a:spLocks noChangeArrowheads="1"/>
                </p:cNvSpPr>
                <p:nvPr/>
              </p:nvSpPr>
              <p:spPr bwMode="auto">
                <a:xfrm>
                  <a:off x="10376933" y="4904127"/>
                  <a:ext cx="472484" cy="92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8" name="Rectangle 179">
                  <a:extLst>
                    <a:ext uri="{FF2B5EF4-FFF2-40B4-BE49-F238E27FC236}">
                      <a16:creationId xmlns:a16="http://schemas.microsoft.com/office/drawing/2014/main" id="{F54121D8-7474-4CD5-AF1C-B24B8D81ABFC}"/>
                    </a:ext>
                  </a:extLst>
                </p:cNvPr>
                <p:cNvSpPr>
                  <a:spLocks noChangeArrowheads="1"/>
                </p:cNvSpPr>
                <p:nvPr/>
              </p:nvSpPr>
              <p:spPr bwMode="auto">
                <a:xfrm>
                  <a:off x="1050234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89" name="Rectangle 181">
                  <a:extLst>
                    <a:ext uri="{FF2B5EF4-FFF2-40B4-BE49-F238E27FC236}">
                      <a16:creationId xmlns:a16="http://schemas.microsoft.com/office/drawing/2014/main" id="{DF8B01DF-3000-4781-A1B1-D80CD6189D93}"/>
                    </a:ext>
                  </a:extLst>
                </p:cNvPr>
                <p:cNvSpPr>
                  <a:spLocks noChangeArrowheads="1"/>
                </p:cNvSpPr>
                <p:nvPr/>
              </p:nvSpPr>
              <p:spPr bwMode="auto">
                <a:xfrm>
                  <a:off x="1074999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nvGrpSpPr>
                <p:cNvPr id="290" name="Group 289">
                  <a:extLst>
                    <a:ext uri="{FF2B5EF4-FFF2-40B4-BE49-F238E27FC236}">
                      <a16:creationId xmlns:a16="http://schemas.microsoft.com/office/drawing/2014/main" id="{73656C3F-757F-4277-93C9-74AF16288793}"/>
                    </a:ext>
                  </a:extLst>
                </p:cNvPr>
                <p:cNvGrpSpPr/>
                <p:nvPr/>
              </p:nvGrpSpPr>
              <p:grpSpPr>
                <a:xfrm>
                  <a:off x="10376933" y="3704431"/>
                  <a:ext cx="319088" cy="1460500"/>
                  <a:chOff x="10376933" y="3704431"/>
                  <a:chExt cx="319088" cy="1460500"/>
                </a:xfrm>
              </p:grpSpPr>
              <p:sp>
                <p:nvSpPr>
                  <p:cNvPr id="295" name="Rectangle 151">
                    <a:extLst>
                      <a:ext uri="{FF2B5EF4-FFF2-40B4-BE49-F238E27FC236}">
                        <a16:creationId xmlns:a16="http://schemas.microsoft.com/office/drawing/2014/main" id="{7BD03E24-B2CA-4B2A-BBDF-22EDF1CB4511}"/>
                      </a:ext>
                    </a:extLst>
                  </p:cNvPr>
                  <p:cNvSpPr>
                    <a:spLocks noChangeArrowheads="1"/>
                  </p:cNvSpPr>
                  <p:nvPr/>
                </p:nvSpPr>
                <p:spPr bwMode="auto">
                  <a:xfrm>
                    <a:off x="10376933" y="4040981"/>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96" name="Rectangle 152">
                    <a:extLst>
                      <a:ext uri="{FF2B5EF4-FFF2-40B4-BE49-F238E27FC236}">
                        <a16:creationId xmlns:a16="http://schemas.microsoft.com/office/drawing/2014/main" id="{ACCD264F-626D-4D53-98B8-AA268EF33BA5}"/>
                      </a:ext>
                    </a:extLst>
                  </p:cNvPr>
                  <p:cNvSpPr>
                    <a:spLocks noChangeArrowheads="1"/>
                  </p:cNvSpPr>
                  <p:nvPr/>
                </p:nvSpPr>
                <p:spPr bwMode="auto">
                  <a:xfrm>
                    <a:off x="10376933" y="3704431"/>
                    <a:ext cx="71438" cy="111125"/>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97" name="Rectangle 154">
                    <a:extLst>
                      <a:ext uri="{FF2B5EF4-FFF2-40B4-BE49-F238E27FC236}">
                        <a16:creationId xmlns:a16="http://schemas.microsoft.com/office/drawing/2014/main" id="{9401EDE0-F1BC-4DC8-8AB5-F59B03D68D35}"/>
                      </a:ext>
                    </a:extLst>
                  </p:cNvPr>
                  <p:cNvSpPr>
                    <a:spLocks noChangeArrowheads="1"/>
                  </p:cNvSpPr>
                  <p:nvPr/>
                </p:nvSpPr>
                <p:spPr bwMode="auto">
                  <a:xfrm>
                    <a:off x="10624583" y="4040981"/>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98" name="Rectangle 160">
                    <a:extLst>
                      <a:ext uri="{FF2B5EF4-FFF2-40B4-BE49-F238E27FC236}">
                        <a16:creationId xmlns:a16="http://schemas.microsoft.com/office/drawing/2014/main" id="{5D267323-FCBF-43C6-B923-58964790337A}"/>
                      </a:ext>
                    </a:extLst>
                  </p:cNvPr>
                  <p:cNvSpPr>
                    <a:spLocks noChangeArrowheads="1"/>
                  </p:cNvSpPr>
                  <p:nvPr/>
                </p:nvSpPr>
                <p:spPr bwMode="auto">
                  <a:xfrm>
                    <a:off x="10502346" y="3869531"/>
                    <a:ext cx="71438" cy="111125"/>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99" name="Rectangle 162">
                    <a:extLst>
                      <a:ext uri="{FF2B5EF4-FFF2-40B4-BE49-F238E27FC236}">
                        <a16:creationId xmlns:a16="http://schemas.microsoft.com/office/drawing/2014/main" id="{2D3ED799-33B5-4730-80D9-A69013EDF946}"/>
                      </a:ext>
                    </a:extLst>
                  </p:cNvPr>
                  <p:cNvSpPr>
                    <a:spLocks noChangeArrowheads="1"/>
                  </p:cNvSpPr>
                  <p:nvPr/>
                </p:nvSpPr>
                <p:spPr bwMode="auto">
                  <a:xfrm>
                    <a:off x="10376933" y="4377531"/>
                    <a:ext cx="71438" cy="112713"/>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00" name="Rectangle 164">
                    <a:extLst>
                      <a:ext uri="{FF2B5EF4-FFF2-40B4-BE49-F238E27FC236}">
                        <a16:creationId xmlns:a16="http://schemas.microsoft.com/office/drawing/2014/main" id="{FEA1AE0E-ED3F-4708-8195-7AB7CD4A73D6}"/>
                      </a:ext>
                    </a:extLst>
                  </p:cNvPr>
                  <p:cNvSpPr>
                    <a:spLocks noChangeArrowheads="1"/>
                  </p:cNvSpPr>
                  <p:nvPr/>
                </p:nvSpPr>
                <p:spPr bwMode="auto">
                  <a:xfrm>
                    <a:off x="10624583" y="4377531"/>
                    <a:ext cx="71438" cy="112713"/>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01" name="Rectangle 170">
                    <a:extLst>
                      <a:ext uri="{FF2B5EF4-FFF2-40B4-BE49-F238E27FC236}">
                        <a16:creationId xmlns:a16="http://schemas.microsoft.com/office/drawing/2014/main" id="{6BA1E7E7-3BEB-4034-95E1-9E3E015AB805}"/>
                      </a:ext>
                    </a:extLst>
                  </p:cNvPr>
                  <p:cNvSpPr>
                    <a:spLocks noChangeArrowheads="1"/>
                  </p:cNvSpPr>
                  <p:nvPr/>
                </p:nvSpPr>
                <p:spPr bwMode="auto">
                  <a:xfrm>
                    <a:off x="10376933" y="4717256"/>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02" name="Rectangle 172">
                    <a:extLst>
                      <a:ext uri="{FF2B5EF4-FFF2-40B4-BE49-F238E27FC236}">
                        <a16:creationId xmlns:a16="http://schemas.microsoft.com/office/drawing/2014/main" id="{CF1F7177-73EB-4523-BC86-EF8CFDAFC225}"/>
                      </a:ext>
                    </a:extLst>
                  </p:cNvPr>
                  <p:cNvSpPr>
                    <a:spLocks noChangeArrowheads="1"/>
                  </p:cNvSpPr>
                  <p:nvPr/>
                </p:nvSpPr>
                <p:spPr bwMode="auto">
                  <a:xfrm>
                    <a:off x="10624583" y="4717256"/>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03" name="Rectangle 178">
                    <a:extLst>
                      <a:ext uri="{FF2B5EF4-FFF2-40B4-BE49-F238E27FC236}">
                        <a16:creationId xmlns:a16="http://schemas.microsoft.com/office/drawing/2014/main" id="{B466D47B-EC96-4863-B622-0751252E9E8A}"/>
                      </a:ext>
                    </a:extLst>
                  </p:cNvPr>
                  <p:cNvSpPr>
                    <a:spLocks noChangeArrowheads="1"/>
                  </p:cNvSpPr>
                  <p:nvPr/>
                </p:nvSpPr>
                <p:spPr bwMode="auto">
                  <a:xfrm>
                    <a:off x="10376933" y="5056981"/>
                    <a:ext cx="71438" cy="107950"/>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04" name="Rectangle 180">
                    <a:extLst>
                      <a:ext uri="{FF2B5EF4-FFF2-40B4-BE49-F238E27FC236}">
                        <a16:creationId xmlns:a16="http://schemas.microsoft.com/office/drawing/2014/main" id="{FF432FC8-4628-4387-A9ED-A5143D6606FD}"/>
                      </a:ext>
                    </a:extLst>
                  </p:cNvPr>
                  <p:cNvSpPr>
                    <a:spLocks noChangeArrowheads="1"/>
                  </p:cNvSpPr>
                  <p:nvPr/>
                </p:nvSpPr>
                <p:spPr bwMode="auto">
                  <a:xfrm>
                    <a:off x="10624583" y="5056981"/>
                    <a:ext cx="71438" cy="107950"/>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sp>
              <p:nvSpPr>
                <p:cNvPr id="291" name="Rectangle 185">
                  <a:extLst>
                    <a:ext uri="{FF2B5EF4-FFF2-40B4-BE49-F238E27FC236}">
                      <a16:creationId xmlns:a16="http://schemas.microsoft.com/office/drawing/2014/main" id="{3D15DA58-42AE-4CC6-8A51-FEA1C466667C}"/>
                    </a:ext>
                  </a:extLst>
                </p:cNvPr>
                <p:cNvSpPr>
                  <a:spLocks noChangeArrowheads="1"/>
                </p:cNvSpPr>
                <p:nvPr/>
              </p:nvSpPr>
              <p:spPr bwMode="auto">
                <a:xfrm>
                  <a:off x="10376932" y="5225256"/>
                  <a:ext cx="444501" cy="105342"/>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92" name="Rectangle 186">
                  <a:extLst>
                    <a:ext uri="{FF2B5EF4-FFF2-40B4-BE49-F238E27FC236}">
                      <a16:creationId xmlns:a16="http://schemas.microsoft.com/office/drawing/2014/main" id="{28E7DF72-8F20-4C39-9070-48FB921C6E17}"/>
                    </a:ext>
                  </a:extLst>
                </p:cNvPr>
                <p:cNvSpPr>
                  <a:spLocks noChangeArrowheads="1"/>
                </p:cNvSpPr>
                <p:nvPr/>
              </p:nvSpPr>
              <p:spPr bwMode="auto">
                <a:xfrm>
                  <a:off x="10270571" y="5418931"/>
                  <a:ext cx="676275" cy="190500"/>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93" name="Freeform 187">
                  <a:extLst>
                    <a:ext uri="{FF2B5EF4-FFF2-40B4-BE49-F238E27FC236}">
                      <a16:creationId xmlns:a16="http://schemas.microsoft.com/office/drawing/2014/main" id="{347937B0-17B2-4BD3-B2FC-57C98E8B515F}"/>
                    </a:ext>
                  </a:extLst>
                </p:cNvPr>
                <p:cNvSpPr>
                  <a:spLocks/>
                </p:cNvSpPr>
                <p:nvPr/>
              </p:nvSpPr>
              <p:spPr bwMode="auto">
                <a:xfrm>
                  <a:off x="10456308" y="5469731"/>
                  <a:ext cx="298450" cy="136525"/>
                </a:xfrm>
                <a:custGeom>
                  <a:avLst/>
                  <a:gdLst>
                    <a:gd name="T0" fmla="*/ 90 w 129"/>
                    <a:gd name="T1" fmla="*/ 0 h 59"/>
                    <a:gd name="T2" fmla="*/ 39 w 129"/>
                    <a:gd name="T3" fmla="*/ 0 h 59"/>
                    <a:gd name="T4" fmla="*/ 0 w 129"/>
                    <a:gd name="T5" fmla="*/ 39 h 59"/>
                    <a:gd name="T6" fmla="*/ 0 w 129"/>
                    <a:gd name="T7" fmla="*/ 59 h 59"/>
                    <a:gd name="T8" fmla="*/ 129 w 129"/>
                    <a:gd name="T9" fmla="*/ 59 h 59"/>
                    <a:gd name="T10" fmla="*/ 129 w 129"/>
                    <a:gd name="T11" fmla="*/ 39 h 59"/>
                    <a:gd name="T12" fmla="*/ 90 w 12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9" h="59">
                      <a:moveTo>
                        <a:pt x="90" y="0"/>
                      </a:moveTo>
                      <a:cubicBezTo>
                        <a:pt x="39" y="0"/>
                        <a:pt x="39" y="0"/>
                        <a:pt x="39" y="0"/>
                      </a:cubicBezTo>
                      <a:cubicBezTo>
                        <a:pt x="18" y="0"/>
                        <a:pt x="0" y="18"/>
                        <a:pt x="0" y="39"/>
                      </a:cubicBezTo>
                      <a:cubicBezTo>
                        <a:pt x="0" y="59"/>
                        <a:pt x="0" y="59"/>
                        <a:pt x="0" y="59"/>
                      </a:cubicBezTo>
                      <a:cubicBezTo>
                        <a:pt x="129" y="59"/>
                        <a:pt x="129" y="59"/>
                        <a:pt x="129" y="59"/>
                      </a:cubicBezTo>
                      <a:cubicBezTo>
                        <a:pt x="129" y="39"/>
                        <a:pt x="129" y="39"/>
                        <a:pt x="129" y="39"/>
                      </a:cubicBezTo>
                      <a:cubicBezTo>
                        <a:pt x="129" y="18"/>
                        <a:pt x="111" y="0"/>
                        <a:pt x="90" y="0"/>
                      </a:cubicBez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294" name="Freeform 188">
                  <a:extLst>
                    <a:ext uri="{FF2B5EF4-FFF2-40B4-BE49-F238E27FC236}">
                      <a16:creationId xmlns:a16="http://schemas.microsoft.com/office/drawing/2014/main" id="{56EBD48F-B817-463C-BD68-8DDF0AACE709}"/>
                    </a:ext>
                  </a:extLst>
                </p:cNvPr>
                <p:cNvSpPr>
                  <a:spLocks/>
                </p:cNvSpPr>
                <p:nvPr/>
              </p:nvSpPr>
              <p:spPr bwMode="auto">
                <a:xfrm>
                  <a:off x="10605533" y="5469731"/>
                  <a:ext cx="149225" cy="136525"/>
                </a:xfrm>
                <a:custGeom>
                  <a:avLst/>
                  <a:gdLst>
                    <a:gd name="T0" fmla="*/ 25 w 64"/>
                    <a:gd name="T1" fmla="*/ 0 h 59"/>
                    <a:gd name="T2" fmla="*/ 0 w 64"/>
                    <a:gd name="T3" fmla="*/ 0 h 59"/>
                    <a:gd name="T4" fmla="*/ 0 w 64"/>
                    <a:gd name="T5" fmla="*/ 59 h 59"/>
                    <a:gd name="T6" fmla="*/ 64 w 64"/>
                    <a:gd name="T7" fmla="*/ 59 h 59"/>
                    <a:gd name="T8" fmla="*/ 64 w 64"/>
                    <a:gd name="T9" fmla="*/ 39 h 59"/>
                    <a:gd name="T10" fmla="*/ 25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25" y="0"/>
                      </a:moveTo>
                      <a:cubicBezTo>
                        <a:pt x="0" y="0"/>
                        <a:pt x="0" y="0"/>
                        <a:pt x="0" y="0"/>
                      </a:cubicBezTo>
                      <a:cubicBezTo>
                        <a:pt x="0" y="59"/>
                        <a:pt x="0" y="59"/>
                        <a:pt x="0" y="59"/>
                      </a:cubicBezTo>
                      <a:cubicBezTo>
                        <a:pt x="64" y="59"/>
                        <a:pt x="64" y="59"/>
                        <a:pt x="64" y="59"/>
                      </a:cubicBezTo>
                      <a:cubicBezTo>
                        <a:pt x="64" y="39"/>
                        <a:pt x="64" y="39"/>
                        <a:pt x="64" y="39"/>
                      </a:cubicBezTo>
                      <a:cubicBezTo>
                        <a:pt x="64" y="18"/>
                        <a:pt x="46" y="0"/>
                        <a:pt x="25" y="0"/>
                      </a:cubicBezTo>
                      <a:close/>
                    </a:path>
                  </a:pathLst>
                </a:custGeom>
                <a:solidFill>
                  <a:srgbClr val="3B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grpSp>
        <p:grpSp>
          <p:nvGrpSpPr>
            <p:cNvPr id="309" name="Group 308">
              <a:extLst>
                <a:ext uri="{FF2B5EF4-FFF2-40B4-BE49-F238E27FC236}">
                  <a16:creationId xmlns:a16="http://schemas.microsoft.com/office/drawing/2014/main" id="{1D3A407A-357F-43B7-AFA3-68E248463D32}"/>
                </a:ext>
              </a:extLst>
            </p:cNvPr>
            <p:cNvGrpSpPr/>
            <p:nvPr/>
          </p:nvGrpSpPr>
          <p:grpSpPr>
            <a:xfrm>
              <a:off x="10841039" y="5108596"/>
              <a:ext cx="811251" cy="1608491"/>
              <a:chOff x="6929439" y="5149236"/>
              <a:chExt cx="811251" cy="1608491"/>
            </a:xfrm>
          </p:grpSpPr>
          <p:grpSp>
            <p:nvGrpSpPr>
              <p:cNvPr id="310" name="Group 309">
                <a:extLst>
                  <a:ext uri="{FF2B5EF4-FFF2-40B4-BE49-F238E27FC236}">
                    <a16:creationId xmlns:a16="http://schemas.microsoft.com/office/drawing/2014/main" id="{320DB6F7-3A70-454B-868D-FFA8DD2FC0CC}"/>
                  </a:ext>
                </a:extLst>
              </p:cNvPr>
              <p:cNvGrpSpPr/>
              <p:nvPr/>
            </p:nvGrpSpPr>
            <p:grpSpPr>
              <a:xfrm>
                <a:off x="6929439" y="5334106"/>
                <a:ext cx="811251" cy="1423621"/>
                <a:chOff x="7288010" y="4501680"/>
                <a:chExt cx="811251" cy="1423621"/>
              </a:xfrm>
            </p:grpSpPr>
            <p:sp>
              <p:nvSpPr>
                <p:cNvPr id="344" name="TextBox 343">
                  <a:extLst>
                    <a:ext uri="{FF2B5EF4-FFF2-40B4-BE49-F238E27FC236}">
                      <a16:creationId xmlns:a16="http://schemas.microsoft.com/office/drawing/2014/main" id="{31E04C76-C6AB-40B0-B192-1C8601E7C19B}"/>
                    </a:ext>
                  </a:extLst>
                </p:cNvPr>
                <p:cNvSpPr txBox="1"/>
                <p:nvPr/>
              </p:nvSpPr>
              <p:spPr>
                <a:xfrm>
                  <a:off x="7288010" y="5648302"/>
                  <a:ext cx="811251" cy="276999"/>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1500" kern="120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Branch</a:t>
                  </a:r>
                </a:p>
              </p:txBody>
            </p:sp>
            <p:grpSp>
              <p:nvGrpSpPr>
                <p:cNvPr id="345" name="Group 344">
                  <a:extLst>
                    <a:ext uri="{FF2B5EF4-FFF2-40B4-BE49-F238E27FC236}">
                      <a16:creationId xmlns:a16="http://schemas.microsoft.com/office/drawing/2014/main" id="{C2D3E3F9-9A58-4FF6-909D-E9043F506CE9}"/>
                    </a:ext>
                  </a:extLst>
                </p:cNvPr>
                <p:cNvGrpSpPr/>
                <p:nvPr/>
              </p:nvGrpSpPr>
              <p:grpSpPr>
                <a:xfrm>
                  <a:off x="7571021" y="4501680"/>
                  <a:ext cx="198668" cy="251420"/>
                  <a:chOff x="2382348" y="4130857"/>
                  <a:chExt cx="337719" cy="427393"/>
                </a:xfrm>
              </p:grpSpPr>
              <p:sp>
                <p:nvSpPr>
                  <p:cNvPr id="346" name="Freeform 23">
                    <a:extLst>
                      <a:ext uri="{FF2B5EF4-FFF2-40B4-BE49-F238E27FC236}">
                        <a16:creationId xmlns:a16="http://schemas.microsoft.com/office/drawing/2014/main" id="{F24FD065-74ED-4335-B062-D3B0F07C888F}"/>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47" name="Oval 24">
                    <a:extLst>
                      <a:ext uri="{FF2B5EF4-FFF2-40B4-BE49-F238E27FC236}">
                        <a16:creationId xmlns:a16="http://schemas.microsoft.com/office/drawing/2014/main" id="{DC2DBCCA-B09A-4180-A77E-221FC696BD6E}"/>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grpSp>
          <p:grpSp>
            <p:nvGrpSpPr>
              <p:cNvPr id="311" name="Group 310">
                <a:extLst>
                  <a:ext uri="{FF2B5EF4-FFF2-40B4-BE49-F238E27FC236}">
                    <a16:creationId xmlns:a16="http://schemas.microsoft.com/office/drawing/2014/main" id="{CBA5A295-E3B3-499A-ABC3-06D24E194C6C}"/>
                  </a:ext>
                </a:extLst>
              </p:cNvPr>
              <p:cNvGrpSpPr/>
              <p:nvPr/>
            </p:nvGrpSpPr>
            <p:grpSpPr>
              <a:xfrm>
                <a:off x="7143022" y="5149236"/>
                <a:ext cx="416599" cy="1345538"/>
                <a:chOff x="10270571" y="3117056"/>
                <a:chExt cx="676275" cy="2492376"/>
              </a:xfrm>
            </p:grpSpPr>
            <p:sp>
              <p:nvSpPr>
                <p:cNvPr id="312" name="Freeform 146">
                  <a:extLst>
                    <a:ext uri="{FF2B5EF4-FFF2-40B4-BE49-F238E27FC236}">
                      <a16:creationId xmlns:a16="http://schemas.microsoft.com/office/drawing/2014/main" id="{9A235632-1C94-4365-AF6C-6CB422F39795}"/>
                    </a:ext>
                  </a:extLst>
                </p:cNvPr>
                <p:cNvSpPr>
                  <a:spLocks/>
                </p:cNvSpPr>
                <p:nvPr/>
              </p:nvSpPr>
              <p:spPr bwMode="auto">
                <a:xfrm>
                  <a:off x="10292796" y="3517106"/>
                  <a:ext cx="630238" cy="1581150"/>
                </a:xfrm>
                <a:custGeom>
                  <a:avLst/>
                  <a:gdLst>
                    <a:gd name="T0" fmla="*/ 0 w 397"/>
                    <a:gd name="T1" fmla="*/ 0 h 996"/>
                    <a:gd name="T2" fmla="*/ 0 w 397"/>
                    <a:gd name="T3" fmla="*/ 996 h 996"/>
                    <a:gd name="T4" fmla="*/ 397 w 397"/>
                    <a:gd name="T5" fmla="*/ 996 h 996"/>
                    <a:gd name="T6" fmla="*/ 397 w 397"/>
                    <a:gd name="T7" fmla="*/ 199 h 996"/>
                    <a:gd name="T8" fmla="*/ 141 w 397"/>
                    <a:gd name="T9" fmla="*/ 0 h 996"/>
                    <a:gd name="T10" fmla="*/ 0 w 397"/>
                    <a:gd name="T11" fmla="*/ 0 h 996"/>
                  </a:gdLst>
                  <a:ahLst/>
                  <a:cxnLst>
                    <a:cxn ang="0">
                      <a:pos x="T0" y="T1"/>
                    </a:cxn>
                    <a:cxn ang="0">
                      <a:pos x="T2" y="T3"/>
                    </a:cxn>
                    <a:cxn ang="0">
                      <a:pos x="T4" y="T5"/>
                    </a:cxn>
                    <a:cxn ang="0">
                      <a:pos x="T6" y="T7"/>
                    </a:cxn>
                    <a:cxn ang="0">
                      <a:pos x="T8" y="T9"/>
                    </a:cxn>
                    <a:cxn ang="0">
                      <a:pos x="T10" y="T11"/>
                    </a:cxn>
                  </a:cxnLst>
                  <a:rect l="0" t="0" r="r" b="b"/>
                  <a:pathLst>
                    <a:path w="397" h="996">
                      <a:moveTo>
                        <a:pt x="0" y="0"/>
                      </a:moveTo>
                      <a:lnTo>
                        <a:pt x="0" y="996"/>
                      </a:lnTo>
                      <a:lnTo>
                        <a:pt x="397" y="996"/>
                      </a:lnTo>
                      <a:lnTo>
                        <a:pt x="397" y="199"/>
                      </a:lnTo>
                      <a:lnTo>
                        <a:pt x="141" y="0"/>
                      </a:lnTo>
                      <a:lnTo>
                        <a:pt x="0" y="0"/>
                      </a:lnTo>
                      <a:close/>
                    </a:path>
                  </a:pathLst>
                </a:cu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13" name="Freeform 147">
                  <a:extLst>
                    <a:ext uri="{FF2B5EF4-FFF2-40B4-BE49-F238E27FC236}">
                      <a16:creationId xmlns:a16="http://schemas.microsoft.com/office/drawing/2014/main" id="{4CE6D50A-CB1C-40BB-8A51-4E3A171ABA5A}"/>
                    </a:ext>
                  </a:extLst>
                </p:cNvPr>
                <p:cNvSpPr>
                  <a:spLocks/>
                </p:cNvSpPr>
                <p:nvPr/>
              </p:nvSpPr>
              <p:spPr bwMode="auto">
                <a:xfrm>
                  <a:off x="10418208" y="3517106"/>
                  <a:ext cx="504825" cy="407988"/>
                </a:xfrm>
                <a:custGeom>
                  <a:avLst/>
                  <a:gdLst>
                    <a:gd name="T0" fmla="*/ 0 w 318"/>
                    <a:gd name="T1" fmla="*/ 0 h 257"/>
                    <a:gd name="T2" fmla="*/ 318 w 318"/>
                    <a:gd name="T3" fmla="*/ 257 h 257"/>
                    <a:gd name="T4" fmla="*/ 318 w 318"/>
                    <a:gd name="T5" fmla="*/ 199 h 257"/>
                    <a:gd name="T6" fmla="*/ 62 w 318"/>
                    <a:gd name="T7" fmla="*/ 0 h 257"/>
                    <a:gd name="T8" fmla="*/ 0 w 318"/>
                    <a:gd name="T9" fmla="*/ 0 h 257"/>
                  </a:gdLst>
                  <a:ahLst/>
                  <a:cxnLst>
                    <a:cxn ang="0">
                      <a:pos x="T0" y="T1"/>
                    </a:cxn>
                    <a:cxn ang="0">
                      <a:pos x="T2" y="T3"/>
                    </a:cxn>
                    <a:cxn ang="0">
                      <a:pos x="T4" y="T5"/>
                    </a:cxn>
                    <a:cxn ang="0">
                      <a:pos x="T6" y="T7"/>
                    </a:cxn>
                    <a:cxn ang="0">
                      <a:pos x="T8" y="T9"/>
                    </a:cxn>
                  </a:cxnLst>
                  <a:rect l="0" t="0" r="r" b="b"/>
                  <a:pathLst>
                    <a:path w="318" h="257">
                      <a:moveTo>
                        <a:pt x="0" y="0"/>
                      </a:moveTo>
                      <a:lnTo>
                        <a:pt x="318" y="257"/>
                      </a:lnTo>
                      <a:lnTo>
                        <a:pt x="318" y="199"/>
                      </a:lnTo>
                      <a:lnTo>
                        <a:pt x="62" y="0"/>
                      </a:lnTo>
                      <a:lnTo>
                        <a:pt x="0" y="0"/>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14" name="Rectangle 148">
                  <a:extLst>
                    <a:ext uri="{FF2B5EF4-FFF2-40B4-BE49-F238E27FC236}">
                      <a16:creationId xmlns:a16="http://schemas.microsoft.com/office/drawing/2014/main" id="{CC72C86E-0ECA-45CB-8949-647DA5E3B81D}"/>
                    </a:ext>
                  </a:extLst>
                </p:cNvPr>
                <p:cNvSpPr>
                  <a:spLocks noChangeArrowheads="1"/>
                </p:cNvSpPr>
                <p:nvPr/>
              </p:nvSpPr>
              <p:spPr bwMode="auto">
                <a:xfrm>
                  <a:off x="10634108" y="3117056"/>
                  <a:ext cx="30163" cy="444500"/>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15" name="Rectangle 149">
                  <a:extLst>
                    <a:ext uri="{FF2B5EF4-FFF2-40B4-BE49-F238E27FC236}">
                      <a16:creationId xmlns:a16="http://schemas.microsoft.com/office/drawing/2014/main" id="{B13AC7BE-EB1D-42BD-B85E-B18209FD243C}"/>
                    </a:ext>
                  </a:extLst>
                </p:cNvPr>
                <p:cNvSpPr>
                  <a:spLocks noChangeArrowheads="1"/>
                </p:cNvSpPr>
                <p:nvPr/>
              </p:nvSpPr>
              <p:spPr bwMode="auto">
                <a:xfrm>
                  <a:off x="10605533" y="3509169"/>
                  <a:ext cx="85725" cy="346075"/>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16" name="Freeform 150">
                  <a:extLst>
                    <a:ext uri="{FF2B5EF4-FFF2-40B4-BE49-F238E27FC236}">
                      <a16:creationId xmlns:a16="http://schemas.microsoft.com/office/drawing/2014/main" id="{6E56FD71-DA49-4F19-9005-022D2742B9BB}"/>
                    </a:ext>
                  </a:extLst>
                </p:cNvPr>
                <p:cNvSpPr>
                  <a:spLocks/>
                </p:cNvSpPr>
                <p:nvPr/>
              </p:nvSpPr>
              <p:spPr bwMode="auto">
                <a:xfrm>
                  <a:off x="10292796" y="3512344"/>
                  <a:ext cx="630238" cy="2097088"/>
                </a:xfrm>
                <a:custGeom>
                  <a:avLst/>
                  <a:gdLst>
                    <a:gd name="T0" fmla="*/ 0 w 397"/>
                    <a:gd name="T1" fmla="*/ 1321 h 1321"/>
                    <a:gd name="T2" fmla="*/ 397 w 397"/>
                    <a:gd name="T3" fmla="*/ 1321 h 1321"/>
                    <a:gd name="T4" fmla="*/ 397 w 397"/>
                    <a:gd name="T5" fmla="*/ 307 h 1321"/>
                    <a:gd name="T6" fmla="*/ 0 w 397"/>
                    <a:gd name="T7" fmla="*/ 0 h 1321"/>
                    <a:gd name="T8" fmla="*/ 0 w 397"/>
                    <a:gd name="T9" fmla="*/ 1321 h 1321"/>
                  </a:gdLst>
                  <a:ahLst/>
                  <a:cxnLst>
                    <a:cxn ang="0">
                      <a:pos x="T0" y="T1"/>
                    </a:cxn>
                    <a:cxn ang="0">
                      <a:pos x="T2" y="T3"/>
                    </a:cxn>
                    <a:cxn ang="0">
                      <a:pos x="T4" y="T5"/>
                    </a:cxn>
                    <a:cxn ang="0">
                      <a:pos x="T6" y="T7"/>
                    </a:cxn>
                    <a:cxn ang="0">
                      <a:pos x="T8" y="T9"/>
                    </a:cxn>
                  </a:cxnLst>
                  <a:rect l="0" t="0" r="r" b="b"/>
                  <a:pathLst>
                    <a:path w="397" h="1321">
                      <a:moveTo>
                        <a:pt x="0" y="1321"/>
                      </a:moveTo>
                      <a:lnTo>
                        <a:pt x="397" y="1321"/>
                      </a:lnTo>
                      <a:lnTo>
                        <a:pt x="397" y="307"/>
                      </a:lnTo>
                      <a:lnTo>
                        <a:pt x="0" y="0"/>
                      </a:lnTo>
                      <a:lnTo>
                        <a:pt x="0" y="1321"/>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17" name="Rectangle 153">
                  <a:extLst>
                    <a:ext uri="{FF2B5EF4-FFF2-40B4-BE49-F238E27FC236}">
                      <a16:creationId xmlns:a16="http://schemas.microsoft.com/office/drawing/2014/main" id="{25945810-C25D-4E7F-8AE1-5E94FF39D6B1}"/>
                    </a:ext>
                  </a:extLst>
                </p:cNvPr>
                <p:cNvSpPr>
                  <a:spLocks noChangeArrowheads="1"/>
                </p:cNvSpPr>
                <p:nvPr/>
              </p:nvSpPr>
              <p:spPr bwMode="auto">
                <a:xfrm>
                  <a:off x="1050234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18" name="Rectangle 155">
                  <a:extLst>
                    <a:ext uri="{FF2B5EF4-FFF2-40B4-BE49-F238E27FC236}">
                      <a16:creationId xmlns:a16="http://schemas.microsoft.com/office/drawing/2014/main" id="{A814F58A-922E-4F9A-B431-F9E70A26BF9C}"/>
                    </a:ext>
                  </a:extLst>
                </p:cNvPr>
                <p:cNvSpPr>
                  <a:spLocks noChangeArrowheads="1"/>
                </p:cNvSpPr>
                <p:nvPr/>
              </p:nvSpPr>
              <p:spPr bwMode="auto">
                <a:xfrm>
                  <a:off x="1074999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19" name="Rectangle 159">
                  <a:extLst>
                    <a:ext uri="{FF2B5EF4-FFF2-40B4-BE49-F238E27FC236}">
                      <a16:creationId xmlns:a16="http://schemas.microsoft.com/office/drawing/2014/main" id="{ED5F63F9-5074-4605-8CE8-0C9AB7772986}"/>
                    </a:ext>
                  </a:extLst>
                </p:cNvPr>
                <p:cNvSpPr>
                  <a:spLocks noChangeArrowheads="1"/>
                </p:cNvSpPr>
                <p:nvPr/>
              </p:nvSpPr>
              <p:spPr bwMode="auto">
                <a:xfrm>
                  <a:off x="10376933" y="4210844"/>
                  <a:ext cx="472484" cy="78354"/>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20" name="Rectangle 161">
                  <a:extLst>
                    <a:ext uri="{FF2B5EF4-FFF2-40B4-BE49-F238E27FC236}">
                      <a16:creationId xmlns:a16="http://schemas.microsoft.com/office/drawing/2014/main" id="{DAB0CAD9-F6A5-4874-B07C-E265929685E7}"/>
                    </a:ext>
                  </a:extLst>
                </p:cNvPr>
                <p:cNvSpPr>
                  <a:spLocks noChangeArrowheads="1"/>
                </p:cNvSpPr>
                <p:nvPr/>
              </p:nvSpPr>
              <p:spPr bwMode="auto">
                <a:xfrm>
                  <a:off x="10376933" y="3869531"/>
                  <a:ext cx="71438" cy="111125"/>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21" name="Rectangle 163">
                  <a:extLst>
                    <a:ext uri="{FF2B5EF4-FFF2-40B4-BE49-F238E27FC236}">
                      <a16:creationId xmlns:a16="http://schemas.microsoft.com/office/drawing/2014/main" id="{BED7B197-98C1-4AE9-BD61-5BE4343A2472}"/>
                    </a:ext>
                  </a:extLst>
                </p:cNvPr>
                <p:cNvSpPr>
                  <a:spLocks noChangeArrowheads="1"/>
                </p:cNvSpPr>
                <p:nvPr/>
              </p:nvSpPr>
              <p:spPr bwMode="auto">
                <a:xfrm>
                  <a:off x="1050234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22" name="Rectangle 165">
                  <a:extLst>
                    <a:ext uri="{FF2B5EF4-FFF2-40B4-BE49-F238E27FC236}">
                      <a16:creationId xmlns:a16="http://schemas.microsoft.com/office/drawing/2014/main" id="{EDB2AD21-F9B2-404A-9C6B-92BB324154FE}"/>
                    </a:ext>
                  </a:extLst>
                </p:cNvPr>
                <p:cNvSpPr>
                  <a:spLocks noChangeArrowheads="1"/>
                </p:cNvSpPr>
                <p:nvPr/>
              </p:nvSpPr>
              <p:spPr bwMode="auto">
                <a:xfrm>
                  <a:off x="1074999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23" name="Rectangle 169">
                  <a:extLst>
                    <a:ext uri="{FF2B5EF4-FFF2-40B4-BE49-F238E27FC236}">
                      <a16:creationId xmlns:a16="http://schemas.microsoft.com/office/drawing/2014/main" id="{ADFCAD1E-0206-4E7D-8EA1-A176E0DFEB89}"/>
                    </a:ext>
                  </a:extLst>
                </p:cNvPr>
                <p:cNvSpPr>
                  <a:spLocks noChangeArrowheads="1"/>
                </p:cNvSpPr>
                <p:nvPr/>
              </p:nvSpPr>
              <p:spPr bwMode="auto">
                <a:xfrm>
                  <a:off x="10376933" y="4547394"/>
                  <a:ext cx="472484" cy="81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24" name="Rectangle 171">
                  <a:extLst>
                    <a:ext uri="{FF2B5EF4-FFF2-40B4-BE49-F238E27FC236}">
                      <a16:creationId xmlns:a16="http://schemas.microsoft.com/office/drawing/2014/main" id="{DB26976A-FF73-4DE1-A638-E286A918BD2F}"/>
                    </a:ext>
                  </a:extLst>
                </p:cNvPr>
                <p:cNvSpPr>
                  <a:spLocks noChangeArrowheads="1"/>
                </p:cNvSpPr>
                <p:nvPr/>
              </p:nvSpPr>
              <p:spPr bwMode="auto">
                <a:xfrm>
                  <a:off x="1050234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25" name="Rectangle 173">
                  <a:extLst>
                    <a:ext uri="{FF2B5EF4-FFF2-40B4-BE49-F238E27FC236}">
                      <a16:creationId xmlns:a16="http://schemas.microsoft.com/office/drawing/2014/main" id="{00AB84E5-4312-4187-8F8D-50CA09E8E4E3}"/>
                    </a:ext>
                  </a:extLst>
                </p:cNvPr>
                <p:cNvSpPr>
                  <a:spLocks noChangeArrowheads="1"/>
                </p:cNvSpPr>
                <p:nvPr/>
              </p:nvSpPr>
              <p:spPr bwMode="auto">
                <a:xfrm>
                  <a:off x="1074999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26" name="Rectangle 177">
                  <a:extLst>
                    <a:ext uri="{FF2B5EF4-FFF2-40B4-BE49-F238E27FC236}">
                      <a16:creationId xmlns:a16="http://schemas.microsoft.com/office/drawing/2014/main" id="{47FD114F-03C5-4DBA-B93C-A4CF5584BF90}"/>
                    </a:ext>
                  </a:extLst>
                </p:cNvPr>
                <p:cNvSpPr>
                  <a:spLocks noChangeArrowheads="1"/>
                </p:cNvSpPr>
                <p:nvPr/>
              </p:nvSpPr>
              <p:spPr bwMode="auto">
                <a:xfrm>
                  <a:off x="10376933" y="4904127"/>
                  <a:ext cx="472484" cy="92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27" name="Rectangle 179">
                  <a:extLst>
                    <a:ext uri="{FF2B5EF4-FFF2-40B4-BE49-F238E27FC236}">
                      <a16:creationId xmlns:a16="http://schemas.microsoft.com/office/drawing/2014/main" id="{0A369DCF-B42D-4F5D-98E9-FF5A223C3389}"/>
                    </a:ext>
                  </a:extLst>
                </p:cNvPr>
                <p:cNvSpPr>
                  <a:spLocks noChangeArrowheads="1"/>
                </p:cNvSpPr>
                <p:nvPr/>
              </p:nvSpPr>
              <p:spPr bwMode="auto">
                <a:xfrm>
                  <a:off x="1050234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28" name="Rectangle 181">
                  <a:extLst>
                    <a:ext uri="{FF2B5EF4-FFF2-40B4-BE49-F238E27FC236}">
                      <a16:creationId xmlns:a16="http://schemas.microsoft.com/office/drawing/2014/main" id="{A46F2389-6A4B-435B-901D-1BE86D30E3A6}"/>
                    </a:ext>
                  </a:extLst>
                </p:cNvPr>
                <p:cNvSpPr>
                  <a:spLocks noChangeArrowheads="1"/>
                </p:cNvSpPr>
                <p:nvPr/>
              </p:nvSpPr>
              <p:spPr bwMode="auto">
                <a:xfrm>
                  <a:off x="1074999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nvGrpSpPr>
                <p:cNvPr id="329" name="Group 328">
                  <a:extLst>
                    <a:ext uri="{FF2B5EF4-FFF2-40B4-BE49-F238E27FC236}">
                      <a16:creationId xmlns:a16="http://schemas.microsoft.com/office/drawing/2014/main" id="{E9EDF220-CA03-4B4A-961A-AD024E2062E2}"/>
                    </a:ext>
                  </a:extLst>
                </p:cNvPr>
                <p:cNvGrpSpPr/>
                <p:nvPr/>
              </p:nvGrpSpPr>
              <p:grpSpPr>
                <a:xfrm>
                  <a:off x="10376933" y="3704431"/>
                  <a:ext cx="319088" cy="1460500"/>
                  <a:chOff x="10376933" y="3704431"/>
                  <a:chExt cx="319088" cy="1460500"/>
                </a:xfrm>
              </p:grpSpPr>
              <p:sp>
                <p:nvSpPr>
                  <p:cNvPr id="334" name="Rectangle 151">
                    <a:extLst>
                      <a:ext uri="{FF2B5EF4-FFF2-40B4-BE49-F238E27FC236}">
                        <a16:creationId xmlns:a16="http://schemas.microsoft.com/office/drawing/2014/main" id="{1CC217CE-53E3-45EC-B511-40DE0B03D422}"/>
                      </a:ext>
                    </a:extLst>
                  </p:cNvPr>
                  <p:cNvSpPr>
                    <a:spLocks noChangeArrowheads="1"/>
                  </p:cNvSpPr>
                  <p:nvPr/>
                </p:nvSpPr>
                <p:spPr bwMode="auto">
                  <a:xfrm>
                    <a:off x="10376933" y="4040981"/>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35" name="Rectangle 152">
                    <a:extLst>
                      <a:ext uri="{FF2B5EF4-FFF2-40B4-BE49-F238E27FC236}">
                        <a16:creationId xmlns:a16="http://schemas.microsoft.com/office/drawing/2014/main" id="{CD9206A3-E07F-4D4D-ACE5-AFEC6A71E439}"/>
                      </a:ext>
                    </a:extLst>
                  </p:cNvPr>
                  <p:cNvSpPr>
                    <a:spLocks noChangeArrowheads="1"/>
                  </p:cNvSpPr>
                  <p:nvPr/>
                </p:nvSpPr>
                <p:spPr bwMode="auto">
                  <a:xfrm>
                    <a:off x="10376933" y="3704431"/>
                    <a:ext cx="71438" cy="111125"/>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36" name="Rectangle 154">
                    <a:extLst>
                      <a:ext uri="{FF2B5EF4-FFF2-40B4-BE49-F238E27FC236}">
                        <a16:creationId xmlns:a16="http://schemas.microsoft.com/office/drawing/2014/main" id="{EEEE395D-EC4F-4037-B3FF-027C20506FF4}"/>
                      </a:ext>
                    </a:extLst>
                  </p:cNvPr>
                  <p:cNvSpPr>
                    <a:spLocks noChangeArrowheads="1"/>
                  </p:cNvSpPr>
                  <p:nvPr/>
                </p:nvSpPr>
                <p:spPr bwMode="auto">
                  <a:xfrm>
                    <a:off x="10624583" y="4040981"/>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37" name="Rectangle 160">
                    <a:extLst>
                      <a:ext uri="{FF2B5EF4-FFF2-40B4-BE49-F238E27FC236}">
                        <a16:creationId xmlns:a16="http://schemas.microsoft.com/office/drawing/2014/main" id="{18CDF013-6C9D-42A3-825D-B14086B5647F}"/>
                      </a:ext>
                    </a:extLst>
                  </p:cNvPr>
                  <p:cNvSpPr>
                    <a:spLocks noChangeArrowheads="1"/>
                  </p:cNvSpPr>
                  <p:nvPr/>
                </p:nvSpPr>
                <p:spPr bwMode="auto">
                  <a:xfrm>
                    <a:off x="10502346" y="3869531"/>
                    <a:ext cx="71438" cy="111125"/>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38" name="Rectangle 162">
                    <a:extLst>
                      <a:ext uri="{FF2B5EF4-FFF2-40B4-BE49-F238E27FC236}">
                        <a16:creationId xmlns:a16="http://schemas.microsoft.com/office/drawing/2014/main" id="{E606BF70-A3A1-4D60-A42E-2B8CE7AC837D}"/>
                      </a:ext>
                    </a:extLst>
                  </p:cNvPr>
                  <p:cNvSpPr>
                    <a:spLocks noChangeArrowheads="1"/>
                  </p:cNvSpPr>
                  <p:nvPr/>
                </p:nvSpPr>
                <p:spPr bwMode="auto">
                  <a:xfrm>
                    <a:off x="10376933" y="4377531"/>
                    <a:ext cx="71438" cy="112713"/>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39" name="Rectangle 164">
                    <a:extLst>
                      <a:ext uri="{FF2B5EF4-FFF2-40B4-BE49-F238E27FC236}">
                        <a16:creationId xmlns:a16="http://schemas.microsoft.com/office/drawing/2014/main" id="{C54AD980-B07E-410E-A669-720C5B783D49}"/>
                      </a:ext>
                    </a:extLst>
                  </p:cNvPr>
                  <p:cNvSpPr>
                    <a:spLocks noChangeArrowheads="1"/>
                  </p:cNvSpPr>
                  <p:nvPr/>
                </p:nvSpPr>
                <p:spPr bwMode="auto">
                  <a:xfrm>
                    <a:off x="10624583" y="4377531"/>
                    <a:ext cx="71438" cy="112713"/>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40" name="Rectangle 170">
                    <a:extLst>
                      <a:ext uri="{FF2B5EF4-FFF2-40B4-BE49-F238E27FC236}">
                        <a16:creationId xmlns:a16="http://schemas.microsoft.com/office/drawing/2014/main" id="{D2E0BDE2-5012-4236-9614-28F68D40B812}"/>
                      </a:ext>
                    </a:extLst>
                  </p:cNvPr>
                  <p:cNvSpPr>
                    <a:spLocks noChangeArrowheads="1"/>
                  </p:cNvSpPr>
                  <p:nvPr/>
                </p:nvSpPr>
                <p:spPr bwMode="auto">
                  <a:xfrm>
                    <a:off x="10376933" y="4717256"/>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41" name="Rectangle 172">
                    <a:extLst>
                      <a:ext uri="{FF2B5EF4-FFF2-40B4-BE49-F238E27FC236}">
                        <a16:creationId xmlns:a16="http://schemas.microsoft.com/office/drawing/2014/main" id="{30E7CE9B-F070-4462-8887-CF25C63B9715}"/>
                      </a:ext>
                    </a:extLst>
                  </p:cNvPr>
                  <p:cNvSpPr>
                    <a:spLocks noChangeArrowheads="1"/>
                  </p:cNvSpPr>
                  <p:nvPr/>
                </p:nvSpPr>
                <p:spPr bwMode="auto">
                  <a:xfrm>
                    <a:off x="10624583" y="4717256"/>
                    <a:ext cx="71438" cy="109538"/>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42" name="Rectangle 178">
                    <a:extLst>
                      <a:ext uri="{FF2B5EF4-FFF2-40B4-BE49-F238E27FC236}">
                        <a16:creationId xmlns:a16="http://schemas.microsoft.com/office/drawing/2014/main" id="{EEFDDFA2-217A-4164-9CAC-2A4274EC0A0D}"/>
                      </a:ext>
                    </a:extLst>
                  </p:cNvPr>
                  <p:cNvSpPr>
                    <a:spLocks noChangeArrowheads="1"/>
                  </p:cNvSpPr>
                  <p:nvPr/>
                </p:nvSpPr>
                <p:spPr bwMode="auto">
                  <a:xfrm>
                    <a:off x="10376933" y="5056981"/>
                    <a:ext cx="71438" cy="107950"/>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43" name="Rectangle 180">
                    <a:extLst>
                      <a:ext uri="{FF2B5EF4-FFF2-40B4-BE49-F238E27FC236}">
                        <a16:creationId xmlns:a16="http://schemas.microsoft.com/office/drawing/2014/main" id="{4FC280B5-3A16-4468-871E-13320009B11C}"/>
                      </a:ext>
                    </a:extLst>
                  </p:cNvPr>
                  <p:cNvSpPr>
                    <a:spLocks noChangeArrowheads="1"/>
                  </p:cNvSpPr>
                  <p:nvPr/>
                </p:nvSpPr>
                <p:spPr bwMode="auto">
                  <a:xfrm>
                    <a:off x="10624583" y="5056981"/>
                    <a:ext cx="71438" cy="107950"/>
                  </a:xfrm>
                  <a:prstGeom prst="rect">
                    <a:avLst/>
                  </a:prstGeom>
                  <a:solidFill>
                    <a:srgbClr val="2A5C82"/>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sp>
              <p:nvSpPr>
                <p:cNvPr id="330" name="Rectangle 185">
                  <a:extLst>
                    <a:ext uri="{FF2B5EF4-FFF2-40B4-BE49-F238E27FC236}">
                      <a16:creationId xmlns:a16="http://schemas.microsoft.com/office/drawing/2014/main" id="{FCB58D07-4E1B-4EC3-8101-9BEA61492FFB}"/>
                    </a:ext>
                  </a:extLst>
                </p:cNvPr>
                <p:cNvSpPr>
                  <a:spLocks noChangeArrowheads="1"/>
                </p:cNvSpPr>
                <p:nvPr/>
              </p:nvSpPr>
              <p:spPr bwMode="auto">
                <a:xfrm>
                  <a:off x="10376932" y="5225256"/>
                  <a:ext cx="444501" cy="105342"/>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31" name="Rectangle 186">
                  <a:extLst>
                    <a:ext uri="{FF2B5EF4-FFF2-40B4-BE49-F238E27FC236}">
                      <a16:creationId xmlns:a16="http://schemas.microsoft.com/office/drawing/2014/main" id="{B9D2634D-CF5A-4EEE-9E8D-8A9C416F1361}"/>
                    </a:ext>
                  </a:extLst>
                </p:cNvPr>
                <p:cNvSpPr>
                  <a:spLocks noChangeArrowheads="1"/>
                </p:cNvSpPr>
                <p:nvPr/>
              </p:nvSpPr>
              <p:spPr bwMode="auto">
                <a:xfrm>
                  <a:off x="10270571" y="5418931"/>
                  <a:ext cx="676275" cy="190500"/>
                </a:xfrm>
                <a:prstGeom prst="rect">
                  <a:avLst/>
                </a:prstGeom>
                <a:solidFill>
                  <a:srgbClr val="002855"/>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32" name="Freeform 187">
                  <a:extLst>
                    <a:ext uri="{FF2B5EF4-FFF2-40B4-BE49-F238E27FC236}">
                      <a16:creationId xmlns:a16="http://schemas.microsoft.com/office/drawing/2014/main" id="{E6AFDA6B-9818-46EF-B5C7-8E8A19D0F44F}"/>
                    </a:ext>
                  </a:extLst>
                </p:cNvPr>
                <p:cNvSpPr>
                  <a:spLocks/>
                </p:cNvSpPr>
                <p:nvPr/>
              </p:nvSpPr>
              <p:spPr bwMode="auto">
                <a:xfrm>
                  <a:off x="10456308" y="5469731"/>
                  <a:ext cx="298450" cy="136525"/>
                </a:xfrm>
                <a:custGeom>
                  <a:avLst/>
                  <a:gdLst>
                    <a:gd name="T0" fmla="*/ 90 w 129"/>
                    <a:gd name="T1" fmla="*/ 0 h 59"/>
                    <a:gd name="T2" fmla="*/ 39 w 129"/>
                    <a:gd name="T3" fmla="*/ 0 h 59"/>
                    <a:gd name="T4" fmla="*/ 0 w 129"/>
                    <a:gd name="T5" fmla="*/ 39 h 59"/>
                    <a:gd name="T6" fmla="*/ 0 w 129"/>
                    <a:gd name="T7" fmla="*/ 59 h 59"/>
                    <a:gd name="T8" fmla="*/ 129 w 129"/>
                    <a:gd name="T9" fmla="*/ 59 h 59"/>
                    <a:gd name="T10" fmla="*/ 129 w 129"/>
                    <a:gd name="T11" fmla="*/ 39 h 59"/>
                    <a:gd name="T12" fmla="*/ 90 w 12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9" h="59">
                      <a:moveTo>
                        <a:pt x="90" y="0"/>
                      </a:moveTo>
                      <a:cubicBezTo>
                        <a:pt x="39" y="0"/>
                        <a:pt x="39" y="0"/>
                        <a:pt x="39" y="0"/>
                      </a:cubicBezTo>
                      <a:cubicBezTo>
                        <a:pt x="18" y="0"/>
                        <a:pt x="0" y="18"/>
                        <a:pt x="0" y="39"/>
                      </a:cubicBezTo>
                      <a:cubicBezTo>
                        <a:pt x="0" y="59"/>
                        <a:pt x="0" y="59"/>
                        <a:pt x="0" y="59"/>
                      </a:cubicBezTo>
                      <a:cubicBezTo>
                        <a:pt x="129" y="59"/>
                        <a:pt x="129" y="59"/>
                        <a:pt x="129" y="59"/>
                      </a:cubicBezTo>
                      <a:cubicBezTo>
                        <a:pt x="129" y="39"/>
                        <a:pt x="129" y="39"/>
                        <a:pt x="129" y="39"/>
                      </a:cubicBezTo>
                      <a:cubicBezTo>
                        <a:pt x="129" y="18"/>
                        <a:pt x="111" y="0"/>
                        <a:pt x="90" y="0"/>
                      </a:cubicBez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333" name="Freeform 188">
                  <a:extLst>
                    <a:ext uri="{FF2B5EF4-FFF2-40B4-BE49-F238E27FC236}">
                      <a16:creationId xmlns:a16="http://schemas.microsoft.com/office/drawing/2014/main" id="{E21EBAB3-844F-45ED-A5FB-D6F546945521}"/>
                    </a:ext>
                  </a:extLst>
                </p:cNvPr>
                <p:cNvSpPr>
                  <a:spLocks/>
                </p:cNvSpPr>
                <p:nvPr/>
              </p:nvSpPr>
              <p:spPr bwMode="auto">
                <a:xfrm>
                  <a:off x="10605533" y="5469731"/>
                  <a:ext cx="149225" cy="136525"/>
                </a:xfrm>
                <a:custGeom>
                  <a:avLst/>
                  <a:gdLst>
                    <a:gd name="T0" fmla="*/ 25 w 64"/>
                    <a:gd name="T1" fmla="*/ 0 h 59"/>
                    <a:gd name="T2" fmla="*/ 0 w 64"/>
                    <a:gd name="T3" fmla="*/ 0 h 59"/>
                    <a:gd name="T4" fmla="*/ 0 w 64"/>
                    <a:gd name="T5" fmla="*/ 59 h 59"/>
                    <a:gd name="T6" fmla="*/ 64 w 64"/>
                    <a:gd name="T7" fmla="*/ 59 h 59"/>
                    <a:gd name="T8" fmla="*/ 64 w 64"/>
                    <a:gd name="T9" fmla="*/ 39 h 59"/>
                    <a:gd name="T10" fmla="*/ 25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25" y="0"/>
                      </a:moveTo>
                      <a:cubicBezTo>
                        <a:pt x="0" y="0"/>
                        <a:pt x="0" y="0"/>
                        <a:pt x="0" y="0"/>
                      </a:cubicBezTo>
                      <a:cubicBezTo>
                        <a:pt x="0" y="59"/>
                        <a:pt x="0" y="59"/>
                        <a:pt x="0" y="59"/>
                      </a:cubicBezTo>
                      <a:cubicBezTo>
                        <a:pt x="64" y="59"/>
                        <a:pt x="64" y="59"/>
                        <a:pt x="64" y="59"/>
                      </a:cubicBezTo>
                      <a:cubicBezTo>
                        <a:pt x="64" y="39"/>
                        <a:pt x="64" y="39"/>
                        <a:pt x="64" y="39"/>
                      </a:cubicBezTo>
                      <a:cubicBezTo>
                        <a:pt x="64" y="18"/>
                        <a:pt x="46" y="0"/>
                        <a:pt x="25" y="0"/>
                      </a:cubicBezTo>
                      <a:close/>
                    </a:path>
                  </a:pathLst>
                </a:custGeom>
                <a:solidFill>
                  <a:srgbClr val="3B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grpSp>
        </p:grpSp>
        <p:pic>
          <p:nvPicPr>
            <p:cNvPr id="363" name="Graphic 362">
              <a:extLst>
                <a:ext uri="{FF2B5EF4-FFF2-40B4-BE49-F238E27FC236}">
                  <a16:creationId xmlns:a16="http://schemas.microsoft.com/office/drawing/2014/main" id="{0FFD7875-AD4F-4343-9D2C-C9373CFB2F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25720" y="56344"/>
              <a:ext cx="995881" cy="995881"/>
            </a:xfrm>
            <a:prstGeom prst="rect">
              <a:avLst/>
            </a:prstGeom>
          </p:spPr>
        </p:pic>
        <p:pic>
          <p:nvPicPr>
            <p:cNvPr id="366" name="Picture 365" descr="A picture containing window, drawing&#10;&#10;Description automatically generated">
              <a:extLst>
                <a:ext uri="{FF2B5EF4-FFF2-40B4-BE49-F238E27FC236}">
                  <a16:creationId xmlns:a16="http://schemas.microsoft.com/office/drawing/2014/main" id="{2E5675BC-C44E-43C0-9D1E-12651697BBE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82776" y="4638218"/>
              <a:ext cx="246287" cy="246287"/>
            </a:xfrm>
            <a:prstGeom prst="rect">
              <a:avLst/>
            </a:prstGeom>
          </p:spPr>
        </p:pic>
        <p:pic>
          <p:nvPicPr>
            <p:cNvPr id="368" name="Picture 367" descr="A picture containing window, drawing&#10;&#10;Description automatically generated">
              <a:extLst>
                <a:ext uri="{FF2B5EF4-FFF2-40B4-BE49-F238E27FC236}">
                  <a16:creationId xmlns:a16="http://schemas.microsoft.com/office/drawing/2014/main" id="{4FFBBEB9-20F4-490F-A2AC-F8DBF8F798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20420" y="4765727"/>
              <a:ext cx="246287" cy="246287"/>
            </a:xfrm>
            <a:prstGeom prst="rect">
              <a:avLst/>
            </a:prstGeom>
          </p:spPr>
        </p:pic>
        <p:pic>
          <p:nvPicPr>
            <p:cNvPr id="369" name="Picture 368" descr="A picture containing window, drawing&#10;&#10;Description automatically generated">
              <a:extLst>
                <a:ext uri="{FF2B5EF4-FFF2-40B4-BE49-F238E27FC236}">
                  <a16:creationId xmlns:a16="http://schemas.microsoft.com/office/drawing/2014/main" id="{7D68590B-6048-45D3-AFDA-869857294C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53926" y="4765727"/>
              <a:ext cx="246287" cy="246287"/>
            </a:xfrm>
            <a:prstGeom prst="rect">
              <a:avLst/>
            </a:prstGeom>
          </p:spPr>
        </p:pic>
        <p:pic>
          <p:nvPicPr>
            <p:cNvPr id="370" name="Picture 369" descr="A picture containing window, drawing&#10;&#10;Description automatically generated">
              <a:extLst>
                <a:ext uri="{FF2B5EF4-FFF2-40B4-BE49-F238E27FC236}">
                  <a16:creationId xmlns:a16="http://schemas.microsoft.com/office/drawing/2014/main" id="{CB39AB3F-E992-4F73-B620-C0FBDDE0C7B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239826" y="4484575"/>
              <a:ext cx="246287" cy="246287"/>
            </a:xfrm>
            <a:prstGeom prst="rect">
              <a:avLst/>
            </a:prstGeom>
          </p:spPr>
        </p:pic>
        <p:pic>
          <p:nvPicPr>
            <p:cNvPr id="371" name="Picture 370" descr="A picture containing window, drawing&#10;&#10;Description automatically generated">
              <a:extLst>
                <a:ext uri="{FF2B5EF4-FFF2-40B4-BE49-F238E27FC236}">
                  <a16:creationId xmlns:a16="http://schemas.microsoft.com/office/drawing/2014/main" id="{C8E8EEA1-1318-404A-B231-AA90A36786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40690" y="3624151"/>
              <a:ext cx="246287" cy="246287"/>
            </a:xfrm>
            <a:prstGeom prst="rect">
              <a:avLst/>
            </a:prstGeom>
          </p:spPr>
        </p:pic>
        <p:sp>
          <p:nvSpPr>
            <p:cNvPr id="109" name="TextBox 108">
              <a:extLst>
                <a:ext uri="{FF2B5EF4-FFF2-40B4-BE49-F238E27FC236}">
                  <a16:creationId xmlns:a16="http://schemas.microsoft.com/office/drawing/2014/main" id="{0D3A6E54-D0C7-49F3-8B34-DF998FBD2393}"/>
                </a:ext>
              </a:extLst>
            </p:cNvPr>
            <p:cNvSpPr txBox="1"/>
            <p:nvPr/>
          </p:nvSpPr>
          <p:spPr>
            <a:xfrm>
              <a:off x="6884116" y="2212716"/>
              <a:ext cx="997976" cy="553997"/>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1500" kern="1200" dirty="0">
                  <a:gradFill>
                    <a:gsLst>
                      <a:gs pos="2917">
                        <a:srgbClr val="1A1A1A"/>
                      </a:gs>
                      <a:gs pos="30000">
                        <a:srgbClr val="1A1A1A"/>
                      </a:gs>
                    </a:gsLst>
                    <a:lin ang="5400000" scaled="0"/>
                  </a:gradFill>
                  <a:latin typeface="Segoe UI Semibold" panose="020B0702040204020203" pitchFamily="34" charset="0"/>
                  <a:ea typeface="+mn-ea"/>
                  <a:cs typeface="Segoe UI Semibold" panose="020B0702040204020203" pitchFamily="34" charset="0"/>
                </a:rPr>
                <a:t>ExpressRoute</a:t>
              </a:r>
            </a:p>
          </p:txBody>
        </p:sp>
      </p:grpSp>
      <p:sp>
        <p:nvSpPr>
          <p:cNvPr id="2" name="Text Placeholder 1">
            <a:extLst>
              <a:ext uri="{FF2B5EF4-FFF2-40B4-BE49-F238E27FC236}">
                <a16:creationId xmlns:a16="http://schemas.microsoft.com/office/drawing/2014/main" id="{7FF577D4-48B6-430B-B086-B0CDF2CB479F}"/>
              </a:ext>
            </a:extLst>
          </p:cNvPr>
          <p:cNvSpPr>
            <a:spLocks noGrp="1"/>
          </p:cNvSpPr>
          <p:nvPr>
            <p:ph type="body" sz="quarter" idx="10"/>
          </p:nvPr>
        </p:nvSpPr>
        <p:spPr>
          <a:xfrm>
            <a:off x="120640" y="771708"/>
            <a:ext cx="3739310" cy="3869935"/>
          </a:xfrm>
        </p:spPr>
        <p:txBody>
          <a:bodyPr>
            <a:noAutofit/>
          </a:bodyPr>
          <a:lstStyle/>
          <a:p>
            <a:pPr>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 Any-to-Any connectivity(Preview)</a:t>
            </a:r>
          </a:p>
          <a:p>
            <a:pPr marL="175022" indent="-257175">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ExpressRoute, User VPN (Point-to-site) GA</a:t>
            </a:r>
          </a:p>
          <a:p>
            <a:pPr marL="175022" indent="-257175">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ExpressRoute Encryption</a:t>
            </a:r>
          </a:p>
          <a:p>
            <a:pPr marL="175022" indent="-257175">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Multi Link Azure Path Selection</a:t>
            </a:r>
          </a:p>
          <a:p>
            <a:pPr marL="175022" indent="-257175">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Custom IPsec</a:t>
            </a:r>
          </a:p>
          <a:p>
            <a:pPr marL="175022" indent="-257175">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Connect VNG VPN to Virtual WAN</a:t>
            </a:r>
          </a:p>
          <a:p>
            <a:pPr marL="175022" indent="-257175">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Available in Gov Cloud &amp; China</a:t>
            </a:r>
            <a:endParaRPr lang="en-US" sz="1800" b="1" dirty="0">
              <a:solidFill>
                <a:srgbClr val="404040"/>
              </a:solidFill>
              <a:latin typeface="Segoe UI" panose="020B0502040204020203" pitchFamily="34" charset="0"/>
            </a:endParaRPr>
          </a:p>
          <a:p>
            <a:pPr marL="175022" indent="-257175">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Azure Firewall integration (Preview)</a:t>
            </a:r>
          </a:p>
          <a:p>
            <a:pPr marL="175022" indent="-257175">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Pricing </a:t>
            </a:r>
          </a:p>
          <a:p>
            <a:pPr marL="175022" indent="-257175">
              <a:spcBef>
                <a:spcPts val="450"/>
              </a:spcBef>
              <a:buFont typeface="Wingdings" panose="05000000000000000000" pitchFamily="2" charset="2"/>
              <a:buChar char="q"/>
              <a:defRPr/>
            </a:pPr>
            <a:r>
              <a:rPr lang="en-US" sz="1800" dirty="0">
                <a:solidFill>
                  <a:srgbClr val="404040"/>
                </a:solidFill>
                <a:latin typeface="Segoe UI" panose="020B0502040204020203" pitchFamily="34" charset="0"/>
              </a:rPr>
              <a:t>New Partnerships</a:t>
            </a:r>
          </a:p>
        </p:txBody>
      </p:sp>
      <p:sp>
        <p:nvSpPr>
          <p:cNvPr id="348" name="Shape 138">
            <a:extLst>
              <a:ext uri="{FF2B5EF4-FFF2-40B4-BE49-F238E27FC236}">
                <a16:creationId xmlns:a16="http://schemas.microsoft.com/office/drawing/2014/main" id="{1BA78165-E8E6-4AA9-B6B6-792477AD77E7}"/>
              </a:ext>
            </a:extLst>
          </p:cNvPr>
          <p:cNvSpPr/>
          <p:nvPr/>
        </p:nvSpPr>
        <p:spPr>
          <a:xfrm>
            <a:off x="-4072" y="185944"/>
            <a:ext cx="4246691"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49" name="Shape 139">
            <a:extLst>
              <a:ext uri="{FF2B5EF4-FFF2-40B4-BE49-F238E27FC236}">
                <a16:creationId xmlns:a16="http://schemas.microsoft.com/office/drawing/2014/main" id="{4E877AE0-96FD-48F6-8387-4309302D517E}"/>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AZURE VWAN – WHATS NEW</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350" name="Picture 349">
            <a:extLst>
              <a:ext uri="{FF2B5EF4-FFF2-40B4-BE49-F238E27FC236}">
                <a16:creationId xmlns:a16="http://schemas.microsoft.com/office/drawing/2014/main" id="{218EA297-02EA-4E8F-9BAB-AA0C50D6A92B}"/>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362652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additive="base">
                                        <p:cTn id="2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 calcmode="lin" valueType="num">
                                      <p:cBhvr>
                                        <p:cTn id="27"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 calcmode="lin" valueType="num">
                                      <p:cBhvr additive="base">
                                        <p:cTn id="34"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 calcmode="lin" valueType="num">
                                      <p:cBhvr additive="base">
                                        <p:cTn id="38"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 calcmode="lin" valueType="num">
                                      <p:cBhvr>
                                        <p:cTn id="44"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45"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46" dur="500"/>
                                        <p:tgtEl>
                                          <p:spTgt spid="2">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
                                            <p:txEl>
                                              <p:pRg st="7" end="7"/>
                                            </p:txEl>
                                          </p:spTgt>
                                        </p:tgtEl>
                                        <p:attrNameLst>
                                          <p:attrName>style.visibility</p:attrName>
                                        </p:attrNameLst>
                                      </p:cBhvr>
                                      <p:to>
                                        <p:strVal val="visible"/>
                                      </p:to>
                                    </p:set>
                                    <p:anim calcmode="lin" valueType="num">
                                      <p:cBhvr additive="base">
                                        <p:cTn id="5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anim calcmode="lin" valueType="num">
                                      <p:cBhvr>
                                        <p:cTn id="57"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58"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59" dur="500"/>
                                        <p:tgtEl>
                                          <p:spTgt spid="2">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2">
                                            <p:txEl>
                                              <p:pRg st="9" end="9"/>
                                            </p:txEl>
                                          </p:spTgt>
                                        </p:tgtEl>
                                        <p:attrNameLst>
                                          <p:attrName>style.visibility</p:attrName>
                                        </p:attrNameLst>
                                      </p:cBhvr>
                                      <p:to>
                                        <p:strVal val="visible"/>
                                      </p:to>
                                    </p:set>
                                    <p:anim calcmode="lin" valueType="num">
                                      <p:cBhvr>
                                        <p:cTn id="64" dur="500" fill="hold"/>
                                        <p:tgtEl>
                                          <p:spTgt spid="2">
                                            <p:txEl>
                                              <p:pRg st="9" end="9"/>
                                            </p:txEl>
                                          </p:spTgt>
                                        </p:tgtEl>
                                        <p:attrNameLst>
                                          <p:attrName>ppt_w</p:attrName>
                                        </p:attrNameLst>
                                      </p:cBhvr>
                                      <p:tavLst>
                                        <p:tav tm="0">
                                          <p:val>
                                            <p:fltVal val="0"/>
                                          </p:val>
                                        </p:tav>
                                        <p:tav tm="100000">
                                          <p:val>
                                            <p:strVal val="#ppt_w"/>
                                          </p:val>
                                        </p:tav>
                                      </p:tavLst>
                                    </p:anim>
                                    <p:anim calcmode="lin" valueType="num">
                                      <p:cBhvr>
                                        <p:cTn id="65" dur="500" fill="hold"/>
                                        <p:tgtEl>
                                          <p:spTgt spid="2">
                                            <p:txEl>
                                              <p:pRg st="9" end="9"/>
                                            </p:txEl>
                                          </p:spTgt>
                                        </p:tgtEl>
                                        <p:attrNameLst>
                                          <p:attrName>ppt_h</p:attrName>
                                        </p:attrNameLst>
                                      </p:cBhvr>
                                      <p:tavLst>
                                        <p:tav tm="0">
                                          <p:val>
                                            <p:fltVal val="0"/>
                                          </p:val>
                                        </p:tav>
                                        <p:tav tm="100000">
                                          <p:val>
                                            <p:strVal val="#ppt_h"/>
                                          </p:val>
                                        </p:tav>
                                      </p:tavLst>
                                    </p:anim>
                                    <p:animEffect transition="in" filter="fade">
                                      <p:cBhvr>
                                        <p:cTn id="6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BD0AFA-CACB-46A5-BDAE-A185AEBE30F7}"/>
              </a:ext>
            </a:extLst>
          </p:cNvPr>
          <p:cNvSpPr>
            <a:spLocks noGrp="1"/>
          </p:cNvSpPr>
          <p:nvPr>
            <p:ph type="title"/>
          </p:nvPr>
        </p:nvSpPr>
        <p:spPr/>
        <p:txBody>
          <a:bodyPr/>
          <a:lstStyle/>
          <a:p>
            <a:r>
              <a:rPr lang="en-US"/>
              <a:t>IPv6 in Azure VNETs</a:t>
            </a:r>
          </a:p>
        </p:txBody>
      </p:sp>
      <p:grpSp>
        <p:nvGrpSpPr>
          <p:cNvPr id="6" name="Group 5">
            <a:extLst>
              <a:ext uri="{FF2B5EF4-FFF2-40B4-BE49-F238E27FC236}">
                <a16:creationId xmlns:a16="http://schemas.microsoft.com/office/drawing/2014/main" id="{D42EE9DD-CBAA-423C-AEDA-973377C0FDA7}"/>
              </a:ext>
            </a:extLst>
          </p:cNvPr>
          <p:cNvGrpSpPr/>
          <p:nvPr/>
        </p:nvGrpSpPr>
        <p:grpSpPr>
          <a:xfrm>
            <a:off x="436959" y="1198726"/>
            <a:ext cx="4013598" cy="1431793"/>
            <a:chOff x="582612" y="1598300"/>
            <a:chExt cx="5351463" cy="1909057"/>
          </a:xfrm>
        </p:grpSpPr>
        <p:sp>
          <p:nvSpPr>
            <p:cNvPr id="53" name="Rectangle 52">
              <a:extLst>
                <a:ext uri="{FF2B5EF4-FFF2-40B4-BE49-F238E27FC236}">
                  <a16:creationId xmlns:a16="http://schemas.microsoft.com/office/drawing/2014/main" id="{B3C094EC-9CDC-4621-BF6B-89D36E5C85F4}"/>
                </a:ext>
              </a:extLst>
            </p:cNvPr>
            <p:cNvSpPr/>
            <p:nvPr/>
          </p:nvSpPr>
          <p:spPr>
            <a:xfrm>
              <a:off x="582612" y="2105264"/>
              <a:ext cx="5351463" cy="1402093"/>
            </a:xfrm>
            <a:prstGeom prst="rect">
              <a:avLst/>
            </a:prstGeom>
          </p:spPr>
          <p:txBody>
            <a:bodyPr wrap="square" lIns="0" tIns="0" rIns="0" bIns="0">
              <a:spAutoFit/>
            </a:bodyPr>
            <a:lstStyle/>
            <a:p>
              <a:pPr defTabSz="685775" hangingPunct="1">
                <a:spcBef>
                  <a:spcPts val="450"/>
                </a:spcBef>
                <a:spcAft>
                  <a:spcPts val="900"/>
                </a:spcAft>
                <a:buClr>
                  <a:srgbClr val="FFFFFF"/>
                </a:buClr>
                <a:buSzPct val="100000"/>
                <a:defRPr/>
              </a:pPr>
              <a:r>
                <a:rPr lang="en-US" sz="1500" kern="1200" dirty="0">
                  <a:solidFill>
                    <a:srgbClr val="FFFFFF"/>
                  </a:solidFill>
                  <a:latin typeface="Segoe UI"/>
                  <a:ea typeface="+mn-ea"/>
                  <a:cs typeface="+mn-cs"/>
                </a:rPr>
                <a:t>Native IPv6 all the way to the VMs</a:t>
              </a:r>
            </a:p>
            <a:p>
              <a:pPr defTabSz="685775" hangingPunct="1">
                <a:spcBef>
                  <a:spcPts val="450"/>
                </a:spcBef>
                <a:spcAft>
                  <a:spcPts val="900"/>
                </a:spcAft>
                <a:buClr>
                  <a:srgbClr val="FFFFFF"/>
                </a:buClr>
                <a:buSzPct val="100000"/>
                <a:defRPr/>
              </a:pPr>
              <a:r>
                <a:rPr lang="en-US" sz="1500" kern="1200" dirty="0">
                  <a:solidFill>
                    <a:srgbClr val="FFFFFF"/>
                  </a:solidFill>
                  <a:latin typeface="Segoe UI"/>
                  <a:ea typeface="+mn-ea"/>
                  <a:cs typeface="+mn-cs"/>
                </a:rPr>
                <a:t>Private IPv6 addresses for VMs and NICs</a:t>
              </a:r>
            </a:p>
            <a:p>
              <a:pPr defTabSz="685775" hangingPunct="1">
                <a:spcBef>
                  <a:spcPts val="450"/>
                </a:spcBef>
                <a:spcAft>
                  <a:spcPts val="900"/>
                </a:spcAft>
                <a:buClr>
                  <a:srgbClr val="FFFFFF"/>
                </a:buClr>
                <a:buSzPct val="100000"/>
                <a:defRPr/>
              </a:pPr>
              <a:r>
                <a:rPr lang="en-US" sz="1500" kern="1200" dirty="0">
                  <a:solidFill>
                    <a:srgbClr val="FFFFFF"/>
                  </a:solidFill>
                  <a:latin typeface="Segoe UI"/>
                  <a:ea typeface="+mn-ea"/>
                  <a:cs typeface="+mn-cs"/>
                </a:rPr>
                <a:t>Dual stacked IPv4/IPv6 VMs for max flexibility</a:t>
              </a:r>
            </a:p>
          </p:txBody>
        </p:sp>
        <p:grpSp>
          <p:nvGrpSpPr>
            <p:cNvPr id="55" name="Group 54">
              <a:extLst>
                <a:ext uri="{FF2B5EF4-FFF2-40B4-BE49-F238E27FC236}">
                  <a16:creationId xmlns:a16="http://schemas.microsoft.com/office/drawing/2014/main" id="{04BF14CF-C177-40CD-A2A6-D6E5EE076F68}"/>
                </a:ext>
              </a:extLst>
            </p:cNvPr>
            <p:cNvGrpSpPr/>
            <p:nvPr/>
          </p:nvGrpSpPr>
          <p:grpSpPr>
            <a:xfrm>
              <a:off x="582612" y="1598300"/>
              <a:ext cx="4513263" cy="323165"/>
              <a:chOff x="584200" y="3296552"/>
              <a:chExt cx="4513263" cy="323165"/>
            </a:xfrm>
          </p:grpSpPr>
          <p:sp>
            <p:nvSpPr>
              <p:cNvPr id="56" name="Rectangle 55">
                <a:extLst>
                  <a:ext uri="{FF2B5EF4-FFF2-40B4-BE49-F238E27FC236}">
                    <a16:creationId xmlns:a16="http://schemas.microsoft.com/office/drawing/2014/main" id="{9794D52D-8C29-4774-A455-D8F60DCA469F}"/>
                  </a:ext>
                </a:extLst>
              </p:cNvPr>
              <p:cNvSpPr/>
              <p:nvPr/>
            </p:nvSpPr>
            <p:spPr bwMode="auto">
              <a:xfrm>
                <a:off x="584200" y="3296552"/>
                <a:ext cx="391455" cy="323165"/>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dirty="0">
                    <a:solidFill>
                      <a:srgbClr val="FFB900"/>
                    </a:solidFill>
                    <a:latin typeface="Segoe UI"/>
                    <a:cs typeface="Segoe UI" pitchFamily="34" charset="0"/>
                  </a:rPr>
                  <a:t>GA</a:t>
                </a:r>
              </a:p>
            </p:txBody>
          </p:sp>
          <p:cxnSp>
            <p:nvCxnSpPr>
              <p:cNvPr id="57" name="Straight Connector 56">
                <a:extLst>
                  <a:ext uri="{FF2B5EF4-FFF2-40B4-BE49-F238E27FC236}">
                    <a16:creationId xmlns:a16="http://schemas.microsoft.com/office/drawing/2014/main" id="{3F4EBD11-0B00-417E-8C3F-2013929AD503}"/>
                  </a:ext>
                </a:extLst>
              </p:cNvPr>
              <p:cNvCxnSpPr>
                <a:cxnSpLocks/>
              </p:cNvCxnSpPr>
              <p:nvPr/>
            </p:nvCxnSpPr>
            <p:spPr>
              <a:xfrm>
                <a:off x="967500" y="3460599"/>
                <a:ext cx="4129963"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08B823E4-8CFD-4FEF-B064-80B291A81272}"/>
              </a:ext>
            </a:extLst>
          </p:cNvPr>
          <p:cNvGrpSpPr/>
          <p:nvPr/>
        </p:nvGrpSpPr>
        <p:grpSpPr>
          <a:xfrm>
            <a:off x="4572000" y="1153135"/>
            <a:ext cx="4274821" cy="3479129"/>
            <a:chOff x="6095999" y="1537513"/>
            <a:chExt cx="5699761" cy="4638839"/>
          </a:xfrm>
        </p:grpSpPr>
        <p:sp>
          <p:nvSpPr>
            <p:cNvPr id="49" name="Rectangle: Rounded Corners 48">
              <a:extLst>
                <a:ext uri="{FF2B5EF4-FFF2-40B4-BE49-F238E27FC236}">
                  <a16:creationId xmlns:a16="http://schemas.microsoft.com/office/drawing/2014/main" id="{CB656D2A-EFF7-48ED-BECB-CF61F1D333C6}"/>
                </a:ext>
              </a:extLst>
            </p:cNvPr>
            <p:cNvSpPr/>
            <p:nvPr/>
          </p:nvSpPr>
          <p:spPr bwMode="auto">
            <a:xfrm>
              <a:off x="6095999" y="1760221"/>
              <a:ext cx="5699761" cy="3535679"/>
            </a:xfrm>
            <a:prstGeom prst="roundRect">
              <a:avLst>
                <a:gd name="adj" fmla="val 0"/>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sp>
          <p:nvSpPr>
            <p:cNvPr id="139" name="cloud">
              <a:extLst>
                <a:ext uri="{FF2B5EF4-FFF2-40B4-BE49-F238E27FC236}">
                  <a16:creationId xmlns:a16="http://schemas.microsoft.com/office/drawing/2014/main" id="{93597338-09B3-4BBA-85B2-F883767FFA60}"/>
                </a:ext>
              </a:extLst>
            </p:cNvPr>
            <p:cNvSpPr>
              <a:spLocks noChangeAspect="1"/>
            </p:cNvSpPr>
            <p:nvPr/>
          </p:nvSpPr>
          <p:spPr bwMode="auto">
            <a:xfrm>
              <a:off x="9009178" y="5592008"/>
              <a:ext cx="917200" cy="58434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8169 w 10000"/>
                <a:gd name="connsiteY1" fmla="*/ 9946 h 10000"/>
                <a:gd name="connsiteX2" fmla="*/ 2558 w 10000"/>
                <a:gd name="connsiteY2" fmla="*/ 10000 h 10000"/>
                <a:gd name="connsiteX3" fmla="*/ 2558 w 10000"/>
                <a:gd name="connsiteY3" fmla="*/ 10000 h 10000"/>
                <a:gd name="connsiteX4" fmla="*/ 2500 w 10000"/>
                <a:gd name="connsiteY4" fmla="*/ 10000 h 10000"/>
                <a:gd name="connsiteX5" fmla="*/ 0 w 10000"/>
                <a:gd name="connsiteY5" fmla="*/ 5991 h 10000"/>
                <a:gd name="connsiteX6" fmla="*/ 2500 w 10000"/>
                <a:gd name="connsiteY6" fmla="*/ 2028 h 10000"/>
                <a:gd name="connsiteX7" fmla="*/ 3023 w 10000"/>
                <a:gd name="connsiteY7" fmla="*/ 2074 h 10000"/>
                <a:gd name="connsiteX8" fmla="*/ 5349 w 10000"/>
                <a:gd name="connsiteY8" fmla="*/ 0 h 10000"/>
                <a:gd name="connsiteX9" fmla="*/ 8081 w 10000"/>
                <a:gd name="connsiteY9" fmla="*/ 3917 h 10000"/>
                <a:gd name="connsiteX10" fmla="*/ 8081 w 10000"/>
                <a:gd name="connsiteY10" fmla="*/ 3917 h 10000"/>
                <a:gd name="connsiteX11" fmla="*/ 10000 w 10000"/>
                <a:gd name="connsiteY11" fmla="*/ 6959 h 10000"/>
                <a:gd name="connsiteX12" fmla="*/ 8169 w 10000"/>
                <a:gd name="connsiteY12"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8169" y="9954"/>
                  </a:moveTo>
                  <a:lnTo>
                    <a:pt x="8169" y="9946"/>
                  </a:ln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chemeClr val="tx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68580" tIns="34290" rIns="68580" bIns="137160" numCol="1" anchor="b" anchorCtr="0" compatLnSpc="1">
              <a:prstTxWarp prst="textNoShape">
                <a:avLst/>
              </a:prstTxWarp>
            </a:bodyPr>
            <a:lstStyle/>
            <a:p>
              <a:pPr algn="ctr" defTabSz="685800" fontAlgn="base" hangingPunct="1">
                <a:lnSpc>
                  <a:spcPct val="90000"/>
                </a:lnSpc>
                <a:spcBef>
                  <a:spcPct val="0"/>
                </a:spcBef>
                <a:spcAft>
                  <a:spcPct val="0"/>
                </a:spcAft>
                <a:defRPr/>
              </a:pPr>
              <a:r>
                <a:rPr lang="en-US" sz="788" kern="1200">
                  <a:latin typeface="Segoe UI Semibold"/>
                  <a:ea typeface="+mn-ea"/>
                  <a:cs typeface="Segoe UI" panose="020B0502040204020203" pitchFamily="34" charset="0"/>
                </a:rPr>
                <a:t>Internet</a:t>
              </a:r>
            </a:p>
          </p:txBody>
        </p:sp>
        <p:sp>
          <p:nvSpPr>
            <p:cNvPr id="5" name="TextBox 4">
              <a:extLst>
                <a:ext uri="{FF2B5EF4-FFF2-40B4-BE49-F238E27FC236}">
                  <a16:creationId xmlns:a16="http://schemas.microsoft.com/office/drawing/2014/main" id="{F52332F6-8344-4BDE-9BFF-266E3BB32A42}"/>
                </a:ext>
              </a:extLst>
            </p:cNvPr>
            <p:cNvSpPr txBox="1"/>
            <p:nvPr/>
          </p:nvSpPr>
          <p:spPr>
            <a:xfrm>
              <a:off x="8365792" y="2968013"/>
              <a:ext cx="1065569" cy="726187"/>
            </a:xfrm>
            <a:prstGeom prst="rect">
              <a:avLst/>
            </a:prstGeom>
            <a:noFill/>
          </p:spPr>
          <p:txBody>
            <a:bodyPr wrap="square" lIns="134464" tIns="107571" rIns="134464" bIns="107571" rtlCol="0">
              <a:spAutoFit/>
            </a:bodyPr>
            <a:lstStyle/>
            <a:p>
              <a:pPr algn="ctr" defTabSz="685775" hangingPunct="1">
                <a:lnSpc>
                  <a:spcPct val="90000"/>
                </a:lnSpc>
                <a:spcAft>
                  <a:spcPts val="441"/>
                </a:spcAft>
                <a:defRPr/>
              </a:pPr>
              <a:r>
                <a:rPr lang="en-US" sz="788" kern="1200">
                  <a:solidFill>
                    <a:srgbClr val="FFFFFF"/>
                  </a:solidFill>
                  <a:latin typeface="Segoe UI Semibold" panose="020B0702040204020203" pitchFamily="34" charset="0"/>
                  <a:ea typeface="+mn-ea"/>
                  <a:cs typeface="Segoe UI Semibold" panose="020B0702040204020203" pitchFamily="34" charset="0"/>
                </a:rPr>
                <a:t>IPv6 User-Defined Routes</a:t>
              </a:r>
            </a:p>
          </p:txBody>
        </p:sp>
        <p:sp>
          <p:nvSpPr>
            <p:cNvPr id="11" name="Rectangle 10">
              <a:extLst>
                <a:ext uri="{FF2B5EF4-FFF2-40B4-BE49-F238E27FC236}">
                  <a16:creationId xmlns:a16="http://schemas.microsoft.com/office/drawing/2014/main" id="{893105D3-F6EE-413D-944C-0EFC7C6B9AAE}"/>
                </a:ext>
              </a:extLst>
            </p:cNvPr>
            <p:cNvSpPr/>
            <p:nvPr/>
          </p:nvSpPr>
          <p:spPr bwMode="auto">
            <a:xfrm>
              <a:off x="6413822" y="2213098"/>
              <a:ext cx="1721432" cy="2832610"/>
            </a:xfrm>
            <a:prstGeom prst="rect">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0" numCol="1" rtlCol="0" anchor="b" anchorCtr="0" compatLnSpc="1">
              <a:prstTxWarp prst="textNoShape">
                <a:avLst/>
              </a:prstTxWarp>
            </a:bodyPr>
            <a:lstStyle/>
            <a:p>
              <a:pPr algn="ctr" defTabSz="699354" fontAlgn="base" hangingPunct="1">
                <a:spcBef>
                  <a:spcPct val="0"/>
                </a:spcBef>
                <a:spcAft>
                  <a:spcPct val="0"/>
                </a:spcAft>
                <a:defRPr/>
              </a:pPr>
              <a:endParaRPr lang="en-US" sz="375" b="1" kern="1200">
                <a:solidFill>
                  <a:srgbClr val="FFFFFF"/>
                </a:solidFill>
                <a:latin typeface="Segoe UI"/>
              </a:endParaRPr>
            </a:p>
          </p:txBody>
        </p:sp>
        <p:sp>
          <p:nvSpPr>
            <p:cNvPr id="20" name="TextBox 19">
              <a:extLst>
                <a:ext uri="{FF2B5EF4-FFF2-40B4-BE49-F238E27FC236}">
                  <a16:creationId xmlns:a16="http://schemas.microsoft.com/office/drawing/2014/main" id="{9A7BD026-64AB-4B66-8021-353BC8563520}"/>
                </a:ext>
              </a:extLst>
            </p:cNvPr>
            <p:cNvSpPr txBox="1"/>
            <p:nvPr/>
          </p:nvSpPr>
          <p:spPr>
            <a:xfrm>
              <a:off x="8225302" y="1859734"/>
              <a:ext cx="732828" cy="726187"/>
            </a:xfrm>
            <a:prstGeom prst="rect">
              <a:avLst/>
            </a:prstGeom>
            <a:noFill/>
          </p:spPr>
          <p:txBody>
            <a:bodyPr wrap="square" lIns="134464" tIns="107571" rIns="134464" bIns="107571" rtlCol="0">
              <a:spAutoFit/>
            </a:bodyPr>
            <a:lstStyle/>
            <a:p>
              <a:pPr defTabSz="685775" hangingPunct="1">
                <a:lnSpc>
                  <a:spcPct val="90000"/>
                </a:lnSpc>
                <a:spcAft>
                  <a:spcPts val="441"/>
                </a:spcAft>
                <a:defRPr/>
              </a:pPr>
              <a:r>
                <a:rPr lang="en-US" sz="788" kern="1200">
                  <a:solidFill>
                    <a:srgbClr val="FFFFFF"/>
                  </a:solidFill>
                  <a:latin typeface="Segoe UI Semibold" panose="020B0702040204020203" pitchFamily="34" charset="0"/>
                  <a:ea typeface="+mn-ea"/>
                  <a:cs typeface="Segoe UI Semibold" panose="020B0702040204020203" pitchFamily="34" charset="0"/>
                </a:rPr>
                <a:t>IPv6 NSG Rules</a:t>
              </a:r>
            </a:p>
          </p:txBody>
        </p:sp>
        <p:sp>
          <p:nvSpPr>
            <p:cNvPr id="22" name="TextBox 21">
              <a:extLst>
                <a:ext uri="{FF2B5EF4-FFF2-40B4-BE49-F238E27FC236}">
                  <a16:creationId xmlns:a16="http://schemas.microsoft.com/office/drawing/2014/main" id="{02188D7D-4754-45CC-881E-E5156D1567BF}"/>
                </a:ext>
              </a:extLst>
            </p:cNvPr>
            <p:cNvSpPr txBox="1"/>
            <p:nvPr/>
          </p:nvSpPr>
          <p:spPr>
            <a:xfrm>
              <a:off x="9892876" y="5357659"/>
              <a:ext cx="683667" cy="435167"/>
            </a:xfrm>
            <a:prstGeom prst="rect">
              <a:avLst/>
            </a:prstGeom>
          </p:spPr>
          <p:txBody>
            <a:bodyPr wrap="square" lIns="134464" tIns="107571" rIns="134464" bIns="107571" rtlCol="0">
              <a:spAutoFit/>
            </a:bodyPr>
            <a:lstStyle/>
            <a:p>
              <a:pPr algn="ctr" defTabSz="685775" hangingPunct="1">
                <a:lnSpc>
                  <a:spcPct val="90000"/>
                </a:lnSpc>
                <a:spcAft>
                  <a:spcPts val="441"/>
                </a:spcAft>
                <a:defRPr/>
              </a:pPr>
              <a:r>
                <a:rPr lang="en-US" sz="788" kern="1200">
                  <a:solidFill>
                    <a:srgbClr val="FFFFFF"/>
                  </a:solidFill>
                  <a:latin typeface="Segoe UI Semibold" panose="020B0702040204020203" pitchFamily="34" charset="0"/>
                  <a:ea typeface="+mn-ea"/>
                  <a:cs typeface="Segoe UI Semibold" panose="020B0702040204020203" pitchFamily="34" charset="0"/>
                </a:rPr>
                <a:t>IPv6</a:t>
              </a:r>
            </a:p>
          </p:txBody>
        </p:sp>
        <p:sp>
          <p:nvSpPr>
            <p:cNvPr id="38" name="TextBox 37">
              <a:extLst>
                <a:ext uri="{FF2B5EF4-FFF2-40B4-BE49-F238E27FC236}">
                  <a16:creationId xmlns:a16="http://schemas.microsoft.com/office/drawing/2014/main" id="{FB347E79-03BD-4366-A74A-3F2F6B1956A7}"/>
                </a:ext>
              </a:extLst>
            </p:cNvPr>
            <p:cNvSpPr txBox="1"/>
            <p:nvPr/>
          </p:nvSpPr>
          <p:spPr>
            <a:xfrm>
              <a:off x="9026565" y="4352439"/>
              <a:ext cx="1182436" cy="580677"/>
            </a:xfrm>
            <a:prstGeom prst="rect">
              <a:avLst/>
            </a:prstGeom>
            <a:noFill/>
          </p:spPr>
          <p:txBody>
            <a:bodyPr wrap="square" lIns="134464" tIns="107571" rIns="134464" bIns="107571" rtlCol="0">
              <a:spAutoFit/>
            </a:bodyPr>
            <a:lstStyle/>
            <a:p>
              <a:pPr defTabSz="685775" hangingPunct="1">
                <a:lnSpc>
                  <a:spcPct val="90000"/>
                </a:lnSpc>
                <a:spcAft>
                  <a:spcPts val="441"/>
                </a:spcAft>
                <a:defRPr/>
              </a:pPr>
              <a:r>
                <a:rPr lang="en-US" sz="788" kern="1200">
                  <a:solidFill>
                    <a:srgbClr val="FFFFFF"/>
                  </a:solidFill>
                  <a:latin typeface="Segoe UI Semibold" panose="020B0702040204020203" pitchFamily="34" charset="0"/>
                  <a:ea typeface="+mn-ea"/>
                  <a:cs typeface="Segoe UI Semibold" panose="020B0702040204020203" pitchFamily="34" charset="0"/>
                </a:rPr>
                <a:t>Load Balancer</a:t>
              </a:r>
            </a:p>
          </p:txBody>
        </p:sp>
        <p:sp>
          <p:nvSpPr>
            <p:cNvPr id="42" name="TextBox 41">
              <a:extLst>
                <a:ext uri="{FF2B5EF4-FFF2-40B4-BE49-F238E27FC236}">
                  <a16:creationId xmlns:a16="http://schemas.microsoft.com/office/drawing/2014/main" id="{49D572B8-AEDA-4325-9D5F-693DC36AB55F}"/>
                </a:ext>
              </a:extLst>
            </p:cNvPr>
            <p:cNvSpPr txBox="1"/>
            <p:nvPr/>
          </p:nvSpPr>
          <p:spPr>
            <a:xfrm>
              <a:off x="8259867" y="5357659"/>
              <a:ext cx="683667" cy="435167"/>
            </a:xfrm>
            <a:prstGeom prst="rect">
              <a:avLst/>
            </a:prstGeom>
          </p:spPr>
          <p:txBody>
            <a:bodyPr wrap="square" lIns="134464" tIns="107571" rIns="134464" bIns="107571" rtlCol="0">
              <a:spAutoFit/>
            </a:bodyPr>
            <a:lstStyle/>
            <a:p>
              <a:pPr algn="ctr" defTabSz="685775" hangingPunct="1">
                <a:lnSpc>
                  <a:spcPct val="90000"/>
                </a:lnSpc>
                <a:spcAft>
                  <a:spcPts val="441"/>
                </a:spcAft>
                <a:defRPr/>
              </a:pPr>
              <a:r>
                <a:rPr lang="en-US" sz="788" kern="1200">
                  <a:solidFill>
                    <a:srgbClr val="FFFFFF"/>
                  </a:solidFill>
                  <a:latin typeface="Segoe UI Semibold" panose="020B0702040204020203" pitchFamily="34" charset="0"/>
                  <a:ea typeface="+mn-ea"/>
                  <a:cs typeface="Segoe UI Semibold" panose="020B0702040204020203" pitchFamily="34" charset="0"/>
                </a:rPr>
                <a:t>IPv6</a:t>
              </a:r>
            </a:p>
          </p:txBody>
        </p:sp>
        <p:sp>
          <p:nvSpPr>
            <p:cNvPr id="71" name="TextBox 70">
              <a:extLst>
                <a:ext uri="{FF2B5EF4-FFF2-40B4-BE49-F238E27FC236}">
                  <a16:creationId xmlns:a16="http://schemas.microsoft.com/office/drawing/2014/main" id="{176F7510-210C-41B4-8AA7-3B39AC3BC3A2}"/>
                </a:ext>
              </a:extLst>
            </p:cNvPr>
            <p:cNvSpPr txBox="1"/>
            <p:nvPr/>
          </p:nvSpPr>
          <p:spPr>
            <a:xfrm>
              <a:off x="7541672" y="3857583"/>
              <a:ext cx="655095" cy="435167"/>
            </a:xfrm>
            <a:prstGeom prst="rect">
              <a:avLst/>
            </a:prstGeom>
            <a:noFill/>
          </p:spPr>
          <p:txBody>
            <a:bodyPr wrap="square" lIns="134464" tIns="107571" rIns="134464" bIns="107571" rtlCol="0">
              <a:spAutoFit/>
            </a:bodyPr>
            <a:lstStyle/>
            <a:p>
              <a:pPr algn="ctr" defTabSz="685775" hangingPunct="1">
                <a:lnSpc>
                  <a:spcPct val="90000"/>
                </a:lnSpc>
                <a:spcAft>
                  <a:spcPts val="441"/>
                </a:spcAft>
                <a:defRPr/>
              </a:pPr>
              <a:r>
                <a:rPr lang="en-US" sz="788" kern="1200">
                  <a:solidFill>
                    <a:prstClr val="black"/>
                  </a:solidFill>
                  <a:latin typeface="Segoe UI Semibold"/>
                  <a:ea typeface="+mn-ea"/>
                  <a:cs typeface="+mn-cs"/>
                </a:rPr>
                <a:t>IPv6</a:t>
              </a:r>
            </a:p>
          </p:txBody>
        </p:sp>
        <p:sp>
          <p:nvSpPr>
            <p:cNvPr id="72" name="TextBox 71">
              <a:extLst>
                <a:ext uri="{FF2B5EF4-FFF2-40B4-BE49-F238E27FC236}">
                  <a16:creationId xmlns:a16="http://schemas.microsoft.com/office/drawing/2014/main" id="{0F512C3C-0100-418D-8DEF-27D99BD2951F}"/>
                </a:ext>
              </a:extLst>
            </p:cNvPr>
            <p:cNvSpPr txBox="1"/>
            <p:nvPr/>
          </p:nvSpPr>
          <p:spPr>
            <a:xfrm>
              <a:off x="7546747" y="4050800"/>
              <a:ext cx="643751" cy="435167"/>
            </a:xfrm>
            <a:prstGeom prst="rect">
              <a:avLst/>
            </a:prstGeom>
            <a:noFill/>
          </p:spPr>
          <p:txBody>
            <a:bodyPr wrap="square" lIns="134464" tIns="107571" rIns="134464" bIns="107571" rtlCol="0">
              <a:spAutoFit/>
            </a:bodyPr>
            <a:lstStyle/>
            <a:p>
              <a:pPr algn="ctr" defTabSz="685775" hangingPunct="1">
                <a:lnSpc>
                  <a:spcPct val="90000"/>
                </a:lnSpc>
                <a:spcAft>
                  <a:spcPts val="441"/>
                </a:spcAft>
                <a:defRPr/>
              </a:pPr>
              <a:r>
                <a:rPr lang="en-US" sz="788" kern="1200">
                  <a:solidFill>
                    <a:prstClr val="black"/>
                  </a:solidFill>
                  <a:latin typeface="Segoe UI Semibold"/>
                  <a:ea typeface="+mn-ea"/>
                  <a:cs typeface="+mn-cs"/>
                </a:rPr>
                <a:t>IPv4</a:t>
              </a:r>
            </a:p>
          </p:txBody>
        </p:sp>
        <p:cxnSp>
          <p:nvCxnSpPr>
            <p:cNvPr id="74" name="Straight Arrow Connector 73">
              <a:extLst>
                <a:ext uri="{FF2B5EF4-FFF2-40B4-BE49-F238E27FC236}">
                  <a16:creationId xmlns:a16="http://schemas.microsoft.com/office/drawing/2014/main" id="{359072F9-6FAC-4765-863D-4D62C733CCA7}"/>
                </a:ext>
              </a:extLst>
            </p:cNvPr>
            <p:cNvCxnSpPr>
              <a:cxnSpLocks/>
            </p:cNvCxnSpPr>
            <p:nvPr/>
          </p:nvCxnSpPr>
          <p:spPr>
            <a:xfrm>
              <a:off x="7405021" y="4077564"/>
              <a:ext cx="23772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2281424-AAF3-42AD-9F99-CFD449A6E754}"/>
                </a:ext>
              </a:extLst>
            </p:cNvPr>
            <p:cNvCxnSpPr>
              <a:cxnSpLocks/>
            </p:cNvCxnSpPr>
            <p:nvPr/>
          </p:nvCxnSpPr>
          <p:spPr>
            <a:xfrm>
              <a:off x="7405021" y="4252808"/>
              <a:ext cx="237729" cy="0"/>
            </a:xfrm>
            <a:prstGeom prst="straightConnector1">
              <a:avLst/>
            </a:prstGeom>
            <a:ln w="1905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A2E4AE-BC0B-4935-A5E2-3CFB251FA78D}"/>
                </a:ext>
              </a:extLst>
            </p:cNvPr>
            <p:cNvSpPr txBox="1"/>
            <p:nvPr/>
          </p:nvSpPr>
          <p:spPr>
            <a:xfrm>
              <a:off x="6522595" y="4461560"/>
              <a:ext cx="1172365" cy="435167"/>
            </a:xfrm>
            <a:prstGeom prst="rect">
              <a:avLst/>
            </a:prstGeom>
            <a:noFill/>
          </p:spPr>
          <p:txBody>
            <a:bodyPr wrap="square" lIns="134464" tIns="107571" rIns="134464" bIns="107571" rtlCol="0">
              <a:spAutoFit/>
            </a:bodyPr>
            <a:lstStyle/>
            <a:p>
              <a:pPr defTabSz="685775" hangingPunct="1">
                <a:lnSpc>
                  <a:spcPct val="90000"/>
                </a:lnSpc>
                <a:spcAft>
                  <a:spcPts val="441"/>
                </a:spcAft>
                <a:defRPr/>
              </a:pPr>
              <a:r>
                <a:rPr lang="en-US" sz="788" kern="1200">
                  <a:latin typeface="Segoe UI Semibold"/>
                  <a:ea typeface="+mn-ea"/>
                  <a:cs typeface="Segoe UI" panose="020B0502040204020203" pitchFamily="34" charset="0"/>
                </a:rPr>
                <a:t>Windows VM</a:t>
              </a:r>
            </a:p>
          </p:txBody>
        </p:sp>
        <p:sp>
          <p:nvSpPr>
            <p:cNvPr id="83" name="Rectangle 82">
              <a:extLst>
                <a:ext uri="{FF2B5EF4-FFF2-40B4-BE49-F238E27FC236}">
                  <a16:creationId xmlns:a16="http://schemas.microsoft.com/office/drawing/2014/main" id="{A090D7AF-4AFC-40B3-A35A-4FDF9BEB7089}"/>
                </a:ext>
              </a:extLst>
            </p:cNvPr>
            <p:cNvSpPr/>
            <p:nvPr/>
          </p:nvSpPr>
          <p:spPr bwMode="auto">
            <a:xfrm>
              <a:off x="9591413" y="2213099"/>
              <a:ext cx="1260981" cy="1626104"/>
            </a:xfrm>
            <a:prstGeom prst="rect">
              <a:avLst/>
            </a:prstGeom>
            <a:solidFill>
              <a:schemeClr val="tx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0" numCol="1" rtlCol="0" anchor="b" anchorCtr="0" compatLnSpc="1">
              <a:prstTxWarp prst="textNoShape">
                <a:avLst/>
              </a:prstTxWarp>
            </a:bodyPr>
            <a:lstStyle/>
            <a:p>
              <a:pPr algn="ctr" defTabSz="699354" fontAlgn="base" hangingPunct="1">
                <a:spcBef>
                  <a:spcPct val="0"/>
                </a:spcBef>
                <a:spcAft>
                  <a:spcPct val="0"/>
                </a:spcAft>
                <a:defRPr/>
              </a:pPr>
              <a:endParaRPr lang="en-US" sz="375" b="1" kern="1200">
                <a:solidFill>
                  <a:srgbClr val="FFFFFF"/>
                </a:solidFill>
                <a:latin typeface="Segoe UI"/>
              </a:endParaRPr>
            </a:p>
          </p:txBody>
        </p:sp>
        <p:sp>
          <p:nvSpPr>
            <p:cNvPr id="84" name="TextBox 83">
              <a:extLst>
                <a:ext uri="{FF2B5EF4-FFF2-40B4-BE49-F238E27FC236}">
                  <a16:creationId xmlns:a16="http://schemas.microsoft.com/office/drawing/2014/main" id="{ABE57685-B896-4904-BEFA-BE9E3DF6C9ED}"/>
                </a:ext>
              </a:extLst>
            </p:cNvPr>
            <p:cNvSpPr txBox="1"/>
            <p:nvPr/>
          </p:nvSpPr>
          <p:spPr>
            <a:xfrm>
              <a:off x="9541035" y="2170742"/>
              <a:ext cx="1361736" cy="580677"/>
            </a:xfrm>
            <a:prstGeom prst="rect">
              <a:avLst/>
            </a:prstGeom>
            <a:noFill/>
          </p:spPr>
          <p:txBody>
            <a:bodyPr wrap="square" lIns="134464" tIns="107571" rIns="134464" bIns="107571" rtlCol="0">
              <a:spAutoFit/>
            </a:bodyPr>
            <a:lstStyle/>
            <a:p>
              <a:pPr algn="ctr" defTabSz="685800" hangingPunct="1">
                <a:lnSpc>
                  <a:spcPct val="90000"/>
                </a:lnSpc>
                <a:spcAft>
                  <a:spcPts val="441"/>
                </a:spcAft>
                <a:defRPr/>
              </a:pPr>
              <a:r>
                <a:rPr lang="en-US" sz="788" kern="1200">
                  <a:latin typeface="Segoe UI Semibold"/>
                  <a:ea typeface="+mn-ea"/>
                  <a:cs typeface="Segoe UI" panose="020B0502040204020203" pitchFamily="34" charset="0"/>
                </a:rPr>
                <a:t>Front-End</a:t>
              </a:r>
              <a:br>
                <a:rPr lang="en-US" sz="788" kern="1200">
                  <a:latin typeface="Segoe UI Semibold"/>
                  <a:ea typeface="+mn-ea"/>
                  <a:cs typeface="Segoe UI" panose="020B0502040204020203" pitchFamily="34" charset="0"/>
                </a:rPr>
              </a:br>
              <a:r>
                <a:rPr lang="en-US" sz="788" kern="1200">
                  <a:latin typeface="Segoe UI Semibold"/>
                  <a:ea typeface="+mn-ea"/>
                  <a:cs typeface="Segoe UI" panose="020B0502040204020203" pitchFamily="34" charset="0"/>
                </a:rPr>
                <a:t>Subnet</a:t>
              </a:r>
            </a:p>
          </p:txBody>
        </p:sp>
        <p:sp>
          <p:nvSpPr>
            <p:cNvPr id="85" name="TextBox 84">
              <a:extLst>
                <a:ext uri="{FF2B5EF4-FFF2-40B4-BE49-F238E27FC236}">
                  <a16:creationId xmlns:a16="http://schemas.microsoft.com/office/drawing/2014/main" id="{887A4F12-61C9-40DE-BE3C-6437319DBC30}"/>
                </a:ext>
              </a:extLst>
            </p:cNvPr>
            <p:cNvSpPr txBox="1"/>
            <p:nvPr/>
          </p:nvSpPr>
          <p:spPr>
            <a:xfrm>
              <a:off x="10901008" y="1859734"/>
              <a:ext cx="732828" cy="726187"/>
            </a:xfrm>
            <a:prstGeom prst="rect">
              <a:avLst/>
            </a:prstGeom>
          </p:spPr>
          <p:txBody>
            <a:bodyPr wrap="square" lIns="134464" tIns="107571" rIns="134464" bIns="107571" rtlCol="0">
              <a:spAutoFit/>
            </a:bodyPr>
            <a:lstStyle/>
            <a:p>
              <a:pPr defTabSz="685775" hangingPunct="1">
                <a:lnSpc>
                  <a:spcPct val="90000"/>
                </a:lnSpc>
                <a:spcAft>
                  <a:spcPts val="441"/>
                </a:spcAft>
                <a:defRPr/>
              </a:pPr>
              <a:r>
                <a:rPr lang="en-US" sz="788" kern="1200">
                  <a:solidFill>
                    <a:srgbClr val="FFFFFF"/>
                  </a:solidFill>
                  <a:latin typeface="Segoe UI Semibold" panose="020B0702040204020203" pitchFamily="34" charset="0"/>
                  <a:ea typeface="+mn-ea"/>
                  <a:cs typeface="Segoe UI Semibold" panose="020B0702040204020203" pitchFamily="34" charset="0"/>
                </a:rPr>
                <a:t>IPv6 NSG Rules</a:t>
              </a:r>
            </a:p>
          </p:txBody>
        </p:sp>
        <p:cxnSp>
          <p:nvCxnSpPr>
            <p:cNvPr id="87" name="Straight Arrow Connector 84">
              <a:extLst>
                <a:ext uri="{FF2B5EF4-FFF2-40B4-BE49-F238E27FC236}">
                  <a16:creationId xmlns:a16="http://schemas.microsoft.com/office/drawing/2014/main" id="{8F41886D-6E0B-44C9-BCA2-9909EE0B57A0}"/>
                </a:ext>
              </a:extLst>
            </p:cNvPr>
            <p:cNvCxnSpPr>
              <a:cxnSpLocks/>
            </p:cNvCxnSpPr>
            <p:nvPr/>
          </p:nvCxnSpPr>
          <p:spPr>
            <a:xfrm flipH="1">
              <a:off x="9099947" y="2977988"/>
              <a:ext cx="478566" cy="0"/>
            </a:xfrm>
            <a:prstGeom prst="straightConnector1">
              <a:avLst/>
            </a:prstGeom>
            <a:ln w="15875">
              <a:solidFill>
                <a:schemeClr val="accent2"/>
              </a:solidFill>
              <a:headEnd type="arrow"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EA30363-D42F-42B0-A586-AE8A82949654}"/>
                </a:ext>
              </a:extLst>
            </p:cNvPr>
            <p:cNvCxnSpPr>
              <a:cxnSpLocks/>
            </p:cNvCxnSpPr>
            <p:nvPr/>
          </p:nvCxnSpPr>
          <p:spPr>
            <a:xfrm flipV="1">
              <a:off x="8899813" y="4944773"/>
              <a:ext cx="3212" cy="785467"/>
            </a:xfrm>
            <a:prstGeom prst="straightConnector1">
              <a:avLst/>
            </a:prstGeom>
            <a:ln w="15875">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1" name="Straight Arrow Connector 84">
              <a:extLst>
                <a:ext uri="{FF2B5EF4-FFF2-40B4-BE49-F238E27FC236}">
                  <a16:creationId xmlns:a16="http://schemas.microsoft.com/office/drawing/2014/main" id="{24B27B23-91FB-44A6-A24B-EC19008582E9}"/>
                </a:ext>
              </a:extLst>
            </p:cNvPr>
            <p:cNvCxnSpPr>
              <a:cxnSpLocks/>
            </p:cNvCxnSpPr>
            <p:nvPr/>
          </p:nvCxnSpPr>
          <p:spPr>
            <a:xfrm>
              <a:off x="8167396" y="4166130"/>
              <a:ext cx="734023" cy="192552"/>
            </a:xfrm>
            <a:prstGeom prst="bentConnector3">
              <a:avLst>
                <a:gd name="adj1" fmla="val 99743"/>
              </a:avLst>
            </a:prstGeom>
            <a:ln w="15875">
              <a:solidFill>
                <a:schemeClr val="accent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0169D63-686C-4A77-8013-EF3B0B3568E1}"/>
                </a:ext>
              </a:extLst>
            </p:cNvPr>
            <p:cNvCxnSpPr>
              <a:cxnSpLocks/>
            </p:cNvCxnSpPr>
            <p:nvPr/>
          </p:nvCxnSpPr>
          <p:spPr>
            <a:xfrm flipV="1">
              <a:off x="9958520" y="3962212"/>
              <a:ext cx="0" cy="1768028"/>
            </a:xfrm>
            <a:prstGeom prst="straightConnector1">
              <a:avLst/>
            </a:prstGeom>
            <a:ln w="15875">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7DDC54F9-044F-45BC-BF2F-DBFA00407F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9666" y="4421112"/>
              <a:ext cx="476250" cy="476250"/>
            </a:xfrm>
            <a:prstGeom prst="rect">
              <a:avLst/>
            </a:prstGeom>
          </p:spPr>
        </p:pic>
        <p:sp>
          <p:nvSpPr>
            <p:cNvPr id="133" name="TextBox 132">
              <a:extLst>
                <a:ext uri="{FF2B5EF4-FFF2-40B4-BE49-F238E27FC236}">
                  <a16:creationId xmlns:a16="http://schemas.microsoft.com/office/drawing/2014/main" id="{81A7DA3A-B07F-47AB-9C2D-68B34F87C226}"/>
                </a:ext>
              </a:extLst>
            </p:cNvPr>
            <p:cNvSpPr txBox="1"/>
            <p:nvPr/>
          </p:nvSpPr>
          <p:spPr>
            <a:xfrm>
              <a:off x="6593670" y="2210912"/>
              <a:ext cx="1361736" cy="580677"/>
            </a:xfrm>
            <a:prstGeom prst="rect">
              <a:avLst/>
            </a:prstGeom>
            <a:noFill/>
          </p:spPr>
          <p:txBody>
            <a:bodyPr wrap="square" lIns="134464" tIns="107571" rIns="134464" bIns="107571" rtlCol="0">
              <a:spAutoFit/>
            </a:bodyPr>
            <a:lstStyle/>
            <a:p>
              <a:pPr algn="ctr" defTabSz="685800" hangingPunct="1">
                <a:lnSpc>
                  <a:spcPct val="90000"/>
                </a:lnSpc>
                <a:spcAft>
                  <a:spcPts val="441"/>
                </a:spcAft>
                <a:defRPr/>
              </a:pPr>
              <a:r>
                <a:rPr lang="en-US" sz="788" kern="1200">
                  <a:latin typeface="Segoe UI Semibold"/>
                  <a:ea typeface="+mn-ea"/>
                  <a:cs typeface="Segoe UI" panose="020B0502040204020203" pitchFamily="34" charset="0"/>
                </a:rPr>
                <a:t>Application</a:t>
              </a:r>
              <a:br>
                <a:rPr lang="en-US" sz="788" kern="1200">
                  <a:latin typeface="Segoe UI Semibold"/>
                  <a:ea typeface="+mn-ea"/>
                  <a:cs typeface="Segoe UI" panose="020B0502040204020203" pitchFamily="34" charset="0"/>
                </a:rPr>
              </a:br>
              <a:r>
                <a:rPr lang="en-US" sz="788" kern="1200">
                  <a:latin typeface="Segoe UI Semibold"/>
                  <a:ea typeface="+mn-ea"/>
                  <a:cs typeface="Segoe UI" panose="020B0502040204020203" pitchFamily="34" charset="0"/>
                </a:rPr>
                <a:t>Subnet</a:t>
              </a:r>
            </a:p>
          </p:txBody>
        </p:sp>
        <p:sp>
          <p:nvSpPr>
            <p:cNvPr id="134" name="Rectangle 133">
              <a:extLst>
                <a:ext uri="{FF2B5EF4-FFF2-40B4-BE49-F238E27FC236}">
                  <a16:creationId xmlns:a16="http://schemas.microsoft.com/office/drawing/2014/main" id="{B4182036-4D24-4DAC-89A7-294F4D73FE7C}"/>
                </a:ext>
              </a:extLst>
            </p:cNvPr>
            <p:cNvSpPr/>
            <p:nvPr/>
          </p:nvSpPr>
          <p:spPr bwMode="auto">
            <a:xfrm>
              <a:off x="8395895" y="5170148"/>
              <a:ext cx="2088941" cy="25671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800" hangingPunct="1">
                <a:defRPr/>
              </a:pPr>
              <a:r>
                <a:rPr lang="en-US" sz="788" kern="1200">
                  <a:solidFill>
                    <a:srgbClr val="000000"/>
                  </a:solidFill>
                  <a:latin typeface="Segoe UI Semibold"/>
                  <a:cs typeface="Segoe UI" panose="020B0502040204020203" pitchFamily="34" charset="0"/>
                </a:rPr>
                <a:t>DDoS Protection</a:t>
              </a:r>
            </a:p>
          </p:txBody>
        </p:sp>
        <p:pic>
          <p:nvPicPr>
            <p:cNvPr id="113" name="Graphic 112">
              <a:extLst>
                <a:ext uri="{FF2B5EF4-FFF2-40B4-BE49-F238E27FC236}">
                  <a16:creationId xmlns:a16="http://schemas.microsoft.com/office/drawing/2014/main" id="{B3545ACA-3980-4873-AB08-A83CF73552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5896" y="2618191"/>
              <a:ext cx="397208" cy="379708"/>
            </a:xfrm>
            <a:prstGeom prst="rect">
              <a:avLst/>
            </a:prstGeom>
          </p:spPr>
        </p:pic>
        <p:pic>
          <p:nvPicPr>
            <p:cNvPr id="123" name="Graphic 122">
              <a:extLst>
                <a:ext uri="{FF2B5EF4-FFF2-40B4-BE49-F238E27FC236}">
                  <a16:creationId xmlns:a16="http://schemas.microsoft.com/office/drawing/2014/main" id="{6D3F4539-AE7D-4F6E-BC21-25010716E6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27370" y="2109603"/>
              <a:ext cx="409602" cy="409600"/>
            </a:xfrm>
            <a:prstGeom prst="rect">
              <a:avLst/>
            </a:prstGeom>
          </p:spPr>
        </p:pic>
        <p:pic>
          <p:nvPicPr>
            <p:cNvPr id="126" name="Graphic 125">
              <a:extLst>
                <a:ext uri="{FF2B5EF4-FFF2-40B4-BE49-F238E27FC236}">
                  <a16:creationId xmlns:a16="http://schemas.microsoft.com/office/drawing/2014/main" id="{A514ABE4-39D3-4F1F-9BF6-8FA0251BE4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0775" y="2109603"/>
              <a:ext cx="409602" cy="409600"/>
            </a:xfrm>
            <a:prstGeom prst="rect">
              <a:avLst/>
            </a:prstGeom>
          </p:spPr>
        </p:pic>
        <p:grpSp>
          <p:nvGrpSpPr>
            <p:cNvPr id="14" name="Group 13">
              <a:extLst>
                <a:ext uri="{FF2B5EF4-FFF2-40B4-BE49-F238E27FC236}">
                  <a16:creationId xmlns:a16="http://schemas.microsoft.com/office/drawing/2014/main" id="{770C3047-1E2E-48CD-BF60-54C3F8519554}"/>
                </a:ext>
              </a:extLst>
            </p:cNvPr>
            <p:cNvGrpSpPr/>
            <p:nvPr/>
          </p:nvGrpSpPr>
          <p:grpSpPr>
            <a:xfrm>
              <a:off x="9821173" y="2735636"/>
              <a:ext cx="801460" cy="801460"/>
              <a:chOff x="9942999" y="2890576"/>
              <a:chExt cx="801460" cy="801460"/>
            </a:xfrm>
          </p:grpSpPr>
          <p:pic>
            <p:nvPicPr>
              <p:cNvPr id="3" name="Graphic 2">
                <a:extLst>
                  <a:ext uri="{FF2B5EF4-FFF2-40B4-BE49-F238E27FC236}">
                    <a16:creationId xmlns:a16="http://schemas.microsoft.com/office/drawing/2014/main" id="{9A10EACD-7720-4064-A459-16832657A8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2999" y="2890576"/>
                <a:ext cx="801460" cy="801460"/>
              </a:xfrm>
              <a:prstGeom prst="rect">
                <a:avLst/>
              </a:prstGeom>
            </p:spPr>
          </p:pic>
          <p:cxnSp>
            <p:nvCxnSpPr>
              <p:cNvPr id="8" name="Straight Arrow Connector 7">
                <a:extLst>
                  <a:ext uri="{FF2B5EF4-FFF2-40B4-BE49-F238E27FC236}">
                    <a16:creationId xmlns:a16="http://schemas.microsoft.com/office/drawing/2014/main" id="{977BF29B-5AFD-4016-B42E-F7E1F1EBE5E7}"/>
                  </a:ext>
                </a:extLst>
              </p:cNvPr>
              <p:cNvCxnSpPr>
                <a:cxnSpLocks/>
              </p:cNvCxnSpPr>
              <p:nvPr/>
            </p:nvCxnSpPr>
            <p:spPr>
              <a:xfrm>
                <a:off x="10343729" y="3007519"/>
                <a:ext cx="0" cy="81979"/>
              </a:xfrm>
              <a:prstGeom prst="straightConnector1">
                <a:avLst/>
              </a:prstGeom>
              <a:ln>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F45BF7A-7B9D-4F7A-AB28-3EC97F7C88E9}"/>
                  </a:ext>
                </a:extLst>
              </p:cNvPr>
              <p:cNvCxnSpPr>
                <a:cxnSpLocks/>
              </p:cNvCxnSpPr>
              <p:nvPr/>
            </p:nvCxnSpPr>
            <p:spPr>
              <a:xfrm flipH="1" flipV="1">
                <a:off x="10343729" y="3294052"/>
                <a:ext cx="0" cy="81979"/>
              </a:xfrm>
              <a:prstGeom prst="straightConnector1">
                <a:avLst/>
              </a:prstGeom>
              <a:ln>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134DFE5-02EF-4AB8-9A06-36E336CEEAE1}"/>
                  </a:ext>
                </a:extLst>
              </p:cNvPr>
              <p:cNvCxnSpPr>
                <a:cxnSpLocks/>
              </p:cNvCxnSpPr>
              <p:nvPr/>
            </p:nvCxnSpPr>
            <p:spPr>
              <a:xfrm flipH="1" flipV="1">
                <a:off x="10474612" y="3196156"/>
                <a:ext cx="80116" cy="1"/>
              </a:xfrm>
              <a:prstGeom prst="straightConnector1">
                <a:avLst/>
              </a:prstGeom>
              <a:ln>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AFD2194-6328-4A65-900D-7ABE2F646E40}"/>
                  </a:ext>
                </a:extLst>
              </p:cNvPr>
              <p:cNvCxnSpPr>
                <a:cxnSpLocks/>
              </p:cNvCxnSpPr>
              <p:nvPr/>
            </p:nvCxnSpPr>
            <p:spPr>
              <a:xfrm flipV="1">
                <a:off x="10108962" y="3196156"/>
                <a:ext cx="80116" cy="1"/>
              </a:xfrm>
              <a:prstGeom prst="straightConnector1">
                <a:avLst/>
              </a:prstGeom>
              <a:ln>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pic>
          <p:nvPicPr>
            <p:cNvPr id="141" name="Graphic 140">
              <a:extLst>
                <a:ext uri="{FF2B5EF4-FFF2-40B4-BE49-F238E27FC236}">
                  <a16:creationId xmlns:a16="http://schemas.microsoft.com/office/drawing/2014/main" id="{2E115871-4E05-4BE1-AF63-97DD43FDE1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2074" y="3936070"/>
              <a:ext cx="618400" cy="618400"/>
            </a:xfrm>
            <a:prstGeom prst="rect">
              <a:avLst/>
            </a:prstGeom>
          </p:spPr>
        </p:pic>
        <p:sp>
          <p:nvSpPr>
            <p:cNvPr id="140" name="Freeform 15">
              <a:extLst>
                <a:ext uri="{FF2B5EF4-FFF2-40B4-BE49-F238E27FC236}">
                  <a16:creationId xmlns:a16="http://schemas.microsoft.com/office/drawing/2014/main" id="{C4BE15EA-26B8-4111-B4F1-FE289942FFB6}"/>
                </a:ext>
              </a:extLst>
            </p:cNvPr>
            <p:cNvSpPr>
              <a:spLocks noChangeAspect="1" noEditPoints="1"/>
            </p:cNvSpPr>
            <p:nvPr/>
          </p:nvSpPr>
          <p:spPr bwMode="black">
            <a:xfrm>
              <a:off x="6982224" y="4084446"/>
              <a:ext cx="215767" cy="2148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0C0"/>
            </a:solidFill>
            <a:ln>
              <a:noFill/>
            </a:ln>
          </p:spPr>
          <p:txBody>
            <a:bodyPr vert="horz" wrap="square" lIns="68644" tIns="34322" rIns="68644" bIns="34322" numCol="1" anchor="t" anchorCtr="0" compatLnSpc="1">
              <a:prstTxWarp prst="textNoShape">
                <a:avLst/>
              </a:prstTxWarp>
            </a:bodyPr>
            <a:lstStyle/>
            <a:p>
              <a:pPr defTabSz="686398" hangingPunct="1">
                <a:defRPr/>
              </a:pPr>
              <a:endParaRPr lang="en-US" sz="800">
                <a:solidFill>
                  <a:srgbClr val="1A1A1A"/>
                </a:solidFill>
                <a:latin typeface="Segoe UI"/>
                <a:ea typeface="+mn-ea"/>
                <a:cs typeface="+mn-cs"/>
              </a:endParaRPr>
            </a:p>
          </p:txBody>
        </p:sp>
        <p:grpSp>
          <p:nvGrpSpPr>
            <p:cNvPr id="24" name="Group 23">
              <a:extLst>
                <a:ext uri="{FF2B5EF4-FFF2-40B4-BE49-F238E27FC236}">
                  <a16:creationId xmlns:a16="http://schemas.microsoft.com/office/drawing/2014/main" id="{03AF04DD-C488-40C8-B587-3D17CCFC6B07}"/>
                </a:ext>
              </a:extLst>
            </p:cNvPr>
            <p:cNvGrpSpPr/>
            <p:nvPr/>
          </p:nvGrpSpPr>
          <p:grpSpPr>
            <a:xfrm>
              <a:off x="7407020" y="2696175"/>
              <a:ext cx="791745" cy="628384"/>
              <a:chOff x="7514440" y="3412836"/>
              <a:chExt cx="791745" cy="628384"/>
            </a:xfrm>
          </p:grpSpPr>
          <p:sp>
            <p:nvSpPr>
              <p:cNvPr id="143" name="TextBox 142">
                <a:extLst>
                  <a:ext uri="{FF2B5EF4-FFF2-40B4-BE49-F238E27FC236}">
                    <a16:creationId xmlns:a16="http://schemas.microsoft.com/office/drawing/2014/main" id="{0F59FC7F-A214-4023-B8E6-F9333C35FE59}"/>
                  </a:ext>
                </a:extLst>
              </p:cNvPr>
              <p:cNvSpPr txBox="1"/>
              <p:nvPr/>
            </p:nvSpPr>
            <p:spPr>
              <a:xfrm>
                <a:off x="7651091" y="3412836"/>
                <a:ext cx="655094" cy="435167"/>
              </a:xfrm>
              <a:prstGeom prst="rect">
                <a:avLst/>
              </a:prstGeom>
              <a:noFill/>
            </p:spPr>
            <p:txBody>
              <a:bodyPr wrap="square" lIns="134464" tIns="107571" rIns="134464" bIns="107571" rtlCol="0">
                <a:spAutoFit/>
              </a:bodyPr>
              <a:lstStyle/>
              <a:p>
                <a:pPr algn="ctr" defTabSz="685775" hangingPunct="1">
                  <a:lnSpc>
                    <a:spcPct val="90000"/>
                  </a:lnSpc>
                  <a:spcAft>
                    <a:spcPts val="441"/>
                  </a:spcAft>
                  <a:defRPr/>
                </a:pPr>
                <a:r>
                  <a:rPr lang="en-US" sz="788" kern="1200">
                    <a:solidFill>
                      <a:prstClr val="black"/>
                    </a:solidFill>
                    <a:latin typeface="Segoe UI Semibold"/>
                    <a:ea typeface="+mn-ea"/>
                    <a:cs typeface="+mn-cs"/>
                  </a:rPr>
                  <a:t>IPv6</a:t>
                </a:r>
              </a:p>
            </p:txBody>
          </p:sp>
          <p:sp>
            <p:nvSpPr>
              <p:cNvPr id="144" name="TextBox 143">
                <a:extLst>
                  <a:ext uri="{FF2B5EF4-FFF2-40B4-BE49-F238E27FC236}">
                    <a16:creationId xmlns:a16="http://schemas.microsoft.com/office/drawing/2014/main" id="{5DF98F31-0414-4EB6-88BF-E004CC259121}"/>
                  </a:ext>
                </a:extLst>
              </p:cNvPr>
              <p:cNvSpPr txBox="1"/>
              <p:nvPr/>
            </p:nvSpPr>
            <p:spPr>
              <a:xfrm>
                <a:off x="7656167" y="3606053"/>
                <a:ext cx="643750" cy="435167"/>
              </a:xfrm>
              <a:prstGeom prst="rect">
                <a:avLst/>
              </a:prstGeom>
              <a:noFill/>
            </p:spPr>
            <p:txBody>
              <a:bodyPr wrap="square" lIns="134464" tIns="107571" rIns="134464" bIns="107571" rtlCol="0">
                <a:spAutoFit/>
              </a:bodyPr>
              <a:lstStyle/>
              <a:p>
                <a:pPr algn="ctr" defTabSz="685775" hangingPunct="1">
                  <a:lnSpc>
                    <a:spcPct val="90000"/>
                  </a:lnSpc>
                  <a:spcAft>
                    <a:spcPts val="441"/>
                  </a:spcAft>
                  <a:defRPr/>
                </a:pPr>
                <a:r>
                  <a:rPr lang="en-US" sz="788" kern="1200">
                    <a:solidFill>
                      <a:prstClr val="black"/>
                    </a:solidFill>
                    <a:latin typeface="Segoe UI Semibold"/>
                    <a:ea typeface="+mn-ea"/>
                    <a:cs typeface="+mn-cs"/>
                  </a:rPr>
                  <a:t>IPv4</a:t>
                </a:r>
              </a:p>
            </p:txBody>
          </p:sp>
          <p:cxnSp>
            <p:nvCxnSpPr>
              <p:cNvPr id="145" name="Straight Arrow Connector 144">
                <a:extLst>
                  <a:ext uri="{FF2B5EF4-FFF2-40B4-BE49-F238E27FC236}">
                    <a16:creationId xmlns:a16="http://schemas.microsoft.com/office/drawing/2014/main" id="{14BAF438-585B-42E0-84C2-E01A79F7B0AE}"/>
                  </a:ext>
                </a:extLst>
              </p:cNvPr>
              <p:cNvCxnSpPr>
                <a:cxnSpLocks/>
              </p:cNvCxnSpPr>
              <p:nvPr/>
            </p:nvCxnSpPr>
            <p:spPr>
              <a:xfrm>
                <a:off x="7514440" y="3632817"/>
                <a:ext cx="23772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7A11F994-3C6E-4CB2-B907-EEA588459B36}"/>
                  </a:ext>
                </a:extLst>
              </p:cNvPr>
              <p:cNvCxnSpPr>
                <a:cxnSpLocks/>
              </p:cNvCxnSpPr>
              <p:nvPr/>
            </p:nvCxnSpPr>
            <p:spPr>
              <a:xfrm>
                <a:off x="7514440" y="3808061"/>
                <a:ext cx="237729" cy="0"/>
              </a:xfrm>
              <a:prstGeom prst="straightConnector1">
                <a:avLst/>
              </a:prstGeom>
              <a:ln w="1905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7A0C882A-057F-4142-9475-22A2530CEAB2}"/>
                </a:ext>
              </a:extLst>
            </p:cNvPr>
            <p:cNvSpPr txBox="1"/>
            <p:nvPr/>
          </p:nvSpPr>
          <p:spPr>
            <a:xfrm>
              <a:off x="6660494" y="3250126"/>
              <a:ext cx="1053400" cy="435167"/>
            </a:xfrm>
            <a:prstGeom prst="rect">
              <a:avLst/>
            </a:prstGeom>
            <a:noFill/>
          </p:spPr>
          <p:txBody>
            <a:bodyPr wrap="square" lIns="134464" tIns="107571" rIns="134464" bIns="107571" rtlCol="0">
              <a:spAutoFit/>
            </a:bodyPr>
            <a:lstStyle/>
            <a:p>
              <a:pPr defTabSz="685775" hangingPunct="1">
                <a:lnSpc>
                  <a:spcPct val="90000"/>
                </a:lnSpc>
                <a:spcAft>
                  <a:spcPts val="441"/>
                </a:spcAft>
                <a:defRPr/>
              </a:pPr>
              <a:r>
                <a:rPr lang="en-US" sz="788" kern="1200">
                  <a:latin typeface="Segoe UI Semibold"/>
                  <a:ea typeface="+mn-ea"/>
                  <a:cs typeface="Segoe UI" panose="020B0502040204020203" pitchFamily="34" charset="0"/>
                </a:rPr>
                <a:t>Linux VM</a:t>
              </a:r>
            </a:p>
          </p:txBody>
        </p:sp>
        <p:pic>
          <p:nvPicPr>
            <p:cNvPr id="23" name="Graphic 22">
              <a:extLst>
                <a:ext uri="{FF2B5EF4-FFF2-40B4-BE49-F238E27FC236}">
                  <a16:creationId xmlns:a16="http://schemas.microsoft.com/office/drawing/2014/main" id="{F1155904-989E-43B0-AD3B-AF0A8F1073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2074" y="2762183"/>
              <a:ext cx="618400" cy="618400"/>
            </a:xfrm>
            <a:prstGeom prst="rect">
              <a:avLst/>
            </a:prstGeom>
          </p:spPr>
        </p:pic>
        <p:pic>
          <p:nvPicPr>
            <p:cNvPr id="138" name="Picture 2" descr="See the source image">
              <a:extLst>
                <a:ext uri="{FF2B5EF4-FFF2-40B4-BE49-F238E27FC236}">
                  <a16:creationId xmlns:a16="http://schemas.microsoft.com/office/drawing/2014/main" id="{6E6E239C-ED51-4BD6-8D25-77A1ACD61F1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982224" y="2867429"/>
              <a:ext cx="225278" cy="270333"/>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7715789-B55D-4E66-BB31-07FEEEDCF171}"/>
                </a:ext>
              </a:extLst>
            </p:cNvPr>
            <p:cNvGrpSpPr/>
            <p:nvPr/>
          </p:nvGrpSpPr>
          <p:grpSpPr>
            <a:xfrm>
              <a:off x="6631430" y="1537513"/>
              <a:ext cx="4452640" cy="465456"/>
              <a:chOff x="6324600" y="1324153"/>
              <a:chExt cx="4452640" cy="465456"/>
            </a:xfrm>
          </p:grpSpPr>
          <p:sp>
            <p:nvSpPr>
              <p:cNvPr id="2" name="Rectangle 1">
                <a:extLst>
                  <a:ext uri="{FF2B5EF4-FFF2-40B4-BE49-F238E27FC236}">
                    <a16:creationId xmlns:a16="http://schemas.microsoft.com/office/drawing/2014/main" id="{F275C19D-FBAA-4DD8-B511-15F89372EF03}"/>
                  </a:ext>
                </a:extLst>
              </p:cNvPr>
              <p:cNvSpPr/>
              <p:nvPr/>
            </p:nvSpPr>
            <p:spPr bwMode="auto">
              <a:xfrm>
                <a:off x="6324600" y="1463039"/>
                <a:ext cx="716280" cy="2353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12ACBE46-BDB4-4836-905E-201B75FCBE44}"/>
                  </a:ext>
                </a:extLst>
              </p:cNvPr>
              <p:cNvSpPr txBox="1"/>
              <p:nvPr/>
            </p:nvSpPr>
            <p:spPr>
              <a:xfrm>
                <a:off x="6936445" y="1445478"/>
                <a:ext cx="3840795" cy="190053"/>
              </a:xfrm>
              <a:prstGeom prst="rect">
                <a:avLst/>
              </a:prstGeom>
              <a:solidFill>
                <a:schemeClr val="bg1"/>
              </a:solidFill>
            </p:spPr>
            <p:txBody>
              <a:bodyPr wrap="none" lIns="0" tIns="0" rIns="0" bIns="0" rtlCol="0">
                <a:spAutoFit/>
              </a:bodyPr>
              <a:lstStyle/>
              <a:p>
                <a:pPr defTabSz="685775" hangingPunct="1">
                  <a:lnSpc>
                    <a:spcPct val="90000"/>
                  </a:lnSpc>
                  <a:spcAft>
                    <a:spcPts val="441"/>
                  </a:spcAft>
                  <a:defRPr/>
                </a:pPr>
                <a:r>
                  <a:rPr lang="en-US" sz="1029" kern="1200">
                    <a:solidFill>
                      <a:srgbClr val="FFFFFF"/>
                    </a:solidFill>
                    <a:latin typeface="Segoe UI Semibold" panose="020B0702040204020203" pitchFamily="34" charset="0"/>
                    <a:ea typeface="+mn-ea"/>
                    <a:cs typeface="Segoe UI Semibold" panose="020B0702040204020203" pitchFamily="34" charset="0"/>
                  </a:rPr>
                  <a:t>Azure Virtual Network Dual Stacked (IPv4+IPv6)</a:t>
                </a:r>
              </a:p>
            </p:txBody>
          </p:sp>
          <p:pic>
            <p:nvPicPr>
              <p:cNvPr id="58" name="Picture 88">
                <a:extLst>
                  <a:ext uri="{FF2B5EF4-FFF2-40B4-BE49-F238E27FC236}">
                    <a16:creationId xmlns:a16="http://schemas.microsoft.com/office/drawing/2014/main" id="{DF414BE3-137F-4AB7-A37B-C637CAD9CFA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381432" y="1324153"/>
                <a:ext cx="465456" cy="465456"/>
              </a:xfrm>
              <a:prstGeom prst="rect">
                <a:avLst/>
              </a:prstGeom>
            </p:spPr>
          </p:pic>
        </p:grpSp>
        <p:cxnSp>
          <p:nvCxnSpPr>
            <p:cNvPr id="59" name="Straight Arrow Connector 84">
              <a:extLst>
                <a:ext uri="{FF2B5EF4-FFF2-40B4-BE49-F238E27FC236}">
                  <a16:creationId xmlns:a16="http://schemas.microsoft.com/office/drawing/2014/main" id="{4BE4E945-637F-469E-BA9E-1384C2E935A6}"/>
                </a:ext>
              </a:extLst>
            </p:cNvPr>
            <p:cNvCxnSpPr>
              <a:cxnSpLocks/>
            </p:cNvCxnSpPr>
            <p:nvPr/>
          </p:nvCxnSpPr>
          <p:spPr>
            <a:xfrm flipH="1">
              <a:off x="8137922" y="2977988"/>
              <a:ext cx="526256" cy="0"/>
            </a:xfrm>
            <a:prstGeom prst="straightConnector1">
              <a:avLst/>
            </a:prstGeom>
            <a:ln w="15875">
              <a:solidFill>
                <a:schemeClr val="accent2"/>
              </a:solidFill>
              <a:headEnd type="none" w="lg"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2796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3.33333E-6 L 0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2.5E-6 -2.22222E-6 L 2.5E-6 0.0355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0 -3.33333E-6 L 0 0.03542 " pathEditMode="relative" rAng="0" ptsTypes="AA">
                                      <p:cBhvr>
                                        <p:cTn id="1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60787C9-E161-459A-A8E2-E3AC295D30FA}"/>
              </a:ext>
            </a:extLst>
          </p:cNvPr>
          <p:cNvGraphicFramePr>
            <a:graphicFrameLocks noGrp="1"/>
          </p:cNvGraphicFramePr>
          <p:nvPr/>
        </p:nvGraphicFramePr>
        <p:xfrm>
          <a:off x="4911208" y="3075545"/>
          <a:ext cx="3355781" cy="1706535"/>
        </p:xfrm>
        <a:graphic>
          <a:graphicData uri="http://schemas.openxmlformats.org/drawingml/2006/table">
            <a:tbl>
              <a:tblPr firstRow="1" bandRow="1">
                <a:tableStyleId>{69012ECD-51FC-41F1-AA8D-1B2483CD663E}</a:tableStyleId>
              </a:tblPr>
              <a:tblGrid>
                <a:gridCol w="724355">
                  <a:extLst>
                    <a:ext uri="{9D8B030D-6E8A-4147-A177-3AD203B41FA5}">
                      <a16:colId xmlns:a16="http://schemas.microsoft.com/office/drawing/2014/main" val="2724774125"/>
                    </a:ext>
                  </a:extLst>
                </a:gridCol>
                <a:gridCol w="895820">
                  <a:extLst>
                    <a:ext uri="{9D8B030D-6E8A-4147-A177-3AD203B41FA5}">
                      <a16:colId xmlns:a16="http://schemas.microsoft.com/office/drawing/2014/main" val="1959075526"/>
                    </a:ext>
                  </a:extLst>
                </a:gridCol>
                <a:gridCol w="895820">
                  <a:extLst>
                    <a:ext uri="{9D8B030D-6E8A-4147-A177-3AD203B41FA5}">
                      <a16:colId xmlns:a16="http://schemas.microsoft.com/office/drawing/2014/main" val="3190158529"/>
                    </a:ext>
                  </a:extLst>
                </a:gridCol>
                <a:gridCol w="839786">
                  <a:extLst>
                    <a:ext uri="{9D8B030D-6E8A-4147-A177-3AD203B41FA5}">
                      <a16:colId xmlns:a16="http://schemas.microsoft.com/office/drawing/2014/main" val="3774095653"/>
                    </a:ext>
                  </a:extLst>
                </a:gridCol>
              </a:tblGrid>
              <a:tr h="311103">
                <a:tc>
                  <a:txBody>
                    <a:bodyPr/>
                    <a:lstStyle/>
                    <a:p>
                      <a:pPr algn="ctr"/>
                      <a:r>
                        <a:rPr lang="en-US" sz="800"/>
                        <a:t>SKUs</a:t>
                      </a:r>
                    </a:p>
                  </a:txBody>
                  <a:tcPr marL="68580" marR="68580" marT="34290" marB="34290" anchor="ctr"/>
                </a:tc>
                <a:tc>
                  <a:txBody>
                    <a:bodyPr/>
                    <a:lstStyle/>
                    <a:p>
                      <a:pPr algn="ctr"/>
                      <a:r>
                        <a:rPr lang="en-US" sz="800"/>
                        <a:t>Aggregate Throughput</a:t>
                      </a:r>
                    </a:p>
                  </a:txBody>
                  <a:tcPr marL="68580" marR="68580" marT="34290" marB="34290" anchor="ctr"/>
                </a:tc>
                <a:tc>
                  <a:txBody>
                    <a:bodyPr/>
                    <a:lstStyle/>
                    <a:p>
                      <a:pPr algn="ctr"/>
                      <a:r>
                        <a:rPr lang="en-US" sz="800"/>
                        <a:t>P2S connections</a:t>
                      </a:r>
                    </a:p>
                  </a:txBody>
                  <a:tcPr marL="68580" marR="68580" marT="34290" marB="34290" anchor="ctr"/>
                </a:tc>
                <a:tc>
                  <a:txBody>
                    <a:bodyPr/>
                    <a:lstStyle/>
                    <a:p>
                      <a:pPr algn="ctr"/>
                      <a:r>
                        <a:rPr lang="en-US" sz="800"/>
                        <a:t>IKEv1/v2</a:t>
                      </a:r>
                    </a:p>
                  </a:txBody>
                  <a:tcPr marL="68580" marR="68580" marT="34290" marB="34290" anchor="ctr">
                    <a:lnR w="127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2797047782"/>
                  </a:ext>
                </a:extLst>
              </a:tr>
              <a:tr h="278823">
                <a:tc>
                  <a:txBody>
                    <a:bodyPr/>
                    <a:lstStyle/>
                    <a:p>
                      <a:pPr marL="0" indent="0" algn="ctr">
                        <a:buFont typeface="Wingdings" panose="05000000000000000000" pitchFamily="2" charset="2"/>
                        <a:buNone/>
                      </a:pPr>
                      <a:r>
                        <a:rPr lang="en-US" sz="800" kern="1200"/>
                        <a:t>VpnGw1</a:t>
                      </a:r>
                      <a:endParaRPr lang="en-US" sz="800" kern="1200">
                        <a:solidFill>
                          <a:schemeClr val="lt1"/>
                        </a:solidFill>
                        <a:latin typeface="+mn-lt"/>
                        <a:ea typeface="+mn-ea"/>
                        <a:cs typeface="+mn-cs"/>
                      </a:endParaRPr>
                    </a:p>
                  </a:txBody>
                  <a:tcPr marL="68580" marR="68580" marT="34290" marB="34290" anchor="ctr"/>
                </a:tc>
                <a:tc>
                  <a:txBody>
                    <a:bodyPr/>
                    <a:lstStyle/>
                    <a:p>
                      <a:pPr marL="0" indent="0" algn="ctr">
                        <a:buFont typeface="Wingdings" panose="05000000000000000000" pitchFamily="2" charset="2"/>
                        <a:buNone/>
                      </a:pPr>
                      <a:r>
                        <a:rPr lang="en-US" sz="800" kern="1200"/>
                        <a:t>650 Mbps</a:t>
                      </a:r>
                      <a:endParaRPr lang="en-US" sz="800" kern="1200">
                        <a:solidFill>
                          <a:schemeClr val="lt1"/>
                        </a:solidFill>
                        <a:latin typeface="+mn-lt"/>
                        <a:ea typeface="+mn-ea"/>
                        <a:cs typeface="+mn-cs"/>
                      </a:endParaRP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kern="1200">
                          <a:solidFill>
                            <a:schemeClr val="tx1"/>
                          </a:solidFill>
                          <a:latin typeface="+mn-lt"/>
                          <a:ea typeface="+mn-ea"/>
                          <a:cs typeface="+mn-cs"/>
                        </a:rPr>
                        <a:t>250</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IKEv1+IKEv2</a:t>
                      </a:r>
                    </a:p>
                  </a:txBody>
                  <a:tcPr marL="68580" marR="68580" marT="34290" marB="34290" anchor="ctr">
                    <a:lnR w="127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80988522"/>
                  </a:ext>
                </a:extLst>
              </a:tr>
              <a:tr h="278823">
                <a:tc>
                  <a:txBody>
                    <a:bodyPr/>
                    <a:lstStyle/>
                    <a:p>
                      <a:pPr marL="0" indent="0" algn="ctr">
                        <a:buFont typeface="Wingdings" panose="05000000000000000000" pitchFamily="2" charset="2"/>
                        <a:buNone/>
                      </a:pPr>
                      <a:r>
                        <a:rPr lang="en-US" sz="800" kern="1200"/>
                        <a:t>VpnGw2</a:t>
                      </a:r>
                      <a:endParaRPr lang="en-US" sz="800" kern="1200">
                        <a:solidFill>
                          <a:schemeClr val="lt1"/>
                        </a:solidFill>
                        <a:latin typeface="+mn-lt"/>
                        <a:ea typeface="+mn-ea"/>
                        <a:cs typeface="+mn-cs"/>
                      </a:endParaRPr>
                    </a:p>
                  </a:txBody>
                  <a:tcPr marL="68580" marR="68580" marT="34290" marB="34290" anchor="ctr"/>
                </a:tc>
                <a:tc>
                  <a:txBody>
                    <a:bodyPr/>
                    <a:lstStyle/>
                    <a:p>
                      <a:pPr marL="0" indent="0" algn="ctr">
                        <a:buFont typeface="Wingdings" panose="05000000000000000000" pitchFamily="2" charset="2"/>
                        <a:buNone/>
                      </a:pPr>
                      <a:r>
                        <a:rPr lang="en-US" sz="800" kern="1200"/>
                        <a:t>1 Gbps</a:t>
                      </a:r>
                      <a:endParaRPr lang="en-US" sz="800" kern="1200">
                        <a:solidFill>
                          <a:schemeClr val="lt1"/>
                        </a:solidFill>
                        <a:latin typeface="+mn-lt"/>
                        <a:ea typeface="+mn-ea"/>
                        <a:cs typeface="+mn-cs"/>
                      </a:endParaRP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kern="1200">
                          <a:solidFill>
                            <a:schemeClr val="tx1"/>
                          </a:solidFill>
                          <a:latin typeface="+mn-lt"/>
                          <a:ea typeface="+mn-ea"/>
                          <a:cs typeface="+mn-cs"/>
                        </a:rPr>
                        <a:t>500</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IKEv1+IKEv2</a:t>
                      </a:r>
                    </a:p>
                  </a:txBody>
                  <a:tcPr marL="68580" marR="68580" marT="34290" marB="34290" anchor="ctr">
                    <a:lnR w="127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2984316286"/>
                  </a:ext>
                </a:extLst>
              </a:tr>
              <a:tr h="278823">
                <a:tc>
                  <a:txBody>
                    <a:bodyPr/>
                    <a:lstStyle/>
                    <a:p>
                      <a:pPr marL="0" indent="0" algn="ctr">
                        <a:buFont typeface="Wingdings" panose="05000000000000000000" pitchFamily="2" charset="2"/>
                        <a:buNone/>
                      </a:pPr>
                      <a:r>
                        <a:rPr lang="en-US" sz="800" b="0" kern="1200"/>
                        <a:t>VpnGw3</a:t>
                      </a:r>
                      <a:endParaRPr lang="en-US" sz="800" b="0" kern="1200">
                        <a:solidFill>
                          <a:schemeClr val="lt1"/>
                        </a:solidFill>
                        <a:latin typeface="+mn-lt"/>
                        <a:ea typeface="+mn-ea"/>
                        <a:cs typeface="+mn-cs"/>
                      </a:endParaRPr>
                    </a:p>
                  </a:txBody>
                  <a:tcPr marL="68580" marR="68580" marT="34290" marB="34290" anchor="ctr"/>
                </a:tc>
                <a:tc>
                  <a:txBody>
                    <a:bodyPr/>
                    <a:lstStyle/>
                    <a:p>
                      <a:pPr marL="0" indent="0" algn="ctr">
                        <a:buFont typeface="Wingdings" panose="05000000000000000000" pitchFamily="2" charset="2"/>
                        <a:buNone/>
                      </a:pPr>
                      <a:r>
                        <a:rPr lang="en-US" sz="800" b="1" kern="1200">
                          <a:solidFill>
                            <a:srgbClr val="FF0000"/>
                          </a:solidFill>
                        </a:rPr>
                        <a:t>2.5 Gbps</a:t>
                      </a:r>
                      <a:endParaRPr lang="en-US" sz="800" b="1" kern="1200">
                        <a:solidFill>
                          <a:srgbClr val="FF0000"/>
                        </a:solidFill>
                        <a:latin typeface="+mn-lt"/>
                        <a:ea typeface="+mn-ea"/>
                        <a:cs typeface="+mn-cs"/>
                      </a:endParaRP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0" kern="1200">
                          <a:solidFill>
                            <a:schemeClr val="tx1"/>
                          </a:solidFill>
                          <a:latin typeface="+mn-lt"/>
                          <a:ea typeface="+mn-ea"/>
                          <a:cs typeface="+mn-cs"/>
                        </a:rPr>
                        <a:t>1000</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IKEv1+IKEv2</a:t>
                      </a:r>
                    </a:p>
                  </a:txBody>
                  <a:tcPr marL="68580" marR="68580" marT="34290" marB="34290" anchor="ctr">
                    <a:lnR w="127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3777495425"/>
                  </a:ext>
                </a:extLst>
              </a:tr>
              <a:tr h="278823">
                <a:tc>
                  <a:txBody>
                    <a:bodyPr/>
                    <a:lstStyle/>
                    <a:p>
                      <a:pPr marL="0" indent="0" algn="ctr" defTabSz="932742" rtl="0" eaLnBrk="1" latinLnBrk="0" hangingPunct="1">
                        <a:buFont typeface="Wingdings" panose="05000000000000000000" pitchFamily="2" charset="2"/>
                        <a:buNone/>
                      </a:pPr>
                      <a:r>
                        <a:rPr lang="en-US" sz="800" b="1" kern="1200">
                          <a:solidFill>
                            <a:schemeClr val="tx1"/>
                          </a:solidFill>
                          <a:latin typeface="+mn-lt"/>
                          <a:ea typeface="+mn-ea"/>
                          <a:cs typeface="+mn-cs"/>
                        </a:rPr>
                        <a:t>VpnGw4</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5Gbps</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5,000</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IKEv1+IKEv2</a:t>
                      </a:r>
                    </a:p>
                  </a:txBody>
                  <a:tcPr marL="68580" marR="68580" marT="34290" marB="34290" anchor="ctr">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1572767466"/>
                  </a:ext>
                </a:extLst>
              </a:tr>
              <a:tr h="278823">
                <a:tc>
                  <a:txBody>
                    <a:bodyPr/>
                    <a:lstStyle/>
                    <a:p>
                      <a:pPr marL="0" indent="0" algn="ctr" defTabSz="932742" rtl="0" eaLnBrk="1" latinLnBrk="0" hangingPunct="1">
                        <a:buFont typeface="Wingdings" panose="05000000000000000000" pitchFamily="2" charset="2"/>
                        <a:buNone/>
                      </a:pPr>
                      <a:r>
                        <a:rPr lang="en-US" sz="800" b="1" kern="1200">
                          <a:solidFill>
                            <a:schemeClr val="tx1"/>
                          </a:solidFill>
                          <a:latin typeface="+mn-lt"/>
                          <a:ea typeface="+mn-ea"/>
                          <a:cs typeface="+mn-cs"/>
                        </a:rPr>
                        <a:t>VpnGw5</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10Gbps</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10,000</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IKEv1+IKEv2</a:t>
                      </a:r>
                    </a:p>
                  </a:txBody>
                  <a:tcPr marL="68580" marR="68580" marT="34290" marB="34290" anchor="ctr">
                    <a:lnR w="127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839376371"/>
                  </a:ext>
                </a:extLst>
              </a:tr>
            </a:tbl>
          </a:graphicData>
        </a:graphic>
      </p:graphicFrame>
      <p:sp>
        <p:nvSpPr>
          <p:cNvPr id="6" name="Text Placeholder 5"/>
          <p:cNvSpPr>
            <a:spLocks noGrp="1"/>
          </p:cNvSpPr>
          <p:nvPr>
            <p:ph sz="quarter" idx="4294967295"/>
          </p:nvPr>
        </p:nvSpPr>
        <p:spPr>
          <a:xfrm>
            <a:off x="441198" y="1121607"/>
            <a:ext cx="3908822" cy="3411703"/>
          </a:xfrm>
        </p:spPr>
        <p:txBody>
          <a:bodyPr/>
          <a:lstStyle/>
          <a:p>
            <a:pPr marL="0" indent="0">
              <a:buNone/>
            </a:pPr>
            <a:r>
              <a:rPr lang="en-US" dirty="0"/>
              <a:t>S2S VPN</a:t>
            </a:r>
            <a:endParaRPr lang="en-US" sz="1500" baseline="30000" dirty="0">
              <a:solidFill>
                <a:schemeClr val="accent3"/>
              </a:solidFill>
            </a:endParaRPr>
          </a:p>
          <a:p>
            <a:pPr marL="171450" lvl="1" indent="0">
              <a:buNone/>
            </a:pPr>
            <a:r>
              <a:rPr lang="en-US" dirty="0">
                <a:solidFill>
                  <a:schemeClr val="tx1"/>
                </a:solidFill>
                <a:latin typeface="+mj-lt"/>
              </a:rPr>
              <a:t>High throughput VPN – 10 Gbps</a:t>
            </a:r>
            <a:r>
              <a:rPr lang="en-US" baseline="30000" dirty="0">
                <a:solidFill>
                  <a:schemeClr val="tx1"/>
                </a:solidFill>
                <a:latin typeface="+mj-lt"/>
              </a:rPr>
              <a:t> </a:t>
            </a:r>
            <a:r>
              <a:rPr lang="en-US" b="1" baseline="30000" dirty="0">
                <a:solidFill>
                  <a:schemeClr val="accent1"/>
                </a:solidFill>
              </a:rPr>
              <a:t>GA</a:t>
            </a:r>
            <a:endParaRPr lang="en-US" b="1" dirty="0">
              <a:solidFill>
                <a:schemeClr val="accent1"/>
              </a:solidFill>
            </a:endParaRPr>
          </a:p>
          <a:p>
            <a:pPr marL="342900" lvl="2" indent="0">
              <a:buNone/>
            </a:pPr>
            <a:r>
              <a:rPr lang="en-US" dirty="0">
                <a:solidFill>
                  <a:schemeClr val="tx1">
                    <a:lumMod val="65000"/>
                    <a:lumOff val="35000"/>
                  </a:schemeClr>
                </a:solidFill>
              </a:rPr>
              <a:t>New Azure VPN gateways – VpnGw3/4/5</a:t>
            </a:r>
          </a:p>
          <a:p>
            <a:pPr marL="342900" lvl="2" indent="0">
              <a:buNone/>
            </a:pPr>
            <a:r>
              <a:rPr lang="en-US" dirty="0">
                <a:solidFill>
                  <a:schemeClr val="tx1">
                    <a:lumMod val="65000"/>
                    <a:lumOff val="35000"/>
                  </a:schemeClr>
                </a:solidFill>
              </a:rPr>
              <a:t>Up to </a:t>
            </a:r>
            <a:r>
              <a:rPr lang="en-US" b="1" dirty="0">
                <a:solidFill>
                  <a:srgbClr val="C00000"/>
                </a:solidFill>
              </a:rPr>
              <a:t>10 Gbps</a:t>
            </a:r>
            <a:r>
              <a:rPr lang="en-US" dirty="0">
                <a:solidFill>
                  <a:schemeClr val="tx1">
                    <a:lumMod val="65000"/>
                    <a:lumOff val="35000"/>
                  </a:schemeClr>
                </a:solidFill>
              </a:rPr>
              <a:t> aggregate</a:t>
            </a:r>
          </a:p>
          <a:p>
            <a:pPr marL="342900" lvl="2" indent="0">
              <a:buNone/>
            </a:pPr>
            <a:r>
              <a:rPr lang="en-US" dirty="0">
                <a:solidFill>
                  <a:schemeClr val="tx1">
                    <a:lumMod val="65000"/>
                    <a:lumOff val="35000"/>
                  </a:schemeClr>
                </a:solidFill>
              </a:rPr>
              <a:t>Up to </a:t>
            </a:r>
            <a:r>
              <a:rPr lang="en-US" b="1" dirty="0">
                <a:solidFill>
                  <a:srgbClr val="C00000"/>
                </a:solidFill>
              </a:rPr>
              <a:t>10,000 P2S connections</a:t>
            </a:r>
          </a:p>
          <a:p>
            <a:pPr marL="171450" lvl="1" indent="0">
              <a:spcBef>
                <a:spcPts val="900"/>
              </a:spcBef>
              <a:buNone/>
            </a:pPr>
            <a:r>
              <a:rPr lang="en-US" dirty="0">
                <a:solidFill>
                  <a:schemeClr val="tx1"/>
                </a:solidFill>
                <a:latin typeface="+mj-lt"/>
              </a:rPr>
              <a:t>IKEv1 + IKEv2 on VpnGw1-5 </a:t>
            </a:r>
            <a:r>
              <a:rPr lang="en-US" b="1" baseline="30000" dirty="0">
                <a:solidFill>
                  <a:schemeClr val="accent1"/>
                </a:solidFill>
              </a:rPr>
              <a:t>GA</a:t>
            </a:r>
            <a:endParaRPr lang="en-US" b="1" dirty="0">
              <a:solidFill>
                <a:schemeClr val="accent1"/>
              </a:solidFill>
            </a:endParaRPr>
          </a:p>
          <a:p>
            <a:pPr marL="342900" lvl="2" indent="0">
              <a:buNone/>
            </a:pPr>
            <a:r>
              <a:rPr lang="en-US" dirty="0">
                <a:solidFill>
                  <a:schemeClr val="tx1">
                    <a:lumMod val="65000"/>
                    <a:lumOff val="35000"/>
                  </a:schemeClr>
                </a:solidFill>
              </a:rPr>
              <a:t>IKEv1 on </a:t>
            </a:r>
            <a:r>
              <a:rPr lang="en-US" dirty="0" err="1">
                <a:solidFill>
                  <a:schemeClr val="tx1">
                    <a:lumMod val="65000"/>
                    <a:lumOff val="35000"/>
                  </a:schemeClr>
                </a:solidFill>
              </a:rPr>
              <a:t>VpnGw</a:t>
            </a:r>
            <a:r>
              <a:rPr lang="en-US" dirty="0">
                <a:solidFill>
                  <a:schemeClr val="tx1">
                    <a:lumMod val="65000"/>
                    <a:lumOff val="35000"/>
                  </a:schemeClr>
                </a:solidFill>
              </a:rPr>
              <a:t> SKUs (1 ~ 5)</a:t>
            </a:r>
          </a:p>
          <a:p>
            <a:pPr marL="342900" lvl="2" indent="0">
              <a:buNone/>
            </a:pPr>
            <a:r>
              <a:rPr lang="en-US" dirty="0">
                <a:solidFill>
                  <a:schemeClr val="tx1">
                    <a:lumMod val="65000"/>
                    <a:lumOff val="35000"/>
                  </a:schemeClr>
                </a:solidFill>
              </a:rPr>
              <a:t>Multiple IKEv1 S2S tunnels</a:t>
            </a:r>
          </a:p>
          <a:p>
            <a:pPr marL="342900" lvl="2" indent="0">
              <a:buNone/>
            </a:pPr>
            <a:r>
              <a:rPr lang="en-US" dirty="0">
                <a:solidFill>
                  <a:schemeClr val="tx1">
                    <a:lumMod val="65000"/>
                    <a:lumOff val="35000"/>
                  </a:schemeClr>
                </a:solidFill>
              </a:rPr>
              <a:t>IKEv1 and IKEv2 on the same VPN gateway</a:t>
            </a:r>
          </a:p>
          <a:p>
            <a:pPr marL="171450" lvl="1" indent="0">
              <a:spcBef>
                <a:spcPts val="900"/>
              </a:spcBef>
              <a:buNone/>
            </a:pPr>
            <a:r>
              <a:rPr lang="en-US" dirty="0">
                <a:solidFill>
                  <a:schemeClr val="tx1"/>
                </a:solidFill>
                <a:latin typeface="+mj-lt"/>
              </a:rPr>
              <a:t>VPN gateway packet capture </a:t>
            </a:r>
            <a:r>
              <a:rPr lang="en-US" b="1" baseline="30000" dirty="0">
                <a:solidFill>
                  <a:schemeClr val="accent1"/>
                </a:solidFill>
              </a:rPr>
              <a:t>PREVIEW</a:t>
            </a:r>
            <a:endParaRPr lang="en-US" dirty="0">
              <a:solidFill>
                <a:schemeClr val="accent1"/>
              </a:solidFill>
            </a:endParaRPr>
          </a:p>
          <a:p>
            <a:pPr marL="342900" lvl="2" indent="0">
              <a:buNone/>
            </a:pPr>
            <a:r>
              <a:rPr lang="en-US" dirty="0">
                <a:solidFill>
                  <a:schemeClr val="tx1">
                    <a:lumMod val="65000"/>
                    <a:lumOff val="35000"/>
                  </a:schemeClr>
                </a:solidFill>
              </a:rPr>
              <a:t>With 5-tuple packet filter</a:t>
            </a:r>
          </a:p>
          <a:p>
            <a:pPr marL="342900" lvl="2" indent="0">
              <a:buNone/>
            </a:pPr>
            <a:r>
              <a:rPr lang="en-US" dirty="0">
                <a:solidFill>
                  <a:schemeClr val="tx1">
                    <a:lumMod val="65000"/>
                    <a:lumOff val="35000"/>
                  </a:schemeClr>
                </a:solidFill>
              </a:rPr>
              <a:t>ETW or PCAP formats</a:t>
            </a:r>
          </a:p>
          <a:p>
            <a:pPr marL="171450" lvl="1" indent="0">
              <a:spcBef>
                <a:spcPts val="900"/>
              </a:spcBef>
              <a:buNone/>
            </a:pPr>
            <a:r>
              <a:rPr lang="en-US" dirty="0">
                <a:solidFill>
                  <a:schemeClr val="tx1"/>
                </a:solidFill>
                <a:latin typeface="+mj-lt"/>
              </a:rPr>
              <a:t>Custom IKE traffic selectors </a:t>
            </a:r>
            <a:r>
              <a:rPr lang="en-US" b="1" baseline="30000" dirty="0">
                <a:solidFill>
                  <a:schemeClr val="accent1"/>
                </a:solidFill>
              </a:rPr>
              <a:t>COMING SOON</a:t>
            </a:r>
            <a:endParaRPr lang="en-US" dirty="0">
              <a:solidFill>
                <a:schemeClr val="accent1"/>
              </a:solidFill>
            </a:endParaRPr>
          </a:p>
        </p:txBody>
      </p:sp>
      <p:sp>
        <p:nvSpPr>
          <p:cNvPr id="2" name="Content Placeholder 1">
            <a:extLst>
              <a:ext uri="{FF2B5EF4-FFF2-40B4-BE49-F238E27FC236}">
                <a16:creationId xmlns:a16="http://schemas.microsoft.com/office/drawing/2014/main" id="{2DB5E69F-0338-4AAC-A647-C797453EC990}"/>
              </a:ext>
            </a:extLst>
          </p:cNvPr>
          <p:cNvSpPr>
            <a:spLocks noGrp="1"/>
          </p:cNvSpPr>
          <p:nvPr>
            <p:ph sz="quarter" idx="4294967295"/>
          </p:nvPr>
        </p:nvSpPr>
        <p:spPr>
          <a:xfrm>
            <a:off x="4681538" y="1066236"/>
            <a:ext cx="3914775" cy="2054409"/>
          </a:xfrm>
        </p:spPr>
        <p:txBody>
          <a:bodyPr/>
          <a:lstStyle/>
          <a:p>
            <a:pPr marL="0" indent="0">
              <a:buNone/>
            </a:pPr>
            <a:r>
              <a:rPr lang="en-US"/>
              <a:t>P2S VPN</a:t>
            </a:r>
            <a:endParaRPr lang="en-US" baseline="30000">
              <a:solidFill>
                <a:schemeClr val="accent3"/>
              </a:solidFill>
            </a:endParaRPr>
          </a:p>
          <a:p>
            <a:pPr marL="171450" lvl="1" indent="0">
              <a:buNone/>
            </a:pPr>
            <a:r>
              <a:rPr lang="en-US">
                <a:solidFill>
                  <a:schemeClr val="tx1"/>
                </a:solidFill>
                <a:latin typeface="+mj-lt"/>
              </a:rPr>
              <a:t>AAD auth + MFA </a:t>
            </a:r>
            <a:r>
              <a:rPr lang="en-US" b="1" baseline="30000">
                <a:solidFill>
                  <a:schemeClr val="accent1"/>
                </a:solidFill>
              </a:rPr>
              <a:t>PREVIEW</a:t>
            </a:r>
            <a:endParaRPr lang="en-US" b="1">
              <a:solidFill>
                <a:schemeClr val="accent1"/>
              </a:solidFill>
            </a:endParaRPr>
          </a:p>
          <a:p>
            <a:pPr marL="171450" lvl="1" indent="0">
              <a:spcBef>
                <a:spcPts val="900"/>
              </a:spcBef>
              <a:buNone/>
            </a:pPr>
            <a:r>
              <a:rPr lang="en-US">
                <a:solidFill>
                  <a:schemeClr val="tx1"/>
                </a:solidFill>
                <a:latin typeface="+mj-lt"/>
              </a:rPr>
              <a:t>Azure VPN Client (Windows App) </a:t>
            </a:r>
            <a:r>
              <a:rPr lang="en-US" b="1" baseline="30000">
                <a:solidFill>
                  <a:schemeClr val="accent1"/>
                </a:solidFill>
              </a:rPr>
              <a:t>PREVIEW</a:t>
            </a:r>
            <a:endParaRPr lang="en-US" b="1">
              <a:solidFill>
                <a:schemeClr val="accent1"/>
              </a:solidFill>
            </a:endParaRPr>
          </a:p>
          <a:p>
            <a:pPr marL="342900" lvl="2" indent="0">
              <a:buNone/>
            </a:pPr>
            <a:r>
              <a:rPr lang="en-US">
                <a:solidFill>
                  <a:schemeClr val="tx1">
                    <a:lumMod val="65000"/>
                    <a:lumOff val="35000"/>
                  </a:schemeClr>
                </a:solidFill>
              </a:rPr>
              <a:t>OpenVPN protocol</a:t>
            </a:r>
          </a:p>
          <a:p>
            <a:pPr marL="342900" lvl="2" indent="0">
              <a:buNone/>
            </a:pPr>
            <a:r>
              <a:rPr lang="en-US">
                <a:solidFill>
                  <a:schemeClr val="tx1">
                    <a:lumMod val="65000"/>
                    <a:lumOff val="35000"/>
                  </a:schemeClr>
                </a:solidFill>
              </a:rPr>
              <a:t>Native AAD authentication with MFA</a:t>
            </a:r>
          </a:p>
          <a:p>
            <a:pPr marL="342900" lvl="2" indent="0">
              <a:buNone/>
            </a:pPr>
            <a:r>
              <a:rPr lang="en-US">
                <a:solidFill>
                  <a:schemeClr val="tx1">
                    <a:lumMod val="65000"/>
                    <a:lumOff val="35000"/>
                  </a:schemeClr>
                </a:solidFill>
              </a:rPr>
              <a:t>Conditional access</a:t>
            </a:r>
          </a:p>
          <a:p>
            <a:pPr marL="342900" lvl="2" indent="0">
              <a:buNone/>
            </a:pPr>
            <a:r>
              <a:rPr lang="en-US">
                <a:solidFill>
                  <a:schemeClr val="tx1">
                    <a:lumMod val="65000"/>
                    <a:lumOff val="35000"/>
                  </a:schemeClr>
                </a:solidFill>
              </a:rPr>
              <a:t>Client-side Diagnostics, Logs, &amp; Metrics</a:t>
            </a:r>
          </a:p>
          <a:p>
            <a:pPr marL="342900" lvl="2" indent="0">
              <a:buNone/>
            </a:pPr>
            <a:endParaRPr lang="en-US"/>
          </a:p>
        </p:txBody>
      </p:sp>
      <p:pic>
        <p:nvPicPr>
          <p:cNvPr id="8" name="Graphic 7">
            <a:extLst>
              <a:ext uri="{FF2B5EF4-FFF2-40B4-BE49-F238E27FC236}">
                <a16:creationId xmlns:a16="http://schemas.microsoft.com/office/drawing/2014/main" id="{27E54A48-956D-4895-A362-EA0232F64B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751" y="142913"/>
            <a:ext cx="978694" cy="978694"/>
          </a:xfrm>
          <a:prstGeom prst="rect">
            <a:avLst/>
          </a:prstGeom>
        </p:spPr>
      </p:pic>
      <p:graphicFrame>
        <p:nvGraphicFramePr>
          <p:cNvPr id="9" name="Table 8">
            <a:extLst>
              <a:ext uri="{FF2B5EF4-FFF2-40B4-BE49-F238E27FC236}">
                <a16:creationId xmlns:a16="http://schemas.microsoft.com/office/drawing/2014/main" id="{0696D2AD-EB77-4332-B735-D501FC712A40}"/>
              </a:ext>
            </a:extLst>
          </p:cNvPr>
          <p:cNvGraphicFramePr>
            <a:graphicFrameLocks noGrp="1"/>
          </p:cNvGraphicFramePr>
          <p:nvPr/>
        </p:nvGraphicFramePr>
        <p:xfrm>
          <a:off x="4911208" y="3075545"/>
          <a:ext cx="3355781" cy="1148889"/>
        </p:xfrm>
        <a:graphic>
          <a:graphicData uri="http://schemas.openxmlformats.org/drawingml/2006/table">
            <a:tbl>
              <a:tblPr firstRow="1" bandRow="1">
                <a:tableStyleId>{69012ECD-51FC-41F1-AA8D-1B2483CD663E}</a:tableStyleId>
              </a:tblPr>
              <a:tblGrid>
                <a:gridCol w="724355">
                  <a:extLst>
                    <a:ext uri="{9D8B030D-6E8A-4147-A177-3AD203B41FA5}">
                      <a16:colId xmlns:a16="http://schemas.microsoft.com/office/drawing/2014/main" val="2724774125"/>
                    </a:ext>
                  </a:extLst>
                </a:gridCol>
                <a:gridCol w="895820">
                  <a:extLst>
                    <a:ext uri="{9D8B030D-6E8A-4147-A177-3AD203B41FA5}">
                      <a16:colId xmlns:a16="http://schemas.microsoft.com/office/drawing/2014/main" val="1959075526"/>
                    </a:ext>
                  </a:extLst>
                </a:gridCol>
                <a:gridCol w="895820">
                  <a:extLst>
                    <a:ext uri="{9D8B030D-6E8A-4147-A177-3AD203B41FA5}">
                      <a16:colId xmlns:a16="http://schemas.microsoft.com/office/drawing/2014/main" val="3190158529"/>
                    </a:ext>
                  </a:extLst>
                </a:gridCol>
                <a:gridCol w="839786">
                  <a:extLst>
                    <a:ext uri="{9D8B030D-6E8A-4147-A177-3AD203B41FA5}">
                      <a16:colId xmlns:a16="http://schemas.microsoft.com/office/drawing/2014/main" val="3774095653"/>
                    </a:ext>
                  </a:extLst>
                </a:gridCol>
              </a:tblGrid>
              <a:tr h="311103">
                <a:tc>
                  <a:txBody>
                    <a:bodyPr/>
                    <a:lstStyle/>
                    <a:p>
                      <a:pPr algn="ctr"/>
                      <a:r>
                        <a:rPr lang="en-US" sz="800"/>
                        <a:t>SKUs</a:t>
                      </a:r>
                    </a:p>
                  </a:txBody>
                  <a:tcPr marL="68580" marR="68580" marT="34290" marB="34290" anchor="ctr"/>
                </a:tc>
                <a:tc>
                  <a:txBody>
                    <a:bodyPr/>
                    <a:lstStyle/>
                    <a:p>
                      <a:pPr algn="ctr"/>
                      <a:r>
                        <a:rPr lang="en-US" sz="800"/>
                        <a:t>Aggregate Throughput</a:t>
                      </a:r>
                    </a:p>
                  </a:txBody>
                  <a:tcPr marL="68580" marR="68580" marT="34290" marB="34290" anchor="ctr"/>
                </a:tc>
                <a:tc>
                  <a:txBody>
                    <a:bodyPr/>
                    <a:lstStyle/>
                    <a:p>
                      <a:pPr algn="ctr"/>
                      <a:r>
                        <a:rPr lang="en-US" sz="800"/>
                        <a:t>P2S connections</a:t>
                      </a:r>
                    </a:p>
                  </a:txBody>
                  <a:tcPr marL="68580" marR="68580" marT="34290" marB="34290" anchor="ctr"/>
                </a:tc>
                <a:tc>
                  <a:txBody>
                    <a:bodyPr/>
                    <a:lstStyle/>
                    <a:p>
                      <a:pPr algn="ctr"/>
                      <a:r>
                        <a:rPr lang="en-US" sz="800"/>
                        <a:t>IKEv1/v2</a:t>
                      </a:r>
                    </a:p>
                  </a:txBody>
                  <a:tcPr marL="68580" marR="68580" marT="34290" marB="34290" anchor="ctr">
                    <a:lnR w="127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2797047782"/>
                  </a:ext>
                </a:extLst>
              </a:tr>
              <a:tr h="278823">
                <a:tc>
                  <a:txBody>
                    <a:bodyPr/>
                    <a:lstStyle/>
                    <a:p>
                      <a:pPr marL="0" indent="0" algn="ctr">
                        <a:buFont typeface="Wingdings" panose="05000000000000000000" pitchFamily="2" charset="2"/>
                        <a:buNone/>
                      </a:pPr>
                      <a:r>
                        <a:rPr lang="en-US" sz="800" kern="1200"/>
                        <a:t>VpnGw1</a:t>
                      </a:r>
                      <a:endParaRPr lang="en-US" sz="800" kern="1200">
                        <a:solidFill>
                          <a:schemeClr val="lt1"/>
                        </a:solidFill>
                        <a:latin typeface="+mn-lt"/>
                        <a:ea typeface="+mn-ea"/>
                        <a:cs typeface="+mn-cs"/>
                      </a:endParaRPr>
                    </a:p>
                  </a:txBody>
                  <a:tcPr marL="68580" marR="68580" marT="34290" marB="34290" anchor="ctr"/>
                </a:tc>
                <a:tc>
                  <a:txBody>
                    <a:bodyPr/>
                    <a:lstStyle/>
                    <a:p>
                      <a:pPr marL="0" indent="0" algn="ctr">
                        <a:buFont typeface="Wingdings" panose="05000000000000000000" pitchFamily="2" charset="2"/>
                        <a:buNone/>
                      </a:pPr>
                      <a:r>
                        <a:rPr lang="en-US" sz="800" kern="1200"/>
                        <a:t>650 Mbps</a:t>
                      </a:r>
                      <a:endParaRPr lang="en-US" sz="800" kern="1200">
                        <a:solidFill>
                          <a:schemeClr val="lt1"/>
                        </a:solidFill>
                        <a:latin typeface="+mn-lt"/>
                        <a:ea typeface="+mn-ea"/>
                        <a:cs typeface="+mn-cs"/>
                      </a:endParaRP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kern="1200">
                          <a:solidFill>
                            <a:schemeClr val="tx1"/>
                          </a:solidFill>
                          <a:latin typeface="+mn-lt"/>
                          <a:ea typeface="+mn-ea"/>
                          <a:cs typeface="+mn-cs"/>
                        </a:rPr>
                        <a:t>250</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IKEv1+IKEv2</a:t>
                      </a:r>
                    </a:p>
                  </a:txBody>
                  <a:tcPr marL="68580" marR="68580" marT="34290" marB="34290" anchor="ctr">
                    <a:lnR w="127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80988522"/>
                  </a:ext>
                </a:extLst>
              </a:tr>
              <a:tr h="278823">
                <a:tc>
                  <a:txBody>
                    <a:bodyPr/>
                    <a:lstStyle/>
                    <a:p>
                      <a:pPr marL="0" indent="0" algn="ctr">
                        <a:buFont typeface="Wingdings" panose="05000000000000000000" pitchFamily="2" charset="2"/>
                        <a:buNone/>
                      </a:pPr>
                      <a:r>
                        <a:rPr lang="en-US" sz="800" kern="1200"/>
                        <a:t>VpnGw2</a:t>
                      </a:r>
                      <a:endParaRPr lang="en-US" sz="800" kern="1200">
                        <a:solidFill>
                          <a:schemeClr val="lt1"/>
                        </a:solidFill>
                        <a:latin typeface="+mn-lt"/>
                        <a:ea typeface="+mn-ea"/>
                        <a:cs typeface="+mn-cs"/>
                      </a:endParaRPr>
                    </a:p>
                  </a:txBody>
                  <a:tcPr marL="68580" marR="68580" marT="34290" marB="34290" anchor="ctr"/>
                </a:tc>
                <a:tc>
                  <a:txBody>
                    <a:bodyPr/>
                    <a:lstStyle/>
                    <a:p>
                      <a:pPr marL="0" indent="0" algn="ctr">
                        <a:buFont typeface="Wingdings" panose="05000000000000000000" pitchFamily="2" charset="2"/>
                        <a:buNone/>
                      </a:pPr>
                      <a:r>
                        <a:rPr lang="en-US" sz="800" kern="1200"/>
                        <a:t>1 Gbps</a:t>
                      </a:r>
                      <a:endParaRPr lang="en-US" sz="800" kern="1200">
                        <a:solidFill>
                          <a:schemeClr val="lt1"/>
                        </a:solidFill>
                        <a:latin typeface="+mn-lt"/>
                        <a:ea typeface="+mn-ea"/>
                        <a:cs typeface="+mn-cs"/>
                      </a:endParaRP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kern="1200">
                          <a:solidFill>
                            <a:schemeClr val="tx1"/>
                          </a:solidFill>
                          <a:latin typeface="+mn-lt"/>
                          <a:ea typeface="+mn-ea"/>
                          <a:cs typeface="+mn-cs"/>
                        </a:rPr>
                        <a:t>500</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IKEv1+IKEv2</a:t>
                      </a:r>
                    </a:p>
                  </a:txBody>
                  <a:tcPr marL="68580" marR="68580" marT="34290" marB="34290" anchor="ctr">
                    <a:lnR w="127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2984316286"/>
                  </a:ext>
                </a:extLst>
              </a:tr>
              <a:tr h="278823">
                <a:tc>
                  <a:txBody>
                    <a:bodyPr/>
                    <a:lstStyle/>
                    <a:p>
                      <a:pPr marL="0" indent="0" algn="ctr">
                        <a:buFont typeface="Wingdings" panose="05000000000000000000" pitchFamily="2" charset="2"/>
                        <a:buNone/>
                      </a:pPr>
                      <a:r>
                        <a:rPr lang="en-US" sz="800" b="0" kern="1200"/>
                        <a:t>VpnGw3</a:t>
                      </a:r>
                      <a:endParaRPr lang="en-US" sz="800" b="0" kern="1200">
                        <a:solidFill>
                          <a:schemeClr val="lt1"/>
                        </a:solidFill>
                        <a:latin typeface="+mn-lt"/>
                        <a:ea typeface="+mn-ea"/>
                        <a:cs typeface="+mn-cs"/>
                      </a:endParaRPr>
                    </a:p>
                  </a:txBody>
                  <a:tcPr marL="68580" marR="68580" marT="34290" marB="34290" anchor="ctr"/>
                </a:tc>
                <a:tc>
                  <a:txBody>
                    <a:bodyPr/>
                    <a:lstStyle/>
                    <a:p>
                      <a:pPr marL="0" indent="0" algn="ctr">
                        <a:buFont typeface="Wingdings" panose="05000000000000000000" pitchFamily="2" charset="2"/>
                        <a:buNone/>
                      </a:pPr>
                      <a:r>
                        <a:rPr lang="en-US" sz="800" b="1" kern="1200">
                          <a:solidFill>
                            <a:srgbClr val="FF0000"/>
                          </a:solidFill>
                        </a:rPr>
                        <a:t>2.5 Gbps</a:t>
                      </a:r>
                      <a:endParaRPr lang="en-US" sz="800" b="1" kern="1200">
                        <a:solidFill>
                          <a:srgbClr val="FF0000"/>
                        </a:solidFill>
                        <a:latin typeface="+mn-lt"/>
                        <a:ea typeface="+mn-ea"/>
                        <a:cs typeface="+mn-cs"/>
                      </a:endParaRP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0" kern="1200">
                          <a:solidFill>
                            <a:schemeClr val="tx1"/>
                          </a:solidFill>
                          <a:latin typeface="+mn-lt"/>
                          <a:ea typeface="+mn-ea"/>
                          <a:cs typeface="+mn-cs"/>
                        </a:rPr>
                        <a:t>1000</a:t>
                      </a:r>
                    </a:p>
                  </a:txBody>
                  <a:tcPr marL="68580" marR="68580" marT="34290" marB="34290" anchor="ct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latin typeface="+mn-lt"/>
                          <a:ea typeface="+mn-ea"/>
                          <a:cs typeface="+mn-cs"/>
                        </a:rPr>
                        <a:t>IKEv1+IKEv2</a:t>
                      </a:r>
                    </a:p>
                  </a:txBody>
                  <a:tcPr marL="68580" marR="68580" marT="34290" marB="34290" anchor="ctr">
                    <a:lnR w="127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3777495425"/>
                  </a:ext>
                </a:extLst>
              </a:tr>
            </a:tbl>
          </a:graphicData>
        </a:graphic>
      </p:graphicFrame>
      <p:sp>
        <p:nvSpPr>
          <p:cNvPr id="10" name="Shape 138">
            <a:extLst>
              <a:ext uri="{FF2B5EF4-FFF2-40B4-BE49-F238E27FC236}">
                <a16:creationId xmlns:a16="http://schemas.microsoft.com/office/drawing/2014/main" id="{69C9F4A5-35D5-4E83-9E60-6A2645A98804}"/>
              </a:ext>
            </a:extLst>
          </p:cNvPr>
          <p:cNvSpPr/>
          <p:nvPr/>
        </p:nvSpPr>
        <p:spPr>
          <a:xfrm>
            <a:off x="-4072" y="185944"/>
            <a:ext cx="3742449"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 name="Shape 139">
            <a:extLst>
              <a:ext uri="{FF2B5EF4-FFF2-40B4-BE49-F238E27FC236}">
                <a16:creationId xmlns:a16="http://schemas.microsoft.com/office/drawing/2014/main" id="{B411AD86-BCFD-493E-9233-FFC547359FA1}"/>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VPN FEATURES S2S/P2S</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2" name="Picture 11">
            <a:extLst>
              <a:ext uri="{FF2B5EF4-FFF2-40B4-BE49-F238E27FC236}">
                <a16:creationId xmlns:a16="http://schemas.microsoft.com/office/drawing/2014/main" id="{542320B1-2185-4812-959E-CEBE909AEFD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85736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7A8A2-BD64-4C21-977E-EAC2AC092B8D}"/>
              </a:ext>
            </a:extLst>
          </p:cNvPr>
          <p:cNvSpPr>
            <a:spLocks noGrp="1"/>
          </p:cNvSpPr>
          <p:nvPr>
            <p:ph idx="1"/>
          </p:nvPr>
        </p:nvSpPr>
        <p:spPr>
          <a:xfrm>
            <a:off x="398461" y="843558"/>
            <a:ext cx="8357895" cy="3615729"/>
          </a:xfrm>
        </p:spPr>
        <p:txBody>
          <a:bodyPr>
            <a:normAutofit fontScale="92500"/>
          </a:bodyPr>
          <a:lstStyle/>
          <a:p>
            <a:r>
              <a:rPr lang="en-GB" sz="1400">
                <a:solidFill>
                  <a:srgbClr val="2E93B8"/>
                </a:solidFill>
                <a:latin typeface="Roboto Mono Medium for Powerlin" pitchFamily="2" charset="0"/>
                <a:ea typeface="Roboto Mono Medium for Powerlin" pitchFamily="2" charset="0"/>
              </a:rPr>
              <a:t>We believe that all members of the technical community are equally important.</a:t>
            </a:r>
          </a:p>
          <a:p>
            <a:r>
              <a:rPr lang="en-GB" sz="1400">
                <a:solidFill>
                  <a:srgbClr val="2E93B8"/>
                </a:solidFill>
                <a:latin typeface="Roboto Mono Medium for Powerlin" pitchFamily="2" charset="0"/>
                <a:ea typeface="Roboto Mono Medium for Powerlin" pitchFamily="2" charset="0"/>
              </a:rPr>
              <a:t>We are part a tech community where we value a diverse network, and learn and share from one another:</a:t>
            </a:r>
          </a:p>
          <a:p>
            <a:pPr lvl="1"/>
            <a:r>
              <a:rPr lang="en-GB" sz="1400">
                <a:solidFill>
                  <a:srgbClr val="2E93B8"/>
                </a:solidFill>
                <a:latin typeface="Roboto Mono Medium for Powerlin" pitchFamily="2" charset="0"/>
                <a:ea typeface="Roboto Mono Medium for Powerlin" pitchFamily="2" charset="0"/>
              </a:rPr>
              <a:t>regardless of age,</a:t>
            </a:r>
          </a:p>
          <a:p>
            <a:pPr lvl="1"/>
            <a:r>
              <a:rPr lang="en-GB" sz="1400">
                <a:solidFill>
                  <a:srgbClr val="2E93B8"/>
                </a:solidFill>
                <a:latin typeface="Roboto Mono Medium for Powerlin" pitchFamily="2" charset="0"/>
                <a:ea typeface="Roboto Mono Medium for Powerlin" pitchFamily="2" charset="0"/>
              </a:rPr>
              <a:t>regardless of colour,</a:t>
            </a:r>
          </a:p>
          <a:p>
            <a:pPr lvl="1"/>
            <a:r>
              <a:rPr lang="en-GB" sz="1400">
                <a:solidFill>
                  <a:srgbClr val="2E93B8"/>
                </a:solidFill>
                <a:latin typeface="Roboto Mono Medium for Powerlin" pitchFamily="2" charset="0"/>
                <a:ea typeface="Roboto Mono Medium for Powerlin" pitchFamily="2" charset="0"/>
              </a:rPr>
              <a:t>regardless of their ethnicity,</a:t>
            </a:r>
          </a:p>
          <a:p>
            <a:pPr lvl="1"/>
            <a:r>
              <a:rPr lang="en-GB" sz="1400">
                <a:solidFill>
                  <a:srgbClr val="2E93B8"/>
                </a:solidFill>
                <a:latin typeface="Roboto Mono Medium for Powerlin" pitchFamily="2" charset="0"/>
                <a:ea typeface="Roboto Mono Medium for Powerlin" pitchFamily="2" charset="0"/>
              </a:rPr>
              <a:t>regardless of their religion or beliefs,</a:t>
            </a:r>
          </a:p>
          <a:p>
            <a:pPr lvl="1"/>
            <a:r>
              <a:rPr lang="en-GB" sz="1400">
                <a:solidFill>
                  <a:srgbClr val="2E93B8"/>
                </a:solidFill>
                <a:latin typeface="Roboto Mono Medium for Powerlin" pitchFamily="2" charset="0"/>
                <a:ea typeface="Roboto Mono Medium for Powerlin" pitchFamily="2" charset="0"/>
              </a:rPr>
              <a:t>regardless of disability,</a:t>
            </a:r>
          </a:p>
          <a:p>
            <a:pPr lvl="1"/>
            <a:r>
              <a:rPr lang="en-GB" sz="1400">
                <a:solidFill>
                  <a:srgbClr val="2E93B8"/>
                </a:solidFill>
                <a:latin typeface="Roboto Mono Medium for Powerlin" pitchFamily="2" charset="0"/>
                <a:ea typeface="Roboto Mono Medium for Powerlin" pitchFamily="2" charset="0"/>
              </a:rPr>
              <a:t>regardless of gender,</a:t>
            </a:r>
          </a:p>
          <a:p>
            <a:pPr lvl="1"/>
            <a:r>
              <a:rPr lang="en-GB" sz="1400">
                <a:solidFill>
                  <a:srgbClr val="2E93B8"/>
                </a:solidFill>
                <a:latin typeface="Roboto Mono Medium for Powerlin" pitchFamily="2" charset="0"/>
                <a:ea typeface="Roboto Mono Medium for Powerlin" pitchFamily="2" charset="0"/>
              </a:rPr>
              <a:t>regardless of sexual orientation,</a:t>
            </a:r>
          </a:p>
          <a:p>
            <a:pPr lvl="1"/>
            <a:r>
              <a:rPr lang="en-GB" sz="1400">
                <a:solidFill>
                  <a:srgbClr val="2E93B8"/>
                </a:solidFill>
                <a:latin typeface="Roboto Mono Medium for Powerlin" pitchFamily="2" charset="0"/>
                <a:ea typeface="Roboto Mono Medium for Powerlin" pitchFamily="2" charset="0"/>
              </a:rPr>
              <a:t>regardless of their race,</a:t>
            </a:r>
          </a:p>
          <a:p>
            <a:pPr lvl="1"/>
            <a:r>
              <a:rPr lang="en-GB" sz="1400">
                <a:solidFill>
                  <a:srgbClr val="2E93B8"/>
                </a:solidFill>
                <a:latin typeface="Roboto Mono Medium for Powerlin" pitchFamily="2" charset="0"/>
                <a:ea typeface="Roboto Mono Medium for Powerlin" pitchFamily="2" charset="0"/>
              </a:rPr>
              <a:t>regardless of their ability or lack of ability,</a:t>
            </a:r>
          </a:p>
          <a:p>
            <a:pPr lvl="1"/>
            <a:r>
              <a:rPr lang="en-GB" sz="1400">
                <a:solidFill>
                  <a:srgbClr val="2E93B8"/>
                </a:solidFill>
                <a:latin typeface="Roboto Mono Medium for Powerlin" pitchFamily="2" charset="0"/>
                <a:ea typeface="Roboto Mono Medium for Powerlin" pitchFamily="2" charset="0"/>
              </a:rPr>
              <a:t>regardless of nationality or accent.</a:t>
            </a:r>
          </a:p>
          <a:p>
            <a:r>
              <a:rPr lang="en-GB" sz="1400">
                <a:solidFill>
                  <a:srgbClr val="2E93B8"/>
                </a:solidFill>
                <a:latin typeface="Roboto Mono Medium for Powerlin" pitchFamily="2" charset="0"/>
                <a:ea typeface="Roboto Mono Medium for Powerlin" pitchFamily="2" charset="0"/>
              </a:rPr>
              <a:t>We are a diverse tech community where we are all individuals with differences, but we are all members and we can all learn from each other.</a:t>
            </a:r>
          </a:p>
          <a:p>
            <a:endParaRPr lang="en-GB" sz="1400"/>
          </a:p>
        </p:txBody>
      </p:sp>
      <p:sp>
        <p:nvSpPr>
          <p:cNvPr id="4" name="Shape 138">
            <a:extLst>
              <a:ext uri="{FF2B5EF4-FFF2-40B4-BE49-F238E27FC236}">
                <a16:creationId xmlns:a16="http://schemas.microsoft.com/office/drawing/2014/main" id="{EAE83CC7-5950-474D-9ACB-D713EE73744F}"/>
              </a:ext>
            </a:extLst>
          </p:cNvPr>
          <p:cNvSpPr/>
          <p:nvPr/>
        </p:nvSpPr>
        <p:spPr>
          <a:xfrm>
            <a:off x="-4072" y="185944"/>
            <a:ext cx="3351936"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5" name="Shape 139">
            <a:extLst>
              <a:ext uri="{FF2B5EF4-FFF2-40B4-BE49-F238E27FC236}">
                <a16:creationId xmlns:a16="http://schemas.microsoft.com/office/drawing/2014/main" id="{035C9791-F7C8-44E3-8F88-9AA835001B34}"/>
              </a:ext>
            </a:extLst>
          </p:cNvPr>
          <p:cNvSpPr/>
          <p:nvPr/>
        </p:nvSpPr>
        <p:spPr>
          <a:xfrm>
            <a:off x="384612" y="171738"/>
            <a:ext cx="3971364"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a:t>DIVERSITY CHARTER</a:t>
            </a:r>
            <a:endParaRPr/>
          </a:p>
        </p:txBody>
      </p:sp>
      <p:pic>
        <p:nvPicPr>
          <p:cNvPr id="6" name="Picture 5">
            <a:extLst>
              <a:ext uri="{FF2B5EF4-FFF2-40B4-BE49-F238E27FC236}">
                <a16:creationId xmlns:a16="http://schemas.microsoft.com/office/drawing/2014/main" id="{79DDFB84-2623-43F8-8C2E-14E9E0E10B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826063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75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425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475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5250"/>
                            </p:stCondLst>
                            <p:childTnLst>
                              <p:par>
                                <p:cTn id="37" presetID="10" presetClass="entr" presetSubtype="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5750"/>
                            </p:stCondLst>
                            <p:childTnLst>
                              <p:par>
                                <p:cTn id="41" presetID="10" presetClass="entr" presetSubtype="0" fill="hold"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par>
                          <p:cTn id="44" fill="hold">
                            <p:stCondLst>
                              <p:cond delay="6250"/>
                            </p:stCondLst>
                            <p:childTnLst>
                              <p:par>
                                <p:cTn id="45" presetID="10" presetClass="entr" presetSubtype="0" fill="hold"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par>
                          <p:cTn id="48" fill="hold">
                            <p:stCondLst>
                              <p:cond delay="6750"/>
                            </p:stCondLst>
                            <p:childTnLst>
                              <p:par>
                                <p:cTn id="49" presetID="10" presetClass="entr" presetSubtype="0" fill="hold"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500"/>
                                        <p:tgtEl>
                                          <p:spTgt spid="3">
                                            <p:txEl>
                                              <p:pRg st="11" end="11"/>
                                            </p:txEl>
                                          </p:spTgt>
                                        </p:tgtEl>
                                      </p:cBhvr>
                                    </p:animEffect>
                                  </p:childTnLst>
                                </p:cTn>
                              </p:par>
                            </p:childTnLst>
                          </p:cTn>
                        </p:par>
                        <p:par>
                          <p:cTn id="52" fill="hold">
                            <p:stCondLst>
                              <p:cond delay="7250"/>
                            </p:stCondLst>
                            <p:childTnLst>
                              <p:par>
                                <p:cTn id="53" presetID="10" presetClass="entr" presetSubtype="0" fill="hold" nodeType="afterEffect">
                                  <p:stCondLst>
                                    <p:cond delay="50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B3F8CD2-BAC2-406C-B90F-D70CD2AED4FB}"/>
              </a:ext>
            </a:extLst>
          </p:cNvPr>
          <p:cNvGrpSpPr/>
          <p:nvPr/>
        </p:nvGrpSpPr>
        <p:grpSpPr>
          <a:xfrm>
            <a:off x="3112123" y="1118095"/>
            <a:ext cx="5660300" cy="3561663"/>
            <a:chOff x="6941590" y="-11230"/>
            <a:chExt cx="5768008" cy="3935302"/>
          </a:xfrm>
        </p:grpSpPr>
        <p:sp>
          <p:nvSpPr>
            <p:cNvPr id="15" name="Google Shape;481;p94">
              <a:extLst>
                <a:ext uri="{FF2B5EF4-FFF2-40B4-BE49-F238E27FC236}">
                  <a16:creationId xmlns:a16="http://schemas.microsoft.com/office/drawing/2014/main" id="{88894174-AFC8-446D-A848-D429840B814E}"/>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000000"/>
            </a:solidFill>
            <a:ln>
              <a:noFill/>
            </a:ln>
            <a:effectLst>
              <a:outerShdw blurRad="254000" sx="102000" sy="102000" algn="ctr" rotWithShape="0">
                <a:srgbClr val="000000">
                  <a:alpha val="38000"/>
                </a:srgbClr>
              </a:outerShdw>
            </a:effectLst>
          </p:spPr>
          <p:txBody>
            <a:bodyPr spcFirstLastPara="1" wrap="square" lIns="51431" tIns="25706" rIns="51431" bIns="25706" anchor="ctr" anchorCtr="0">
              <a:noAutofit/>
            </a:bodyPr>
            <a:lstStyle/>
            <a:p>
              <a:pPr defTabSz="685775" hangingPunct="1">
                <a:defRPr/>
              </a:pPr>
              <a:endParaRPr sz="1050" kern="1200">
                <a:latin typeface="Calibri"/>
                <a:ea typeface="Calibri"/>
                <a:cs typeface="Calibri"/>
                <a:sym typeface="Calibri"/>
              </a:endParaRPr>
            </a:p>
          </p:txBody>
        </p:sp>
        <p:sp>
          <p:nvSpPr>
            <p:cNvPr id="16" name="Google Shape;486;p94">
              <a:extLst>
                <a:ext uri="{FF2B5EF4-FFF2-40B4-BE49-F238E27FC236}">
                  <a16:creationId xmlns:a16="http://schemas.microsoft.com/office/drawing/2014/main" id="{585E6E53-260C-4A66-8DD1-5ACD95EB62A5}"/>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ffectLst>
              <a:outerShdw blurRad="63500" sx="102000" sy="102000" algn="ctr" rotWithShape="0">
                <a:srgbClr val="000000">
                  <a:alpha val="40000"/>
                </a:srgbClr>
              </a:outerShdw>
            </a:effectLst>
          </p:spPr>
          <p:txBody>
            <a:bodyPr spcFirstLastPara="1" wrap="square" lIns="51431" tIns="25706" rIns="51431" bIns="25706" anchor="ctr" anchorCtr="0">
              <a:noAutofit/>
            </a:bodyPr>
            <a:lstStyle/>
            <a:p>
              <a:pPr defTabSz="685775" hangingPunct="1">
                <a:defRPr/>
              </a:pPr>
              <a:endParaRPr sz="1050" kern="1200">
                <a:latin typeface="Calibri"/>
                <a:ea typeface="Calibri"/>
                <a:cs typeface="Calibri"/>
                <a:sym typeface="Calibri"/>
              </a:endParaRPr>
            </a:p>
          </p:txBody>
        </p:sp>
      </p:grpSp>
      <p:pic>
        <p:nvPicPr>
          <p:cNvPr id="5" name="IgniteRevA">
            <a:hlinkClick r:id="" action="ppaction://media"/>
            <a:extLst>
              <a:ext uri="{FF2B5EF4-FFF2-40B4-BE49-F238E27FC236}">
                <a16:creationId xmlns:a16="http://schemas.microsoft.com/office/drawing/2014/main" id="{AE8C5DDF-12B1-48FA-AC22-8B324C52BC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2197" y="1348928"/>
            <a:ext cx="5596786" cy="3148192"/>
          </a:xfrm>
          <a:prstGeom prst="rect">
            <a:avLst/>
          </a:prstGeom>
        </p:spPr>
      </p:pic>
      <p:sp>
        <p:nvSpPr>
          <p:cNvPr id="3" name="Text Placeholder 2">
            <a:extLst>
              <a:ext uri="{FF2B5EF4-FFF2-40B4-BE49-F238E27FC236}">
                <a16:creationId xmlns:a16="http://schemas.microsoft.com/office/drawing/2014/main" id="{A122FD62-3D30-4B6F-B13F-131EBA00184B}"/>
              </a:ext>
            </a:extLst>
          </p:cNvPr>
          <p:cNvSpPr>
            <a:spLocks noGrp="1"/>
          </p:cNvSpPr>
          <p:nvPr>
            <p:ph type="body" sz="quarter" idx="10"/>
          </p:nvPr>
        </p:nvSpPr>
        <p:spPr>
          <a:xfrm>
            <a:off x="438150" y="1423389"/>
            <a:ext cx="2389892" cy="2437591"/>
          </a:xfrm>
        </p:spPr>
        <p:txBody>
          <a:bodyPr/>
          <a:lstStyle/>
          <a:p>
            <a:pPr lvl="0"/>
            <a:r>
              <a:rPr lang="en-US" dirty="0"/>
              <a:t>Supports</a:t>
            </a:r>
          </a:p>
          <a:p>
            <a:pPr lvl="1"/>
            <a:r>
              <a:rPr lang="en-US" dirty="0"/>
              <a:t>OpenVPN protocol</a:t>
            </a:r>
          </a:p>
          <a:p>
            <a:pPr lvl="1"/>
            <a:r>
              <a:rPr lang="en-US" dirty="0"/>
              <a:t>Native Azure Active Directory authentication</a:t>
            </a:r>
          </a:p>
          <a:p>
            <a:pPr lvl="1"/>
            <a:r>
              <a:rPr lang="en-US" dirty="0"/>
              <a:t>Conditional access through Azure AD</a:t>
            </a:r>
          </a:p>
          <a:p>
            <a:pPr lvl="1"/>
            <a:r>
              <a:rPr lang="en-US" dirty="0"/>
              <a:t>Multi-factor authentication</a:t>
            </a:r>
          </a:p>
          <a:p>
            <a:pPr lvl="1"/>
            <a:r>
              <a:rPr lang="en-US" dirty="0"/>
              <a:t>Diagnostic Tool</a:t>
            </a:r>
          </a:p>
          <a:p>
            <a:pPr lvl="1"/>
            <a:r>
              <a:rPr lang="en-US" dirty="0"/>
              <a:t>Logs</a:t>
            </a:r>
          </a:p>
          <a:p>
            <a:pPr lvl="1"/>
            <a:r>
              <a:rPr lang="en-US" dirty="0"/>
              <a:t>Metrics</a:t>
            </a:r>
          </a:p>
        </p:txBody>
      </p:sp>
      <p:sp>
        <p:nvSpPr>
          <p:cNvPr id="44" name="Text Placeholder 2"/>
          <p:cNvSpPr txBox="1">
            <a:spLocks/>
          </p:cNvSpPr>
          <p:nvPr/>
        </p:nvSpPr>
        <p:spPr>
          <a:xfrm>
            <a:off x="438151" y="1076325"/>
            <a:ext cx="2997444" cy="3625454"/>
          </a:xfrm>
          <a:prstGeom prst="rect">
            <a:avLst/>
          </a:prstGeom>
        </p:spPr>
        <p:txBody>
          <a:bodyPr vert="horz" wrap="square" lIns="0" tIns="0" rIns="0" bIns="0" rtlCol="0">
            <a:norm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lnSpc>
                <a:spcPct val="100000"/>
              </a:lnSpc>
              <a:spcBef>
                <a:spcPct val="20000"/>
              </a:spcBef>
              <a:buFont typeface="Wingdings" panose="05000000000000000000" pitchFamily="2" charset="2"/>
              <a:buChar char=""/>
              <a:defRPr/>
            </a:pPr>
            <a:endParaRPr lang="en-US" sz="2100" spc="0" dirty="0">
              <a:gradFill>
                <a:gsLst>
                  <a:gs pos="1250">
                    <a:srgbClr val="000000"/>
                  </a:gs>
                  <a:gs pos="100000">
                    <a:srgbClr val="000000"/>
                  </a:gs>
                </a:gsLst>
                <a:lin ang="5400000" scaled="0"/>
              </a:gradFill>
              <a:latin typeface="Segoe UI"/>
            </a:endParaRPr>
          </a:p>
        </p:txBody>
      </p:sp>
      <p:sp>
        <p:nvSpPr>
          <p:cNvPr id="12" name="Shape 138">
            <a:extLst>
              <a:ext uri="{FF2B5EF4-FFF2-40B4-BE49-F238E27FC236}">
                <a16:creationId xmlns:a16="http://schemas.microsoft.com/office/drawing/2014/main" id="{3DA6E579-BC2E-4285-9572-6CA8C94C9385}"/>
              </a:ext>
            </a:extLst>
          </p:cNvPr>
          <p:cNvSpPr/>
          <p:nvPr/>
        </p:nvSpPr>
        <p:spPr>
          <a:xfrm>
            <a:off x="-4072" y="185944"/>
            <a:ext cx="3337207"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 name="Shape 139">
            <a:extLst>
              <a:ext uri="{FF2B5EF4-FFF2-40B4-BE49-F238E27FC236}">
                <a16:creationId xmlns:a16="http://schemas.microsoft.com/office/drawing/2014/main" id="{009018FC-FD8B-4B8F-90AF-9FB712061375}"/>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AZURE VPN CLIENT</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7" name="Picture 16">
            <a:extLst>
              <a:ext uri="{FF2B5EF4-FFF2-40B4-BE49-F238E27FC236}">
                <a16:creationId xmlns:a16="http://schemas.microsoft.com/office/drawing/2014/main" id="{32E2CF79-31AA-4050-B02E-74C5FF23B58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18" name="Rectangle 17">
            <a:extLst>
              <a:ext uri="{FF2B5EF4-FFF2-40B4-BE49-F238E27FC236}">
                <a16:creationId xmlns:a16="http://schemas.microsoft.com/office/drawing/2014/main" id="{FE4F3139-B2EC-4966-84DB-22694EFB82EC}"/>
              </a:ext>
            </a:extLst>
          </p:cNvPr>
          <p:cNvSpPr/>
          <p:nvPr/>
        </p:nvSpPr>
        <p:spPr bwMode="auto">
          <a:xfrm>
            <a:off x="3575464" y="160070"/>
            <a:ext cx="909410" cy="299545"/>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chemeClr val="accent1"/>
                </a:solidFill>
                <a:ea typeface="Segoe UI" pitchFamily="34" charset="0"/>
                <a:cs typeface="Segoe UI" pitchFamily="34" charset="0"/>
              </a:rPr>
              <a:t>Preview</a:t>
            </a:r>
          </a:p>
        </p:txBody>
      </p:sp>
    </p:spTree>
    <p:extLst>
      <p:ext uri="{BB962C8B-B14F-4D97-AF65-F5344CB8AC3E}">
        <p14:creationId xmlns:p14="http://schemas.microsoft.com/office/powerpoint/2010/main" val="1926253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6">
            <a:extLst>
              <a:ext uri="{FF2B5EF4-FFF2-40B4-BE49-F238E27FC236}">
                <a16:creationId xmlns:a16="http://schemas.microsoft.com/office/drawing/2014/main" id="{F3F5F73F-3065-4993-AE85-27B1A8609912}"/>
              </a:ext>
            </a:extLst>
          </p:cNvPr>
          <p:cNvSpPr txBox="1">
            <a:spLocks/>
          </p:cNvSpPr>
          <p:nvPr/>
        </p:nvSpPr>
        <p:spPr>
          <a:xfrm>
            <a:off x="441198" y="772358"/>
            <a:ext cx="38303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defRPr/>
            </a:pPr>
            <a:r>
              <a:rPr lang="en-US" sz="2400" spc="-38">
                <a:solidFill>
                  <a:srgbClr val="FFFFFF"/>
                </a:solidFill>
                <a:latin typeface="Segoe UI Semibold"/>
              </a:rPr>
              <a:t>Internet Analyzer</a:t>
            </a:r>
          </a:p>
        </p:txBody>
      </p:sp>
      <p:grpSp>
        <p:nvGrpSpPr>
          <p:cNvPr id="3" name="Group 2">
            <a:extLst>
              <a:ext uri="{FF2B5EF4-FFF2-40B4-BE49-F238E27FC236}">
                <a16:creationId xmlns:a16="http://schemas.microsoft.com/office/drawing/2014/main" id="{076BC171-95DC-4275-9381-4254CD1AB7DE}"/>
              </a:ext>
            </a:extLst>
          </p:cNvPr>
          <p:cNvGrpSpPr/>
          <p:nvPr/>
        </p:nvGrpSpPr>
        <p:grpSpPr>
          <a:xfrm>
            <a:off x="414571" y="338410"/>
            <a:ext cx="3307325" cy="1255420"/>
            <a:chOff x="552761" y="451213"/>
            <a:chExt cx="4409766" cy="1673894"/>
          </a:xfrm>
        </p:grpSpPr>
        <p:pic>
          <p:nvPicPr>
            <p:cNvPr id="7" name="Picture 6" descr="A close up of a logo&#10;&#10;Description automatically generated">
              <a:extLst>
                <a:ext uri="{FF2B5EF4-FFF2-40B4-BE49-F238E27FC236}">
                  <a16:creationId xmlns:a16="http://schemas.microsoft.com/office/drawing/2014/main" id="{EE2DB548-AB61-4916-81C0-825633F94BE0}"/>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8222" y1="21860" x2="79111" y2="72093"/>
                          <a14:foregroundMark x1="67556" y1="58140" x2="68889" y2="83256"/>
                          <a14:foregroundMark x1="72444" y1="57209" x2="63111" y2="76279"/>
                          <a14:foregroundMark x1="58667" y1="83721" x2="72889" y2="69302"/>
                          <a14:foregroundMark x1="50222" y1="38605" x2="52444" y2="36744"/>
                          <a14:foregroundMark x1="45333" y1="34884" x2="48889" y2="43721"/>
                          <a14:foregroundMark x1="64000" y1="68372" x2="77333" y2="71628"/>
                          <a14:foregroundMark x1="73778" y1="75814" x2="80889" y2="86977"/>
                        </a14:backgroundRemoval>
                      </a14:imgEffect>
                    </a14:imgLayer>
                  </a14:imgProps>
                </a:ext>
                <a:ext uri="{28A0092B-C50C-407E-A947-70E740481C1C}">
                  <a14:useLocalDpi xmlns:a14="http://schemas.microsoft.com/office/drawing/2010/main" val="0"/>
                </a:ext>
              </a:extLst>
            </a:blip>
            <a:stretch>
              <a:fillRect/>
            </a:stretch>
          </p:blipFill>
          <p:spPr>
            <a:xfrm>
              <a:off x="552761" y="451213"/>
              <a:ext cx="611206" cy="584042"/>
            </a:xfrm>
            <a:prstGeom prst="rect">
              <a:avLst/>
            </a:prstGeom>
          </p:spPr>
        </p:pic>
        <p:sp>
          <p:nvSpPr>
            <p:cNvPr id="212" name="Rectangle 211">
              <a:extLst>
                <a:ext uri="{FF2B5EF4-FFF2-40B4-BE49-F238E27FC236}">
                  <a16:creationId xmlns:a16="http://schemas.microsoft.com/office/drawing/2014/main" id="{44FEDFCD-EFAC-485C-AFAB-DBDEE6C4AABD}"/>
                </a:ext>
              </a:extLst>
            </p:cNvPr>
            <p:cNvSpPr/>
            <p:nvPr/>
          </p:nvSpPr>
          <p:spPr>
            <a:xfrm>
              <a:off x="588264" y="1617531"/>
              <a:ext cx="4374263" cy="507576"/>
            </a:xfrm>
            <a:prstGeom prst="rect">
              <a:avLst/>
            </a:prstGeom>
          </p:spPr>
          <p:txBody>
            <a:bodyPr wrap="square" lIns="0" tIns="0" rIns="0" bIns="0">
              <a:spAutoFit/>
            </a:bodyPr>
            <a:lstStyle/>
            <a:p>
              <a:pPr defTabSz="685775" hangingPunct="1">
                <a:lnSpc>
                  <a:spcPct val="107000"/>
                </a:lnSpc>
                <a:spcBef>
                  <a:spcPts val="450"/>
                </a:spcBef>
                <a:spcAft>
                  <a:spcPts val="900"/>
                </a:spcAft>
                <a:defRPr/>
              </a:pPr>
              <a:r>
                <a:rPr lang="en-US" sz="1200" kern="1200">
                  <a:solidFill>
                    <a:srgbClr val="FFFFFF"/>
                  </a:solidFill>
                  <a:latin typeface="Segoe UI Semibold"/>
                  <a:ea typeface="Calibri" panose="020F0502020204030204" pitchFamily="34" charset="0"/>
                  <a:cs typeface="Times New Roman" panose="02020603050405020304" pitchFamily="18" charset="0"/>
                </a:rPr>
                <a:t>Easily measure and compare end user experience for your application</a:t>
              </a:r>
            </a:p>
          </p:txBody>
        </p:sp>
      </p:grpSp>
      <p:grpSp>
        <p:nvGrpSpPr>
          <p:cNvPr id="6" name="Group 5">
            <a:extLst>
              <a:ext uri="{FF2B5EF4-FFF2-40B4-BE49-F238E27FC236}">
                <a16:creationId xmlns:a16="http://schemas.microsoft.com/office/drawing/2014/main" id="{0D657644-7114-4F70-BF2F-B37061A67C3E}"/>
              </a:ext>
            </a:extLst>
          </p:cNvPr>
          <p:cNvGrpSpPr/>
          <p:nvPr/>
        </p:nvGrpSpPr>
        <p:grpSpPr>
          <a:xfrm>
            <a:off x="441198" y="1787451"/>
            <a:ext cx="3402470" cy="1995379"/>
            <a:chOff x="588263" y="2383268"/>
            <a:chExt cx="4536627" cy="2660505"/>
          </a:xfrm>
        </p:grpSpPr>
        <p:sp>
          <p:nvSpPr>
            <p:cNvPr id="213" name="Text Placeholder 1">
              <a:extLst>
                <a:ext uri="{FF2B5EF4-FFF2-40B4-BE49-F238E27FC236}">
                  <a16:creationId xmlns:a16="http://schemas.microsoft.com/office/drawing/2014/main" id="{E0E3D6E1-8786-4FEB-99FE-CE56A189B119}"/>
                </a:ext>
              </a:extLst>
            </p:cNvPr>
            <p:cNvSpPr txBox="1">
              <a:spLocks/>
            </p:cNvSpPr>
            <p:nvPr/>
          </p:nvSpPr>
          <p:spPr>
            <a:xfrm>
              <a:off x="588263" y="2850679"/>
              <a:ext cx="4536627" cy="495863"/>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Bef>
                  <a:spcPts val="0"/>
                </a:spcBef>
                <a:spcAft>
                  <a:spcPts val="225"/>
                </a:spcAft>
                <a:buNone/>
                <a:defRPr/>
              </a:pPr>
              <a:r>
                <a:rPr lang="en-US" sz="1200" dirty="0">
                  <a:solidFill>
                    <a:srgbClr val="50E6FF"/>
                  </a:solidFill>
                  <a:latin typeface="Segoe UI Semibold"/>
                </a:rPr>
                <a:t>Cloud migration</a:t>
              </a:r>
            </a:p>
            <a:p>
              <a:pPr marL="0" indent="0" defTabSz="685775">
                <a:spcBef>
                  <a:spcPts val="0"/>
                </a:spcBef>
                <a:spcAft>
                  <a:spcPts val="225"/>
                </a:spcAft>
                <a:buClr>
                  <a:srgbClr val="FFFFFF"/>
                </a:buClr>
                <a:buSzPct val="100000"/>
                <a:buNone/>
                <a:defRPr/>
              </a:pPr>
              <a:r>
                <a:rPr lang="en-US" sz="1050" dirty="0">
                  <a:solidFill>
                    <a:srgbClr val="FFFFFF"/>
                  </a:solidFill>
                  <a:latin typeface="Segoe UI"/>
                </a:rPr>
                <a:t>Measure the impact of moving the web app to cloud</a:t>
              </a:r>
            </a:p>
          </p:txBody>
        </p:sp>
        <p:grpSp>
          <p:nvGrpSpPr>
            <p:cNvPr id="5" name="Group 4">
              <a:extLst>
                <a:ext uri="{FF2B5EF4-FFF2-40B4-BE49-F238E27FC236}">
                  <a16:creationId xmlns:a16="http://schemas.microsoft.com/office/drawing/2014/main" id="{A643F964-F4EF-4D10-8901-9D97724A4C2B}"/>
                </a:ext>
              </a:extLst>
            </p:cNvPr>
            <p:cNvGrpSpPr/>
            <p:nvPr/>
          </p:nvGrpSpPr>
          <p:grpSpPr>
            <a:xfrm>
              <a:off x="588263" y="2383268"/>
              <a:ext cx="4454562" cy="323165"/>
              <a:chOff x="588263" y="2430893"/>
              <a:chExt cx="4136138" cy="323165"/>
            </a:xfrm>
          </p:grpSpPr>
          <p:sp>
            <p:nvSpPr>
              <p:cNvPr id="215" name="Rectangle 214">
                <a:extLst>
                  <a:ext uri="{FF2B5EF4-FFF2-40B4-BE49-F238E27FC236}">
                    <a16:creationId xmlns:a16="http://schemas.microsoft.com/office/drawing/2014/main" id="{77DC7403-0175-445F-8474-EB9BC27889DB}"/>
                  </a:ext>
                </a:extLst>
              </p:cNvPr>
              <p:cNvSpPr/>
              <p:nvPr/>
            </p:nvSpPr>
            <p:spPr bwMode="auto">
              <a:xfrm>
                <a:off x="588263" y="2430893"/>
                <a:ext cx="766668" cy="323165"/>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a:solidFill>
                      <a:srgbClr val="FFB900"/>
                    </a:solidFill>
                    <a:latin typeface="Segoe UI"/>
                    <a:cs typeface="Segoe UI" pitchFamily="34" charset="0"/>
                  </a:rPr>
                  <a:t>PREVIEW</a:t>
                </a:r>
              </a:p>
            </p:txBody>
          </p:sp>
          <p:cxnSp>
            <p:nvCxnSpPr>
              <p:cNvPr id="218" name="Straight Connector 217">
                <a:extLst>
                  <a:ext uri="{FF2B5EF4-FFF2-40B4-BE49-F238E27FC236}">
                    <a16:creationId xmlns:a16="http://schemas.microsoft.com/office/drawing/2014/main" id="{981DF891-B546-48D5-9BF1-7C7651D4E6F2}"/>
                  </a:ext>
                </a:extLst>
              </p:cNvPr>
              <p:cNvCxnSpPr>
                <a:cxnSpLocks/>
                <a:stCxn id="215" idx="3"/>
              </p:cNvCxnSpPr>
              <p:nvPr/>
            </p:nvCxnSpPr>
            <p:spPr>
              <a:xfrm>
                <a:off x="1354931" y="2592476"/>
                <a:ext cx="3369470" cy="2465"/>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28" name="Straight Connector 227">
              <a:extLst>
                <a:ext uri="{FF2B5EF4-FFF2-40B4-BE49-F238E27FC236}">
                  <a16:creationId xmlns:a16="http://schemas.microsoft.com/office/drawing/2014/main" id="{3A6DC186-4CB8-4261-9E18-FA374853232B}"/>
                </a:ext>
              </a:extLst>
            </p:cNvPr>
            <p:cNvCxnSpPr>
              <a:cxnSpLocks/>
            </p:cNvCxnSpPr>
            <p:nvPr/>
          </p:nvCxnSpPr>
          <p:spPr>
            <a:xfrm>
              <a:off x="590727" y="5043773"/>
              <a:ext cx="44520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Text Placeholder 1">
              <a:extLst>
                <a:ext uri="{FF2B5EF4-FFF2-40B4-BE49-F238E27FC236}">
                  <a16:creationId xmlns:a16="http://schemas.microsoft.com/office/drawing/2014/main" id="{9299B672-2D47-4DBD-92A5-67FC41948607}"/>
                </a:ext>
              </a:extLst>
            </p:cNvPr>
            <p:cNvSpPr txBox="1">
              <a:spLocks/>
            </p:cNvSpPr>
            <p:nvPr/>
          </p:nvSpPr>
          <p:spPr>
            <a:xfrm>
              <a:off x="588263" y="3499512"/>
              <a:ext cx="4536627" cy="495863"/>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Bef>
                  <a:spcPts val="0"/>
                </a:spcBef>
                <a:spcAft>
                  <a:spcPts val="225"/>
                </a:spcAft>
                <a:buNone/>
                <a:defRPr/>
              </a:pPr>
              <a:r>
                <a:rPr lang="en-US" sz="1200" dirty="0">
                  <a:solidFill>
                    <a:srgbClr val="50E6FF"/>
                  </a:solidFill>
                  <a:latin typeface="Segoe UI Semibold"/>
                </a:rPr>
                <a:t>CDN and app acceleration</a:t>
              </a:r>
            </a:p>
            <a:p>
              <a:pPr marL="0" indent="0" defTabSz="685775">
                <a:spcBef>
                  <a:spcPts val="0"/>
                </a:spcBef>
                <a:spcAft>
                  <a:spcPts val="225"/>
                </a:spcAft>
                <a:buClr>
                  <a:srgbClr val="FFFFFF"/>
                </a:buClr>
                <a:buSzPct val="100000"/>
                <a:buNone/>
                <a:defRPr/>
              </a:pPr>
              <a:r>
                <a:rPr lang="en-US" sz="1050" dirty="0">
                  <a:solidFill>
                    <a:srgbClr val="FFFFFF"/>
                  </a:solidFill>
                  <a:latin typeface="Segoe UI"/>
                </a:rPr>
                <a:t>Measure the performance impact of Front Door and CDN</a:t>
              </a:r>
            </a:p>
          </p:txBody>
        </p:sp>
        <p:sp>
          <p:nvSpPr>
            <p:cNvPr id="224" name="Text Placeholder 1">
              <a:extLst>
                <a:ext uri="{FF2B5EF4-FFF2-40B4-BE49-F238E27FC236}">
                  <a16:creationId xmlns:a16="http://schemas.microsoft.com/office/drawing/2014/main" id="{98F620EF-AF2D-4DF4-A110-751F49B417EE}"/>
                </a:ext>
              </a:extLst>
            </p:cNvPr>
            <p:cNvSpPr txBox="1">
              <a:spLocks/>
            </p:cNvSpPr>
            <p:nvPr/>
          </p:nvSpPr>
          <p:spPr>
            <a:xfrm>
              <a:off x="588263" y="4148346"/>
              <a:ext cx="4402838" cy="711305"/>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Bef>
                  <a:spcPts val="0"/>
                </a:spcBef>
                <a:spcAft>
                  <a:spcPts val="225"/>
                </a:spcAft>
                <a:buNone/>
                <a:defRPr/>
              </a:pPr>
              <a:r>
                <a:rPr lang="en-US" sz="1200" dirty="0">
                  <a:solidFill>
                    <a:srgbClr val="50E6FF"/>
                  </a:solidFill>
                  <a:latin typeface="Segoe UI Semibold"/>
                </a:rPr>
                <a:t>Perform A/B measurements</a:t>
              </a:r>
            </a:p>
            <a:p>
              <a:pPr marL="0" indent="0" defTabSz="685775">
                <a:spcBef>
                  <a:spcPts val="0"/>
                </a:spcBef>
                <a:spcAft>
                  <a:spcPts val="225"/>
                </a:spcAft>
                <a:buClr>
                  <a:srgbClr val="FFFFFF"/>
                </a:buClr>
                <a:buSzPct val="100000"/>
                <a:buNone/>
                <a:defRPr/>
              </a:pPr>
              <a:r>
                <a:rPr lang="en-US" sz="1050" dirty="0">
                  <a:solidFill>
                    <a:srgbClr val="FFFFFF"/>
                  </a:solidFill>
                  <a:latin typeface="Segoe UI"/>
                </a:rPr>
                <a:t>Measure end user performance of two versions of app or impact of multiple region deployments </a:t>
              </a:r>
            </a:p>
          </p:txBody>
        </p:sp>
      </p:grpSp>
      <p:grpSp>
        <p:nvGrpSpPr>
          <p:cNvPr id="2" name="Group 1">
            <a:extLst>
              <a:ext uri="{FF2B5EF4-FFF2-40B4-BE49-F238E27FC236}">
                <a16:creationId xmlns:a16="http://schemas.microsoft.com/office/drawing/2014/main" id="{8CF1E45D-6E39-4FC0-BF73-517535E2DF20}"/>
              </a:ext>
            </a:extLst>
          </p:cNvPr>
          <p:cNvGrpSpPr/>
          <p:nvPr/>
        </p:nvGrpSpPr>
        <p:grpSpPr>
          <a:xfrm>
            <a:off x="4216752" y="485776"/>
            <a:ext cx="4514102" cy="4171949"/>
            <a:chOff x="5622335" y="647701"/>
            <a:chExt cx="6018803" cy="5562599"/>
          </a:xfrm>
        </p:grpSpPr>
        <p:sp>
          <p:nvSpPr>
            <p:cNvPr id="85" name="Rectangle 84">
              <a:extLst>
                <a:ext uri="{FF2B5EF4-FFF2-40B4-BE49-F238E27FC236}">
                  <a16:creationId xmlns:a16="http://schemas.microsoft.com/office/drawing/2014/main" id="{92CF0427-EB52-4507-9AA5-32D001E9B939}"/>
                </a:ext>
              </a:extLst>
            </p:cNvPr>
            <p:cNvSpPr/>
            <p:nvPr/>
          </p:nvSpPr>
          <p:spPr bwMode="auto">
            <a:xfrm>
              <a:off x="5772150" y="647701"/>
              <a:ext cx="5868988" cy="5562599"/>
            </a:xfrm>
            <a:prstGeom prst="rect">
              <a:avLst/>
            </a:prstGeom>
            <a:solidFill>
              <a:srgbClr val="1A1A1A"/>
            </a:solidFill>
            <a:ln w="15875">
              <a:solidFill>
                <a:srgbClr val="4D4D4D"/>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37160" rIns="68580" bIns="68580" numCol="1" spcCol="0" rtlCol="0" fromWordArt="0" anchor="t" anchorCtr="0" forceAA="0" compatLnSpc="1">
              <a:prstTxWarp prst="textNoShape">
                <a:avLst/>
              </a:prstTxWarp>
              <a:noAutofit/>
            </a:bodyPr>
            <a:lstStyle/>
            <a:p>
              <a:pPr algn="ctr" defTabSz="699354" fontAlgn="base" hangingPunct="1">
                <a:spcBef>
                  <a:spcPct val="0"/>
                </a:spcBef>
                <a:spcAft>
                  <a:spcPct val="0"/>
                </a:spcAft>
                <a:defRPr/>
              </a:pPr>
              <a:endParaRPr lang="en-US" sz="1200" kern="1200">
                <a:solidFill>
                  <a:srgbClr val="50E6FF"/>
                </a:solidFill>
                <a:latin typeface="Segoe UI Semibold"/>
                <a:cs typeface="Segoe UI" pitchFamily="34" charset="0"/>
              </a:endParaRPr>
            </a:p>
          </p:txBody>
        </p:sp>
        <p:sp>
          <p:nvSpPr>
            <p:cNvPr id="210" name="Rectangle 209">
              <a:extLst>
                <a:ext uri="{FF2B5EF4-FFF2-40B4-BE49-F238E27FC236}">
                  <a16:creationId xmlns:a16="http://schemas.microsoft.com/office/drawing/2014/main" id="{22BD1F4A-326E-45BC-A635-04CE3087588D}"/>
                </a:ext>
              </a:extLst>
            </p:cNvPr>
            <p:cNvSpPr/>
            <p:nvPr/>
          </p:nvSpPr>
          <p:spPr>
            <a:xfrm>
              <a:off x="7671452" y="1015705"/>
              <a:ext cx="3018596" cy="369332"/>
            </a:xfrm>
            <a:prstGeom prst="rect">
              <a:avLst/>
            </a:prstGeom>
          </p:spPr>
          <p:txBody>
            <a:bodyPr wrap="square" lIns="0" tIns="0" rIns="0" bIns="0">
              <a:spAutoFit/>
            </a:bodyPr>
            <a:lstStyle/>
            <a:p>
              <a:pPr algn="ctr" defTabSz="699354" fontAlgn="base" hangingPunct="1">
                <a:spcBef>
                  <a:spcPct val="0"/>
                </a:spcBef>
                <a:spcAft>
                  <a:spcPct val="0"/>
                </a:spcAft>
                <a:defRPr/>
              </a:pPr>
              <a:r>
                <a:rPr lang="en-US" sz="900" kern="1200">
                  <a:solidFill>
                    <a:srgbClr val="E6E6E6">
                      <a:lumMod val="90000"/>
                    </a:srgbClr>
                  </a:solidFill>
                  <a:latin typeface="Segoe UI Semibold"/>
                  <a:ea typeface="+mn-ea"/>
                  <a:cs typeface="Segoe UI" pitchFamily="34" charset="0"/>
                </a:rPr>
                <a:t>Your real end users,</a:t>
              </a:r>
              <a:br>
                <a:rPr lang="en-US" sz="900" kern="1200">
                  <a:solidFill>
                    <a:srgbClr val="E6E6E6">
                      <a:lumMod val="90000"/>
                    </a:srgbClr>
                  </a:solidFill>
                  <a:latin typeface="Segoe UI Semibold"/>
                  <a:ea typeface="+mn-ea"/>
                  <a:cs typeface="Segoe UI" pitchFamily="34" charset="0"/>
                </a:rPr>
              </a:br>
              <a:r>
                <a:rPr lang="en-US" sz="900" kern="1200">
                  <a:solidFill>
                    <a:srgbClr val="E6E6E6">
                      <a:lumMod val="90000"/>
                    </a:srgbClr>
                  </a:solidFill>
                  <a:latin typeface="Segoe UI Semibold"/>
                  <a:ea typeface="+mn-ea"/>
                  <a:cs typeface="Segoe UI" pitchFamily="34" charset="0"/>
                </a:rPr>
                <a:t>your customers around the globe</a:t>
              </a:r>
            </a:p>
          </p:txBody>
        </p:sp>
        <p:grpSp>
          <p:nvGrpSpPr>
            <p:cNvPr id="9" name="Group 8">
              <a:extLst>
                <a:ext uri="{FF2B5EF4-FFF2-40B4-BE49-F238E27FC236}">
                  <a16:creationId xmlns:a16="http://schemas.microsoft.com/office/drawing/2014/main" id="{297F00F3-657E-43BD-AB73-B6AF4DA0D371}"/>
                </a:ext>
              </a:extLst>
            </p:cNvPr>
            <p:cNvGrpSpPr/>
            <p:nvPr/>
          </p:nvGrpSpPr>
          <p:grpSpPr>
            <a:xfrm>
              <a:off x="7851759" y="1515593"/>
              <a:ext cx="2657994" cy="620860"/>
              <a:chOff x="7722840" y="1283913"/>
              <a:chExt cx="2416358" cy="564418"/>
            </a:xfrm>
          </p:grpSpPr>
          <p:grpSp>
            <p:nvGrpSpPr>
              <p:cNvPr id="8" name="Group 7">
                <a:extLst>
                  <a:ext uri="{FF2B5EF4-FFF2-40B4-BE49-F238E27FC236}">
                    <a16:creationId xmlns:a16="http://schemas.microsoft.com/office/drawing/2014/main" id="{311FA65A-7E31-48E8-A6B2-A64E9D0513EC}"/>
                  </a:ext>
                </a:extLst>
              </p:cNvPr>
              <p:cNvGrpSpPr/>
              <p:nvPr/>
            </p:nvGrpSpPr>
            <p:grpSpPr>
              <a:xfrm>
                <a:off x="9867900" y="1283913"/>
                <a:ext cx="271298" cy="564418"/>
                <a:chOff x="9571811" y="1283913"/>
                <a:chExt cx="271298" cy="564418"/>
              </a:xfrm>
            </p:grpSpPr>
            <p:pic>
              <p:nvPicPr>
                <p:cNvPr id="244" name="Graphic 243">
                  <a:extLst>
                    <a:ext uri="{FF2B5EF4-FFF2-40B4-BE49-F238E27FC236}">
                      <a16:creationId xmlns:a16="http://schemas.microsoft.com/office/drawing/2014/main" id="{6F3A225C-4731-4524-9CB2-28B603AC4A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1811" y="1283913"/>
                  <a:ext cx="271298" cy="259345"/>
                </a:xfrm>
                <a:prstGeom prst="rect">
                  <a:avLst/>
                </a:prstGeom>
              </p:spPr>
            </p:pic>
            <p:pic>
              <p:nvPicPr>
                <p:cNvPr id="1026" name="Picture 2" descr="See the source image">
                  <a:extLst>
                    <a:ext uri="{FF2B5EF4-FFF2-40B4-BE49-F238E27FC236}">
                      <a16:creationId xmlns:a16="http://schemas.microsoft.com/office/drawing/2014/main" id="{ED3626DF-2C3D-4904-9CCA-96E43607E537}"/>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9584658" y="1602727"/>
                  <a:ext cx="245604" cy="2456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5" name="Group 244">
                <a:extLst>
                  <a:ext uri="{FF2B5EF4-FFF2-40B4-BE49-F238E27FC236}">
                    <a16:creationId xmlns:a16="http://schemas.microsoft.com/office/drawing/2014/main" id="{C51168E0-4FA9-4343-8E17-6C2C6788F799}"/>
                  </a:ext>
                </a:extLst>
              </p:cNvPr>
              <p:cNvGrpSpPr/>
              <p:nvPr/>
            </p:nvGrpSpPr>
            <p:grpSpPr>
              <a:xfrm>
                <a:off x="9510390" y="1283913"/>
                <a:ext cx="271298" cy="564418"/>
                <a:chOff x="9571811" y="1283913"/>
                <a:chExt cx="271298" cy="564418"/>
              </a:xfrm>
            </p:grpSpPr>
            <p:pic>
              <p:nvPicPr>
                <p:cNvPr id="246" name="Graphic 245">
                  <a:extLst>
                    <a:ext uri="{FF2B5EF4-FFF2-40B4-BE49-F238E27FC236}">
                      <a16:creationId xmlns:a16="http://schemas.microsoft.com/office/drawing/2014/main" id="{66AC475E-539F-48B6-AA3A-535BD90F3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1811" y="1283913"/>
                  <a:ext cx="271298" cy="259345"/>
                </a:xfrm>
                <a:prstGeom prst="rect">
                  <a:avLst/>
                </a:prstGeom>
              </p:spPr>
            </p:pic>
            <p:pic>
              <p:nvPicPr>
                <p:cNvPr id="247" name="Picture 2" descr="See the source image">
                  <a:extLst>
                    <a:ext uri="{FF2B5EF4-FFF2-40B4-BE49-F238E27FC236}">
                      <a16:creationId xmlns:a16="http://schemas.microsoft.com/office/drawing/2014/main" id="{6BAD1231-FB08-4F1E-876A-31D27D867126}"/>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9584658" y="1602727"/>
                  <a:ext cx="245604" cy="2456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8" name="Group 247">
                <a:extLst>
                  <a:ext uri="{FF2B5EF4-FFF2-40B4-BE49-F238E27FC236}">
                    <a16:creationId xmlns:a16="http://schemas.microsoft.com/office/drawing/2014/main" id="{2F8E7C27-940A-4A63-8E19-D6B2BBDC4501}"/>
                  </a:ext>
                </a:extLst>
              </p:cNvPr>
              <p:cNvGrpSpPr/>
              <p:nvPr/>
            </p:nvGrpSpPr>
            <p:grpSpPr>
              <a:xfrm>
                <a:off x="9152880" y="1283913"/>
                <a:ext cx="271298" cy="564418"/>
                <a:chOff x="9571811" y="1283913"/>
                <a:chExt cx="271298" cy="564418"/>
              </a:xfrm>
            </p:grpSpPr>
            <p:pic>
              <p:nvPicPr>
                <p:cNvPr id="249" name="Graphic 248">
                  <a:extLst>
                    <a:ext uri="{FF2B5EF4-FFF2-40B4-BE49-F238E27FC236}">
                      <a16:creationId xmlns:a16="http://schemas.microsoft.com/office/drawing/2014/main" id="{DA3413DE-AEDC-4CE3-A367-3A0A5CDA6F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1811" y="1283913"/>
                  <a:ext cx="271298" cy="259345"/>
                </a:xfrm>
                <a:prstGeom prst="rect">
                  <a:avLst/>
                </a:prstGeom>
              </p:spPr>
            </p:pic>
            <p:pic>
              <p:nvPicPr>
                <p:cNvPr id="250" name="Picture 2" descr="See the source image">
                  <a:extLst>
                    <a:ext uri="{FF2B5EF4-FFF2-40B4-BE49-F238E27FC236}">
                      <a16:creationId xmlns:a16="http://schemas.microsoft.com/office/drawing/2014/main" id="{4469E976-C9FF-4043-95F4-75F0403AEE16}"/>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9584658" y="1602727"/>
                  <a:ext cx="245604" cy="2456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1" name="Group 250">
                <a:extLst>
                  <a:ext uri="{FF2B5EF4-FFF2-40B4-BE49-F238E27FC236}">
                    <a16:creationId xmlns:a16="http://schemas.microsoft.com/office/drawing/2014/main" id="{94EC730D-A319-4FA7-8773-6ED18072806E}"/>
                  </a:ext>
                </a:extLst>
              </p:cNvPr>
              <p:cNvGrpSpPr/>
              <p:nvPr/>
            </p:nvGrpSpPr>
            <p:grpSpPr>
              <a:xfrm>
                <a:off x="8795370" y="1283913"/>
                <a:ext cx="271298" cy="564418"/>
                <a:chOff x="9571811" y="1283913"/>
                <a:chExt cx="271298" cy="564418"/>
              </a:xfrm>
            </p:grpSpPr>
            <p:pic>
              <p:nvPicPr>
                <p:cNvPr id="252" name="Graphic 251">
                  <a:extLst>
                    <a:ext uri="{FF2B5EF4-FFF2-40B4-BE49-F238E27FC236}">
                      <a16:creationId xmlns:a16="http://schemas.microsoft.com/office/drawing/2014/main" id="{09EB7897-8E7F-4189-867B-3F8EEEC493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1811" y="1283913"/>
                  <a:ext cx="271298" cy="259345"/>
                </a:xfrm>
                <a:prstGeom prst="rect">
                  <a:avLst/>
                </a:prstGeom>
              </p:spPr>
            </p:pic>
            <p:pic>
              <p:nvPicPr>
                <p:cNvPr id="253" name="Picture 2" descr="See the source image">
                  <a:extLst>
                    <a:ext uri="{FF2B5EF4-FFF2-40B4-BE49-F238E27FC236}">
                      <a16:creationId xmlns:a16="http://schemas.microsoft.com/office/drawing/2014/main" id="{6C95560F-99BC-4DF0-92C9-4F10FA91A0B4}"/>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9584658" y="1602727"/>
                  <a:ext cx="245604" cy="2456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FC30894E-5C57-4149-AF4A-BF5BAD7EECCC}"/>
                  </a:ext>
                </a:extLst>
              </p:cNvPr>
              <p:cNvGrpSpPr/>
              <p:nvPr/>
            </p:nvGrpSpPr>
            <p:grpSpPr>
              <a:xfrm>
                <a:off x="8437860" y="1283913"/>
                <a:ext cx="271298" cy="564418"/>
                <a:chOff x="9571811" y="1283913"/>
                <a:chExt cx="271298" cy="564418"/>
              </a:xfrm>
            </p:grpSpPr>
            <p:pic>
              <p:nvPicPr>
                <p:cNvPr id="255" name="Graphic 254">
                  <a:extLst>
                    <a:ext uri="{FF2B5EF4-FFF2-40B4-BE49-F238E27FC236}">
                      <a16:creationId xmlns:a16="http://schemas.microsoft.com/office/drawing/2014/main" id="{E9038D11-CB74-4A4E-B917-95693D298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1811" y="1283913"/>
                  <a:ext cx="271298" cy="259345"/>
                </a:xfrm>
                <a:prstGeom prst="rect">
                  <a:avLst/>
                </a:prstGeom>
              </p:spPr>
            </p:pic>
            <p:pic>
              <p:nvPicPr>
                <p:cNvPr id="256" name="Picture 2" descr="See the source image">
                  <a:extLst>
                    <a:ext uri="{FF2B5EF4-FFF2-40B4-BE49-F238E27FC236}">
                      <a16:creationId xmlns:a16="http://schemas.microsoft.com/office/drawing/2014/main" id="{5121AF9C-23E7-4371-A307-A1C4B13445C0}"/>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9584658" y="1602727"/>
                  <a:ext cx="245604" cy="2456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7" name="Group 256">
                <a:extLst>
                  <a:ext uri="{FF2B5EF4-FFF2-40B4-BE49-F238E27FC236}">
                    <a16:creationId xmlns:a16="http://schemas.microsoft.com/office/drawing/2014/main" id="{367607AF-9A54-40E8-8E13-1E6491C39883}"/>
                  </a:ext>
                </a:extLst>
              </p:cNvPr>
              <p:cNvGrpSpPr/>
              <p:nvPr/>
            </p:nvGrpSpPr>
            <p:grpSpPr>
              <a:xfrm>
                <a:off x="8080350" y="1283913"/>
                <a:ext cx="271298" cy="564418"/>
                <a:chOff x="9571811" y="1283913"/>
                <a:chExt cx="271298" cy="564418"/>
              </a:xfrm>
            </p:grpSpPr>
            <p:pic>
              <p:nvPicPr>
                <p:cNvPr id="258" name="Graphic 257">
                  <a:extLst>
                    <a:ext uri="{FF2B5EF4-FFF2-40B4-BE49-F238E27FC236}">
                      <a16:creationId xmlns:a16="http://schemas.microsoft.com/office/drawing/2014/main" id="{05E0B0E8-FC5C-4DFB-9DA8-73B7DDD386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1811" y="1283913"/>
                  <a:ext cx="271298" cy="259345"/>
                </a:xfrm>
                <a:prstGeom prst="rect">
                  <a:avLst/>
                </a:prstGeom>
              </p:spPr>
            </p:pic>
            <p:pic>
              <p:nvPicPr>
                <p:cNvPr id="259" name="Picture 2" descr="See the source image">
                  <a:extLst>
                    <a:ext uri="{FF2B5EF4-FFF2-40B4-BE49-F238E27FC236}">
                      <a16:creationId xmlns:a16="http://schemas.microsoft.com/office/drawing/2014/main" id="{71F380C3-6070-4C82-9639-0306BE9EF13A}"/>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9584658" y="1602727"/>
                  <a:ext cx="245604" cy="2456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0" name="Group 259">
                <a:extLst>
                  <a:ext uri="{FF2B5EF4-FFF2-40B4-BE49-F238E27FC236}">
                    <a16:creationId xmlns:a16="http://schemas.microsoft.com/office/drawing/2014/main" id="{4642AA99-D7BE-443B-8AE5-662C2651DA31}"/>
                  </a:ext>
                </a:extLst>
              </p:cNvPr>
              <p:cNvGrpSpPr/>
              <p:nvPr/>
            </p:nvGrpSpPr>
            <p:grpSpPr>
              <a:xfrm>
                <a:off x="7722840" y="1283913"/>
                <a:ext cx="271298" cy="564418"/>
                <a:chOff x="9571811" y="1283913"/>
                <a:chExt cx="271298" cy="564418"/>
              </a:xfrm>
            </p:grpSpPr>
            <p:pic>
              <p:nvPicPr>
                <p:cNvPr id="261" name="Graphic 260">
                  <a:extLst>
                    <a:ext uri="{FF2B5EF4-FFF2-40B4-BE49-F238E27FC236}">
                      <a16:creationId xmlns:a16="http://schemas.microsoft.com/office/drawing/2014/main" id="{ADF54065-C946-4AAF-A762-AD2DBAC84E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1811" y="1283913"/>
                  <a:ext cx="271298" cy="259345"/>
                </a:xfrm>
                <a:prstGeom prst="rect">
                  <a:avLst/>
                </a:prstGeom>
              </p:spPr>
            </p:pic>
            <p:pic>
              <p:nvPicPr>
                <p:cNvPr id="262" name="Picture 2" descr="See the source image">
                  <a:extLst>
                    <a:ext uri="{FF2B5EF4-FFF2-40B4-BE49-F238E27FC236}">
                      <a16:creationId xmlns:a16="http://schemas.microsoft.com/office/drawing/2014/main" id="{4F16587C-7A5D-431B-AAF7-10DCC2F7B335}"/>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9584658" y="1602727"/>
                  <a:ext cx="245604" cy="245604"/>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81" name="Straight Connector 280">
              <a:extLst>
                <a:ext uri="{FF2B5EF4-FFF2-40B4-BE49-F238E27FC236}">
                  <a16:creationId xmlns:a16="http://schemas.microsoft.com/office/drawing/2014/main" id="{492E0CD5-0572-4B02-8CB4-4BDB1656F4E8}"/>
                </a:ext>
              </a:extLst>
            </p:cNvPr>
            <p:cNvCxnSpPr>
              <a:cxnSpLocks/>
            </p:cNvCxnSpPr>
            <p:nvPr/>
          </p:nvCxnSpPr>
          <p:spPr>
            <a:xfrm>
              <a:off x="7221696" y="2847694"/>
              <a:ext cx="1087279"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273D4F4-554C-4A63-8D8D-E4A513725A52}"/>
                </a:ext>
              </a:extLst>
            </p:cNvPr>
            <p:cNvGrpSpPr/>
            <p:nvPr/>
          </p:nvGrpSpPr>
          <p:grpSpPr>
            <a:xfrm>
              <a:off x="5622335" y="1015705"/>
              <a:ext cx="1901782" cy="4784670"/>
              <a:chOff x="5879510" y="882355"/>
              <a:chExt cx="1901782" cy="4784670"/>
            </a:xfrm>
          </p:grpSpPr>
          <p:sp>
            <p:nvSpPr>
              <p:cNvPr id="231" name="Oval 230">
                <a:extLst>
                  <a:ext uri="{FF2B5EF4-FFF2-40B4-BE49-F238E27FC236}">
                    <a16:creationId xmlns:a16="http://schemas.microsoft.com/office/drawing/2014/main" id="{55DC27AF-CA2B-4BC7-937B-38C312D3CF97}"/>
                  </a:ext>
                </a:extLst>
              </p:cNvPr>
              <p:cNvSpPr/>
              <p:nvPr/>
            </p:nvSpPr>
            <p:spPr bwMode="auto">
              <a:xfrm>
                <a:off x="5879510" y="3351750"/>
                <a:ext cx="294016" cy="294016"/>
              </a:xfrm>
              <a:prstGeom prst="ellipse">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hangingPunct="1">
                  <a:spcBef>
                    <a:spcPct val="0"/>
                  </a:spcBef>
                  <a:spcAft>
                    <a:spcPct val="0"/>
                  </a:spcAft>
                  <a:defRPr/>
                </a:pPr>
                <a:r>
                  <a:rPr lang="en-US" sz="1050" kern="1200">
                    <a:solidFill>
                      <a:srgbClr val="000000"/>
                    </a:solidFill>
                    <a:latin typeface="Segoe UI Semibold"/>
                    <a:cs typeface="Segoe UI" pitchFamily="34" charset="0"/>
                  </a:rPr>
                  <a:t>2</a:t>
                </a:r>
              </a:p>
            </p:txBody>
          </p:sp>
          <p:sp>
            <p:nvSpPr>
              <p:cNvPr id="242" name="Rectangle 241">
                <a:extLst>
                  <a:ext uri="{FF2B5EF4-FFF2-40B4-BE49-F238E27FC236}">
                    <a16:creationId xmlns:a16="http://schemas.microsoft.com/office/drawing/2014/main" id="{AC440DC6-5280-4E75-9E4E-7E8C0F373A89}"/>
                  </a:ext>
                </a:extLst>
              </p:cNvPr>
              <p:cNvSpPr/>
              <p:nvPr/>
            </p:nvSpPr>
            <p:spPr>
              <a:xfrm>
                <a:off x="6323665" y="3314093"/>
                <a:ext cx="1282367" cy="369332"/>
              </a:xfrm>
              <a:prstGeom prst="rect">
                <a:avLst/>
              </a:prstGeom>
              <a:noFill/>
            </p:spPr>
            <p:txBody>
              <a:bodyPr wrap="square" lIns="0" tIns="0" rIns="0" bIns="0">
                <a:spAutoFit/>
              </a:bodyPr>
              <a:lstStyle/>
              <a:p>
                <a:pPr defTabSz="699354" fontAlgn="base" hangingPunct="1">
                  <a:spcBef>
                    <a:spcPct val="0"/>
                  </a:spcBef>
                  <a:spcAft>
                    <a:spcPct val="0"/>
                  </a:spcAft>
                  <a:defRPr/>
                </a:pPr>
                <a:r>
                  <a:rPr lang="en-US" sz="900" kern="1200">
                    <a:solidFill>
                      <a:srgbClr val="FFFFFF"/>
                    </a:solidFill>
                    <a:latin typeface="Segoe UI Semibold"/>
                    <a:ea typeface="Segoe UI" pitchFamily="34" charset="0"/>
                    <a:cs typeface="Segoe UI" pitchFamily="34" charset="0"/>
                  </a:rPr>
                  <a:t>Configure your tests</a:t>
                </a:r>
              </a:p>
            </p:txBody>
          </p:sp>
          <p:sp>
            <p:nvSpPr>
              <p:cNvPr id="232" name="Oval 231">
                <a:extLst>
                  <a:ext uri="{FF2B5EF4-FFF2-40B4-BE49-F238E27FC236}">
                    <a16:creationId xmlns:a16="http://schemas.microsoft.com/office/drawing/2014/main" id="{E55F8802-946B-469E-B2D8-383010A40D0A}"/>
                  </a:ext>
                </a:extLst>
              </p:cNvPr>
              <p:cNvSpPr/>
              <p:nvPr/>
            </p:nvSpPr>
            <p:spPr bwMode="auto">
              <a:xfrm>
                <a:off x="5879510" y="5335350"/>
                <a:ext cx="294016" cy="294016"/>
              </a:xfrm>
              <a:prstGeom prst="ellipse">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hangingPunct="1">
                  <a:spcBef>
                    <a:spcPct val="0"/>
                  </a:spcBef>
                  <a:spcAft>
                    <a:spcPct val="0"/>
                  </a:spcAft>
                  <a:defRPr/>
                </a:pPr>
                <a:r>
                  <a:rPr lang="en-US" sz="1050" kern="1200">
                    <a:solidFill>
                      <a:srgbClr val="000000"/>
                    </a:solidFill>
                    <a:latin typeface="Segoe UI Semibold"/>
                    <a:cs typeface="Segoe UI" pitchFamily="34" charset="0"/>
                  </a:rPr>
                  <a:t>3</a:t>
                </a:r>
              </a:p>
            </p:txBody>
          </p:sp>
          <p:sp>
            <p:nvSpPr>
              <p:cNvPr id="243" name="Rectangle 242">
                <a:extLst>
                  <a:ext uri="{FF2B5EF4-FFF2-40B4-BE49-F238E27FC236}">
                    <a16:creationId xmlns:a16="http://schemas.microsoft.com/office/drawing/2014/main" id="{059D99B1-FFDF-467E-9247-F20AC2D0DF3B}"/>
                  </a:ext>
                </a:extLst>
              </p:cNvPr>
              <p:cNvSpPr/>
              <p:nvPr/>
            </p:nvSpPr>
            <p:spPr>
              <a:xfrm>
                <a:off x="6323665" y="5297693"/>
                <a:ext cx="1282367" cy="369332"/>
              </a:xfrm>
              <a:prstGeom prst="rect">
                <a:avLst/>
              </a:prstGeom>
              <a:noFill/>
            </p:spPr>
            <p:txBody>
              <a:bodyPr wrap="square" lIns="0" tIns="0" rIns="0" bIns="0">
                <a:spAutoFit/>
              </a:bodyPr>
              <a:lstStyle/>
              <a:p>
                <a:pPr defTabSz="699354" fontAlgn="base" hangingPunct="1">
                  <a:spcBef>
                    <a:spcPct val="0"/>
                  </a:spcBef>
                  <a:spcAft>
                    <a:spcPct val="0"/>
                  </a:spcAft>
                  <a:defRPr/>
                </a:pPr>
                <a:r>
                  <a:rPr lang="en-US" sz="900" kern="1200">
                    <a:solidFill>
                      <a:srgbClr val="FFFFFF"/>
                    </a:solidFill>
                    <a:latin typeface="Segoe UI Semibold"/>
                    <a:ea typeface="Segoe UI" pitchFamily="34" charset="0"/>
                    <a:cs typeface="Segoe UI" pitchFamily="34" charset="0"/>
                  </a:rPr>
                  <a:t>Get your global perf scorecards</a:t>
                </a:r>
              </a:p>
            </p:txBody>
          </p:sp>
          <p:sp>
            <p:nvSpPr>
              <p:cNvPr id="214" name="Oval 213">
                <a:extLst>
                  <a:ext uri="{FF2B5EF4-FFF2-40B4-BE49-F238E27FC236}">
                    <a16:creationId xmlns:a16="http://schemas.microsoft.com/office/drawing/2014/main" id="{CBB3A04D-406D-4ED8-B51A-F248EF297B3B}"/>
                  </a:ext>
                </a:extLst>
              </p:cNvPr>
              <p:cNvSpPr/>
              <p:nvPr/>
            </p:nvSpPr>
            <p:spPr bwMode="auto">
              <a:xfrm>
                <a:off x="5879510" y="893144"/>
                <a:ext cx="294016" cy="294016"/>
              </a:xfrm>
              <a:prstGeom prst="ellipse">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hangingPunct="1">
                  <a:spcBef>
                    <a:spcPct val="0"/>
                  </a:spcBef>
                  <a:spcAft>
                    <a:spcPct val="0"/>
                  </a:spcAft>
                  <a:defRPr/>
                </a:pPr>
                <a:r>
                  <a:rPr lang="en-US" sz="1050" kern="1200">
                    <a:solidFill>
                      <a:srgbClr val="000000"/>
                    </a:solidFill>
                    <a:latin typeface="Segoe UI Semibold"/>
                    <a:cs typeface="Segoe UI" pitchFamily="34" charset="0"/>
                  </a:rPr>
                  <a:t>1</a:t>
                </a:r>
              </a:p>
            </p:txBody>
          </p:sp>
          <p:sp>
            <p:nvSpPr>
              <p:cNvPr id="233" name="Rectangle 232">
                <a:extLst>
                  <a:ext uri="{FF2B5EF4-FFF2-40B4-BE49-F238E27FC236}">
                    <a16:creationId xmlns:a16="http://schemas.microsoft.com/office/drawing/2014/main" id="{E11B81F2-7C0A-4648-ADF0-A22CC7924515}"/>
                  </a:ext>
                </a:extLst>
              </p:cNvPr>
              <p:cNvSpPr/>
              <p:nvPr/>
            </p:nvSpPr>
            <p:spPr>
              <a:xfrm>
                <a:off x="6323665" y="882355"/>
                <a:ext cx="1457627" cy="369332"/>
              </a:xfrm>
              <a:prstGeom prst="rect">
                <a:avLst/>
              </a:prstGeom>
              <a:noFill/>
            </p:spPr>
            <p:txBody>
              <a:bodyPr wrap="square" lIns="0" tIns="0" rIns="0" bIns="0">
                <a:spAutoFit/>
              </a:bodyPr>
              <a:lstStyle/>
              <a:p>
                <a:pPr defTabSz="699354" fontAlgn="base" hangingPunct="1">
                  <a:spcBef>
                    <a:spcPct val="0"/>
                  </a:spcBef>
                  <a:spcAft>
                    <a:spcPct val="0"/>
                  </a:spcAft>
                  <a:defRPr/>
                </a:pPr>
                <a:r>
                  <a:rPr lang="en-US" sz="900" kern="1200">
                    <a:solidFill>
                      <a:srgbClr val="FFFFFF"/>
                    </a:solidFill>
                    <a:latin typeface="Segoe UI Semibold"/>
                    <a:ea typeface="Segoe UI" pitchFamily="34" charset="0"/>
                    <a:cs typeface="Segoe UI" pitchFamily="34" charset="0"/>
                  </a:rPr>
                  <a:t>Deploy internet analyzer client</a:t>
                </a:r>
              </a:p>
            </p:txBody>
          </p:sp>
          <p:sp>
            <p:nvSpPr>
              <p:cNvPr id="283" name="Rectangle 282">
                <a:extLst>
                  <a:ext uri="{FF2B5EF4-FFF2-40B4-BE49-F238E27FC236}">
                    <a16:creationId xmlns:a16="http://schemas.microsoft.com/office/drawing/2014/main" id="{9D6D34B9-889E-4B60-911C-AAA4448CF887}"/>
                  </a:ext>
                </a:extLst>
              </p:cNvPr>
              <p:cNvSpPr/>
              <p:nvPr/>
            </p:nvSpPr>
            <p:spPr>
              <a:xfrm>
                <a:off x="6323663" y="1300507"/>
                <a:ext cx="1051570" cy="369332"/>
              </a:xfrm>
              <a:prstGeom prst="rect">
                <a:avLst/>
              </a:prstGeom>
            </p:spPr>
            <p:txBody>
              <a:bodyPr wrap="none" lIns="0" tIns="0" rIns="0" bIns="0">
                <a:spAutoFit/>
              </a:bodyPr>
              <a:lstStyle/>
              <a:p>
                <a:pPr defTabSz="699354" fontAlgn="base" hangingPunct="1">
                  <a:spcBef>
                    <a:spcPct val="0"/>
                  </a:spcBef>
                  <a:spcAft>
                    <a:spcPct val="0"/>
                  </a:spcAft>
                  <a:defRPr/>
                </a:pPr>
                <a:r>
                  <a:rPr lang="en-US" sz="900" kern="1200">
                    <a:solidFill>
                      <a:srgbClr val="50E6FF"/>
                    </a:solidFill>
                    <a:latin typeface="Segoe UI Semibold"/>
                    <a:ea typeface="Segoe UI" pitchFamily="34" charset="0"/>
                    <a:cs typeface="Segoe UI" pitchFamily="34" charset="0"/>
                  </a:rPr>
                  <a:t>Delivered with </a:t>
                </a:r>
                <a:br>
                  <a:rPr lang="en-US" sz="900" kern="1200">
                    <a:solidFill>
                      <a:srgbClr val="50E6FF"/>
                    </a:solidFill>
                    <a:latin typeface="Segoe UI Semibold"/>
                    <a:ea typeface="Segoe UI" pitchFamily="34" charset="0"/>
                    <a:cs typeface="Segoe UI" pitchFamily="34" charset="0"/>
                  </a:rPr>
                </a:br>
                <a:r>
                  <a:rPr lang="en-US" sz="900" kern="1200">
                    <a:solidFill>
                      <a:srgbClr val="50E6FF"/>
                    </a:solidFill>
                    <a:latin typeface="Segoe UI Semibold"/>
                    <a:ea typeface="Segoe UI" pitchFamily="34" charset="0"/>
                    <a:cs typeface="Segoe UI" pitchFamily="34" charset="0"/>
                  </a:rPr>
                  <a:t>your app</a:t>
                </a:r>
              </a:p>
            </p:txBody>
          </p:sp>
        </p:grpSp>
        <p:sp>
          <p:nvSpPr>
            <p:cNvPr id="286" name="Rectangle 11">
              <a:extLst>
                <a:ext uri="{FF2B5EF4-FFF2-40B4-BE49-F238E27FC236}">
                  <a16:creationId xmlns:a16="http://schemas.microsoft.com/office/drawing/2014/main" id="{A909384E-C5A8-4E3A-8E53-EDBB891634C3}"/>
                </a:ext>
              </a:extLst>
            </p:cNvPr>
            <p:cNvSpPr/>
            <p:nvPr/>
          </p:nvSpPr>
          <p:spPr bwMode="auto">
            <a:xfrm rot="10800000">
              <a:off x="7539870" y="1920186"/>
              <a:ext cx="3318630" cy="40385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a:gradFill>
                  <a:gsLst>
                    <a:gs pos="0">
                      <a:srgbClr val="FFFFFF"/>
                    </a:gs>
                    <a:gs pos="100000">
                      <a:srgbClr val="FFFFFF"/>
                    </a:gs>
                  </a:gsLst>
                  <a:lin ang="5400000" scaled="0"/>
                </a:gradFill>
                <a:latin typeface="Segoe UI"/>
                <a:cs typeface="Segoe UI" pitchFamily="34" charset="0"/>
              </a:endParaRPr>
            </a:p>
          </p:txBody>
        </p:sp>
        <p:sp>
          <p:nvSpPr>
            <p:cNvPr id="287" name="Rectangle 286">
              <a:extLst>
                <a:ext uri="{FF2B5EF4-FFF2-40B4-BE49-F238E27FC236}">
                  <a16:creationId xmlns:a16="http://schemas.microsoft.com/office/drawing/2014/main" id="{85D30DD9-CB30-46B6-8B5C-F339987A73D3}"/>
                </a:ext>
              </a:extLst>
            </p:cNvPr>
            <p:cNvSpPr/>
            <p:nvPr/>
          </p:nvSpPr>
          <p:spPr>
            <a:xfrm>
              <a:off x="7437740" y="3990367"/>
              <a:ext cx="932195" cy="553997"/>
            </a:xfrm>
            <a:prstGeom prst="rect">
              <a:avLst/>
            </a:prstGeom>
          </p:spPr>
          <p:txBody>
            <a:bodyPr wrap="square" lIns="0" tIns="0" rIns="0" bIns="0">
              <a:spAutoFit/>
            </a:bodyPr>
            <a:lstStyle/>
            <a:p>
              <a:pPr algn="ctr" defTabSz="699354" fontAlgn="base" hangingPunct="1">
                <a:spcBef>
                  <a:spcPct val="0"/>
                </a:spcBef>
                <a:spcAft>
                  <a:spcPct val="0"/>
                </a:spcAft>
                <a:defRPr/>
              </a:pPr>
              <a:r>
                <a:rPr lang="en-US" sz="900" kern="1200">
                  <a:solidFill>
                    <a:srgbClr val="50E6FF"/>
                  </a:solidFill>
                  <a:latin typeface="Segoe UI Semibold"/>
                  <a:ea typeface="Segoe UI" pitchFamily="34" charset="0"/>
                  <a:cs typeface="Segoe UI" pitchFamily="34" charset="0"/>
                </a:rPr>
                <a:t>Your current application architecture</a:t>
              </a:r>
            </a:p>
          </p:txBody>
        </p:sp>
        <p:sp>
          <p:nvSpPr>
            <p:cNvPr id="289" name="Rectangle 288">
              <a:extLst>
                <a:ext uri="{FF2B5EF4-FFF2-40B4-BE49-F238E27FC236}">
                  <a16:creationId xmlns:a16="http://schemas.microsoft.com/office/drawing/2014/main" id="{D7CB0191-4406-49E2-ADBD-A034D4795868}"/>
                </a:ext>
              </a:extLst>
            </p:cNvPr>
            <p:cNvSpPr/>
            <p:nvPr/>
          </p:nvSpPr>
          <p:spPr>
            <a:xfrm>
              <a:off x="10035809" y="3990367"/>
              <a:ext cx="879841" cy="553997"/>
            </a:xfrm>
            <a:prstGeom prst="rect">
              <a:avLst/>
            </a:prstGeom>
          </p:spPr>
          <p:txBody>
            <a:bodyPr wrap="square" lIns="0" tIns="0" rIns="0" bIns="0">
              <a:spAutoFit/>
            </a:bodyPr>
            <a:lstStyle/>
            <a:p>
              <a:pPr algn="ctr" defTabSz="699354" fontAlgn="base" hangingPunct="1">
                <a:spcBef>
                  <a:spcPct val="0"/>
                </a:spcBef>
                <a:spcAft>
                  <a:spcPct val="0"/>
                </a:spcAft>
                <a:defRPr/>
              </a:pPr>
              <a:r>
                <a:rPr lang="en-US" sz="900" kern="1200">
                  <a:solidFill>
                    <a:srgbClr val="50E6FF"/>
                  </a:solidFill>
                  <a:latin typeface="Segoe UI Semibold"/>
                  <a:ea typeface="Segoe UI" pitchFamily="34" charset="0"/>
                  <a:cs typeface="Segoe UI" pitchFamily="34" charset="0"/>
                </a:rPr>
                <a:t>“What-if” application architecture</a:t>
              </a:r>
            </a:p>
          </p:txBody>
        </p:sp>
        <p:grpSp>
          <p:nvGrpSpPr>
            <p:cNvPr id="25" name="Group 24">
              <a:extLst>
                <a:ext uri="{FF2B5EF4-FFF2-40B4-BE49-F238E27FC236}">
                  <a16:creationId xmlns:a16="http://schemas.microsoft.com/office/drawing/2014/main" id="{C94E9AD0-1CD1-44A5-AD12-9334884A41FB}"/>
                </a:ext>
              </a:extLst>
            </p:cNvPr>
            <p:cNvGrpSpPr/>
            <p:nvPr/>
          </p:nvGrpSpPr>
          <p:grpSpPr>
            <a:xfrm>
              <a:off x="10628115" y="2579484"/>
              <a:ext cx="849167" cy="968800"/>
              <a:chOff x="11359214" y="1941047"/>
              <a:chExt cx="637995" cy="727875"/>
            </a:xfrm>
          </p:grpSpPr>
          <p:grpSp>
            <p:nvGrpSpPr>
              <p:cNvPr id="263" name="online" descr="online">
                <a:extLst>
                  <a:ext uri="{FF2B5EF4-FFF2-40B4-BE49-F238E27FC236}">
                    <a16:creationId xmlns:a16="http://schemas.microsoft.com/office/drawing/2014/main" id="{EF56A59D-93BE-4BFA-946D-CE337B5EC468}"/>
                  </a:ext>
                </a:extLst>
              </p:cNvPr>
              <p:cNvGrpSpPr/>
              <p:nvPr/>
            </p:nvGrpSpPr>
            <p:grpSpPr>
              <a:xfrm>
                <a:off x="11478015" y="1941047"/>
                <a:ext cx="392681" cy="392682"/>
                <a:chOff x="4472131" y="5777513"/>
                <a:chExt cx="431949" cy="431949"/>
              </a:xfrm>
            </p:grpSpPr>
            <p:sp>
              <p:nvSpPr>
                <p:cNvPr id="264" name="Freeform: Shape 263">
                  <a:extLst>
                    <a:ext uri="{FF2B5EF4-FFF2-40B4-BE49-F238E27FC236}">
                      <a16:creationId xmlns:a16="http://schemas.microsoft.com/office/drawing/2014/main" id="{B7E0AB74-3A13-45BB-B854-6D1012431979}"/>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65" name="Freeform: Shape 264">
                  <a:extLst>
                    <a:ext uri="{FF2B5EF4-FFF2-40B4-BE49-F238E27FC236}">
                      <a16:creationId xmlns:a16="http://schemas.microsoft.com/office/drawing/2014/main" id="{E0B297F1-F22A-44BA-8EBD-E3BF579C9446}"/>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66" name="Freeform: Shape 265">
                  <a:extLst>
                    <a:ext uri="{FF2B5EF4-FFF2-40B4-BE49-F238E27FC236}">
                      <a16:creationId xmlns:a16="http://schemas.microsoft.com/office/drawing/2014/main" id="{2604514F-C169-4A6B-9CDD-C9E9A79555A1}"/>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67" name="Freeform: Shape 266">
                  <a:extLst>
                    <a:ext uri="{FF2B5EF4-FFF2-40B4-BE49-F238E27FC236}">
                      <a16:creationId xmlns:a16="http://schemas.microsoft.com/office/drawing/2014/main" id="{87029F49-3507-46B6-A52D-62A9DC2BC67A}"/>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68" name="Freeform: Shape 267">
                  <a:extLst>
                    <a:ext uri="{FF2B5EF4-FFF2-40B4-BE49-F238E27FC236}">
                      <a16:creationId xmlns:a16="http://schemas.microsoft.com/office/drawing/2014/main" id="{536CC003-F6CF-474C-85CC-45078B249714}"/>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69" name="Freeform: Shape 268">
                  <a:extLst>
                    <a:ext uri="{FF2B5EF4-FFF2-40B4-BE49-F238E27FC236}">
                      <a16:creationId xmlns:a16="http://schemas.microsoft.com/office/drawing/2014/main" id="{2B8FE6BA-90E6-4E76-A09D-49807D851B7F}"/>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0" name="Freeform: Shape 269">
                  <a:extLst>
                    <a:ext uri="{FF2B5EF4-FFF2-40B4-BE49-F238E27FC236}">
                      <a16:creationId xmlns:a16="http://schemas.microsoft.com/office/drawing/2014/main" id="{37B9C568-7F2C-45AF-AD7F-FA233811E07C}"/>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1" name="Freeform: Shape 270">
                  <a:extLst>
                    <a:ext uri="{FF2B5EF4-FFF2-40B4-BE49-F238E27FC236}">
                      <a16:creationId xmlns:a16="http://schemas.microsoft.com/office/drawing/2014/main" id="{1EC57CEF-A81C-49BF-803C-E77418154255}"/>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2" name="Freeform: Shape 271">
                  <a:extLst>
                    <a:ext uri="{FF2B5EF4-FFF2-40B4-BE49-F238E27FC236}">
                      <a16:creationId xmlns:a16="http://schemas.microsoft.com/office/drawing/2014/main" id="{13DF3F56-71B0-416E-AA68-874EAEE2CE17}"/>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3" name="Freeform: Shape 272">
                  <a:extLst>
                    <a:ext uri="{FF2B5EF4-FFF2-40B4-BE49-F238E27FC236}">
                      <a16:creationId xmlns:a16="http://schemas.microsoft.com/office/drawing/2014/main" id="{D2F340E7-64EC-4A3D-8CFE-8C56F4D731CB}"/>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4" name="Freeform: Shape 273">
                  <a:extLst>
                    <a:ext uri="{FF2B5EF4-FFF2-40B4-BE49-F238E27FC236}">
                      <a16:creationId xmlns:a16="http://schemas.microsoft.com/office/drawing/2014/main" id="{6E7D54D5-E9A0-4DEC-83C0-8CBCA407CAF0}"/>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5" name="Freeform: Shape 274">
                  <a:extLst>
                    <a:ext uri="{FF2B5EF4-FFF2-40B4-BE49-F238E27FC236}">
                      <a16:creationId xmlns:a16="http://schemas.microsoft.com/office/drawing/2014/main" id="{5F7CF49C-ECDE-4156-B830-4FF106390D34}"/>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6" name="Freeform: Shape 275">
                  <a:extLst>
                    <a:ext uri="{FF2B5EF4-FFF2-40B4-BE49-F238E27FC236}">
                      <a16:creationId xmlns:a16="http://schemas.microsoft.com/office/drawing/2014/main" id="{F0C64357-B228-4C43-82B3-1429F5321FD8}"/>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7" name="Freeform: Shape 276">
                  <a:extLst>
                    <a:ext uri="{FF2B5EF4-FFF2-40B4-BE49-F238E27FC236}">
                      <a16:creationId xmlns:a16="http://schemas.microsoft.com/office/drawing/2014/main" id="{EBE9EF86-E9B6-46E5-9903-A066752F4FF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8" name="Freeform: Shape 277">
                  <a:extLst>
                    <a:ext uri="{FF2B5EF4-FFF2-40B4-BE49-F238E27FC236}">
                      <a16:creationId xmlns:a16="http://schemas.microsoft.com/office/drawing/2014/main" id="{4589A37B-09D0-44EA-B591-C22507E87764}"/>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sp>
              <p:nvSpPr>
                <p:cNvPr id="279" name="Freeform: Shape 278">
                  <a:extLst>
                    <a:ext uri="{FF2B5EF4-FFF2-40B4-BE49-F238E27FC236}">
                      <a16:creationId xmlns:a16="http://schemas.microsoft.com/office/drawing/2014/main" id="{903E607C-6D55-402C-85AA-19FA0C38B861}"/>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685775" hangingPunct="1">
                    <a:defRPr/>
                  </a:pPr>
                  <a:endParaRPr lang="en-US" sz="1200" kern="1200">
                    <a:solidFill>
                      <a:srgbClr val="FFFFFF"/>
                    </a:solidFill>
                    <a:latin typeface="Segoe UI"/>
                    <a:ea typeface="+mn-ea"/>
                    <a:cs typeface="+mn-cs"/>
                  </a:endParaRPr>
                </a:p>
              </p:txBody>
            </p:sp>
          </p:grpSp>
          <p:sp>
            <p:nvSpPr>
              <p:cNvPr id="280" name="Rectangle 279">
                <a:extLst>
                  <a:ext uri="{FF2B5EF4-FFF2-40B4-BE49-F238E27FC236}">
                    <a16:creationId xmlns:a16="http://schemas.microsoft.com/office/drawing/2014/main" id="{EEF91DCD-B348-435B-AD40-EC450AAE0415}"/>
                  </a:ext>
                </a:extLst>
              </p:cNvPr>
              <p:cNvSpPr/>
              <p:nvPr/>
            </p:nvSpPr>
            <p:spPr>
              <a:xfrm>
                <a:off x="11359214" y="2391437"/>
                <a:ext cx="637995" cy="277485"/>
              </a:xfrm>
              <a:prstGeom prst="rect">
                <a:avLst/>
              </a:prstGeom>
            </p:spPr>
            <p:txBody>
              <a:bodyPr wrap="square" lIns="0" tIns="0" rIns="0" bIns="0">
                <a:spAutoFit/>
              </a:bodyPr>
              <a:lstStyle/>
              <a:p>
                <a:pPr algn="ctr" defTabSz="699354" fontAlgn="base" hangingPunct="1">
                  <a:spcBef>
                    <a:spcPct val="0"/>
                  </a:spcBef>
                  <a:spcAft>
                    <a:spcPct val="0"/>
                  </a:spcAft>
                  <a:defRPr/>
                </a:pPr>
                <a:r>
                  <a:rPr lang="en-US" sz="900" kern="1200">
                    <a:solidFill>
                      <a:srgbClr val="E6E6E6">
                        <a:lumMod val="90000"/>
                      </a:srgbClr>
                    </a:solidFill>
                    <a:latin typeface="Segoe UI Semibold"/>
                    <a:ea typeface="Segoe UI" pitchFamily="34" charset="0"/>
                    <a:cs typeface="Segoe UI" pitchFamily="34" charset="0"/>
                  </a:rPr>
                  <a:t>The</a:t>
                </a:r>
                <a:br>
                  <a:rPr lang="en-US" sz="900" kern="1200">
                    <a:solidFill>
                      <a:srgbClr val="E6E6E6">
                        <a:lumMod val="90000"/>
                      </a:srgbClr>
                    </a:solidFill>
                    <a:latin typeface="Segoe UI Semibold"/>
                    <a:ea typeface="Segoe UI" pitchFamily="34" charset="0"/>
                    <a:cs typeface="Segoe UI" pitchFamily="34" charset="0"/>
                  </a:rPr>
                </a:br>
                <a:r>
                  <a:rPr lang="en-US" sz="900" kern="1200">
                    <a:solidFill>
                      <a:srgbClr val="E6E6E6">
                        <a:lumMod val="90000"/>
                      </a:srgbClr>
                    </a:solidFill>
                    <a:latin typeface="Segoe UI Semibold"/>
                    <a:ea typeface="Segoe UI" pitchFamily="34" charset="0"/>
                    <a:cs typeface="Segoe UI" pitchFamily="34" charset="0"/>
                  </a:rPr>
                  <a:t>internet</a:t>
                </a:r>
              </a:p>
            </p:txBody>
          </p:sp>
        </p:grpSp>
        <p:grpSp>
          <p:nvGrpSpPr>
            <p:cNvPr id="11" name="Group 10">
              <a:extLst>
                <a:ext uri="{FF2B5EF4-FFF2-40B4-BE49-F238E27FC236}">
                  <a16:creationId xmlns:a16="http://schemas.microsoft.com/office/drawing/2014/main" id="{FFC32E34-F0DB-4565-A575-EE448AB53E30}"/>
                </a:ext>
              </a:extLst>
            </p:cNvPr>
            <p:cNvGrpSpPr/>
            <p:nvPr/>
          </p:nvGrpSpPr>
          <p:grpSpPr>
            <a:xfrm>
              <a:off x="8226903" y="2550948"/>
              <a:ext cx="1907698" cy="3515774"/>
              <a:chOff x="8484078" y="2417598"/>
              <a:chExt cx="1907698" cy="3515774"/>
            </a:xfrm>
          </p:grpSpPr>
          <p:sp>
            <p:nvSpPr>
              <p:cNvPr id="282" name="Rectangle 281">
                <a:extLst>
                  <a:ext uri="{FF2B5EF4-FFF2-40B4-BE49-F238E27FC236}">
                    <a16:creationId xmlns:a16="http://schemas.microsoft.com/office/drawing/2014/main" id="{43ADAFA4-D31D-4416-BFD6-C590BB420BA8}"/>
                  </a:ext>
                </a:extLst>
              </p:cNvPr>
              <p:cNvSpPr/>
              <p:nvPr/>
            </p:nvSpPr>
            <p:spPr>
              <a:xfrm>
                <a:off x="8484078" y="2417598"/>
                <a:ext cx="1907698" cy="553997"/>
              </a:xfrm>
              <a:prstGeom prst="rect">
                <a:avLst/>
              </a:prstGeom>
              <a:noFill/>
            </p:spPr>
            <p:txBody>
              <a:bodyPr wrap="square" lIns="0" tIns="0" rIns="0" bIns="0">
                <a:spAutoFit/>
              </a:bodyPr>
              <a:lstStyle/>
              <a:p>
                <a:pPr algn="ctr" defTabSz="685644" fontAlgn="base" hangingPunct="1">
                  <a:spcBef>
                    <a:spcPct val="0"/>
                  </a:spcBef>
                  <a:spcAft>
                    <a:spcPct val="0"/>
                  </a:spcAft>
                  <a:defRPr/>
                </a:pPr>
                <a:r>
                  <a:rPr lang="en-US" sz="900" kern="1200" spc="225">
                    <a:solidFill>
                      <a:srgbClr val="FFFFFF"/>
                    </a:solidFill>
                    <a:latin typeface="Segoe UI Semibold"/>
                    <a:ea typeface="+mn-ea"/>
                    <a:cs typeface="Segoe UI Semibold" panose="020B0702040204020203" pitchFamily="34" charset="0"/>
                  </a:rPr>
                  <a:t>ACTIVE PERFORMANCE MEASUREMENTS</a:t>
                </a:r>
              </a:p>
            </p:txBody>
          </p:sp>
          <p:grpSp>
            <p:nvGrpSpPr>
              <p:cNvPr id="15" name="Group 14">
                <a:extLst>
                  <a:ext uri="{FF2B5EF4-FFF2-40B4-BE49-F238E27FC236}">
                    <a16:creationId xmlns:a16="http://schemas.microsoft.com/office/drawing/2014/main" id="{A76504D2-9AC0-4780-9037-427F0640CB7D}"/>
                  </a:ext>
                </a:extLst>
              </p:cNvPr>
              <p:cNvGrpSpPr/>
              <p:nvPr/>
            </p:nvGrpSpPr>
            <p:grpSpPr>
              <a:xfrm>
                <a:off x="9217529" y="3778633"/>
                <a:ext cx="440849" cy="835785"/>
                <a:chOff x="9497625" y="2881379"/>
                <a:chExt cx="373363" cy="662586"/>
              </a:xfrm>
            </p:grpSpPr>
            <p:sp>
              <p:nvSpPr>
                <p:cNvPr id="285" name="Arrow: Right 284">
                  <a:extLst>
                    <a:ext uri="{FF2B5EF4-FFF2-40B4-BE49-F238E27FC236}">
                      <a16:creationId xmlns:a16="http://schemas.microsoft.com/office/drawing/2014/main" id="{25745E0A-F171-4B53-AB59-C934D973D763}"/>
                    </a:ext>
                  </a:extLst>
                </p:cNvPr>
                <p:cNvSpPr/>
                <p:nvPr/>
              </p:nvSpPr>
              <p:spPr bwMode="auto">
                <a:xfrm rot="5400000">
                  <a:off x="9491605" y="3164581"/>
                  <a:ext cx="575902" cy="182865"/>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solidFill>
                      <a:srgbClr val="FFB900"/>
                    </a:solidFill>
                    <a:latin typeface="Segoe UI"/>
                    <a:ea typeface="Segoe UI" pitchFamily="34" charset="0"/>
                    <a:cs typeface="Segoe UI" pitchFamily="34" charset="0"/>
                  </a:endParaRPr>
                </a:p>
              </p:txBody>
            </p:sp>
            <p:sp>
              <p:nvSpPr>
                <p:cNvPr id="290" name="Arrow: Right 289">
                  <a:extLst>
                    <a:ext uri="{FF2B5EF4-FFF2-40B4-BE49-F238E27FC236}">
                      <a16:creationId xmlns:a16="http://schemas.microsoft.com/office/drawing/2014/main" id="{01514393-82D9-49AD-874A-9513E2B621DF}"/>
                    </a:ext>
                  </a:extLst>
                </p:cNvPr>
                <p:cNvSpPr/>
                <p:nvPr/>
              </p:nvSpPr>
              <p:spPr bwMode="auto">
                <a:xfrm rot="16200000">
                  <a:off x="9301107" y="3077897"/>
                  <a:ext cx="575902" cy="18286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solidFill>
                      <a:srgbClr val="FFB900"/>
                    </a:solidFill>
                    <a:latin typeface="Segoe UI"/>
                    <a:ea typeface="Segoe UI" pitchFamily="34" charset="0"/>
                    <a:cs typeface="Segoe UI" pitchFamily="34" charset="0"/>
                  </a:endParaRPr>
                </a:p>
              </p:txBody>
            </p:sp>
          </p:grpSp>
          <p:sp>
            <p:nvSpPr>
              <p:cNvPr id="291" name="Rectangle 290">
                <a:extLst>
                  <a:ext uri="{FF2B5EF4-FFF2-40B4-BE49-F238E27FC236}">
                    <a16:creationId xmlns:a16="http://schemas.microsoft.com/office/drawing/2014/main" id="{F6CC4B0C-1A84-4757-AFA5-5FD18FC8390D}"/>
                  </a:ext>
                </a:extLst>
              </p:cNvPr>
              <p:cNvSpPr/>
              <p:nvPr/>
            </p:nvSpPr>
            <p:spPr>
              <a:xfrm>
                <a:off x="8847883" y="3314092"/>
                <a:ext cx="1180089" cy="138499"/>
              </a:xfrm>
              <a:prstGeom prst="rect">
                <a:avLst/>
              </a:prstGeom>
              <a:noFill/>
            </p:spPr>
            <p:txBody>
              <a:bodyPr wrap="square" lIns="0" tIns="0" rIns="0" bIns="0">
                <a:noAutofit/>
              </a:bodyPr>
              <a:lstStyle/>
              <a:p>
                <a:pPr algn="ctr" defTabSz="699354" fontAlgn="base" hangingPunct="1">
                  <a:spcBef>
                    <a:spcPct val="0"/>
                  </a:spcBef>
                  <a:spcAft>
                    <a:spcPct val="0"/>
                  </a:spcAft>
                  <a:defRPr/>
                </a:pPr>
                <a:r>
                  <a:rPr lang="en-US" sz="900" kern="1200">
                    <a:solidFill>
                      <a:srgbClr val="E6E6E6">
                        <a:lumMod val="90000"/>
                      </a:srgbClr>
                    </a:solidFill>
                    <a:latin typeface="Segoe UI Semibold"/>
                    <a:ea typeface="Segoe UI" pitchFamily="34" charset="0"/>
                    <a:cs typeface="Segoe UI" pitchFamily="34" charset="0"/>
                  </a:rPr>
                  <a:t>Test configuration</a:t>
                </a:r>
              </a:p>
            </p:txBody>
          </p:sp>
          <p:sp>
            <p:nvSpPr>
              <p:cNvPr id="292" name="Rectangle 291">
                <a:extLst>
                  <a:ext uri="{FF2B5EF4-FFF2-40B4-BE49-F238E27FC236}">
                    <a16:creationId xmlns:a16="http://schemas.microsoft.com/office/drawing/2014/main" id="{53D9B48C-71EE-49C3-A5F2-DD6119404BAE}"/>
                  </a:ext>
                </a:extLst>
              </p:cNvPr>
              <p:cNvSpPr/>
              <p:nvPr/>
            </p:nvSpPr>
            <p:spPr>
              <a:xfrm>
                <a:off x="8684103" y="4697373"/>
                <a:ext cx="1507648" cy="160858"/>
              </a:xfrm>
              <a:prstGeom prst="rect">
                <a:avLst/>
              </a:prstGeom>
              <a:noFill/>
            </p:spPr>
            <p:txBody>
              <a:bodyPr wrap="square" lIns="0" tIns="0" rIns="0" bIns="0">
                <a:noAutofit/>
              </a:bodyPr>
              <a:lstStyle/>
              <a:p>
                <a:pPr algn="ctr" defTabSz="699354" fontAlgn="base" hangingPunct="1">
                  <a:spcBef>
                    <a:spcPct val="0"/>
                  </a:spcBef>
                  <a:spcAft>
                    <a:spcPct val="0"/>
                  </a:spcAft>
                  <a:defRPr/>
                </a:pPr>
                <a:r>
                  <a:rPr lang="en-US" sz="900" kern="1200">
                    <a:solidFill>
                      <a:srgbClr val="E6E6E6">
                        <a:lumMod val="90000"/>
                      </a:srgbClr>
                    </a:solidFill>
                    <a:latin typeface="Segoe UI Semibold"/>
                    <a:ea typeface="Segoe UI" pitchFamily="34" charset="0"/>
                    <a:cs typeface="Segoe UI" pitchFamily="34" charset="0"/>
                  </a:rPr>
                  <a:t>Measurement data</a:t>
                </a:r>
              </a:p>
            </p:txBody>
          </p:sp>
          <p:pic>
            <p:nvPicPr>
              <p:cNvPr id="303" name="Graphic 302">
                <a:extLst>
                  <a:ext uri="{FF2B5EF4-FFF2-40B4-BE49-F238E27FC236}">
                    <a16:creationId xmlns:a16="http://schemas.microsoft.com/office/drawing/2014/main" id="{3CBAD9B8-9327-4EC5-A75D-CBCBF05514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886724" y="4830967"/>
                <a:ext cx="1102407" cy="1102405"/>
              </a:xfrm>
              <a:prstGeom prst="rect">
                <a:avLst/>
              </a:prstGeom>
            </p:spPr>
          </p:pic>
        </p:grpSp>
        <p:cxnSp>
          <p:nvCxnSpPr>
            <p:cNvPr id="88" name="Straight Connector 87">
              <a:extLst>
                <a:ext uri="{FF2B5EF4-FFF2-40B4-BE49-F238E27FC236}">
                  <a16:creationId xmlns:a16="http://schemas.microsoft.com/office/drawing/2014/main" id="{8112F529-0EFD-4AFE-A1D9-9DF05EF96AED}"/>
                </a:ext>
              </a:extLst>
            </p:cNvPr>
            <p:cNvCxnSpPr>
              <a:cxnSpLocks/>
            </p:cNvCxnSpPr>
            <p:nvPr/>
          </p:nvCxnSpPr>
          <p:spPr>
            <a:xfrm>
              <a:off x="9977596" y="2847694"/>
              <a:ext cx="801529"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93601EB-FE79-4D51-8A45-0F90C1CE53A0}"/>
                </a:ext>
              </a:extLst>
            </p:cNvPr>
            <p:cNvGrpSpPr/>
            <p:nvPr/>
          </p:nvGrpSpPr>
          <p:grpSpPr>
            <a:xfrm>
              <a:off x="7890900" y="2359024"/>
              <a:ext cx="2599300" cy="1609725"/>
              <a:chOff x="8581390" y="1852497"/>
              <a:chExt cx="2171700" cy="1014222"/>
            </a:xfrm>
          </p:grpSpPr>
          <p:cxnSp>
            <p:nvCxnSpPr>
              <p:cNvPr id="284" name="Straight Connector 283">
                <a:extLst>
                  <a:ext uri="{FF2B5EF4-FFF2-40B4-BE49-F238E27FC236}">
                    <a16:creationId xmlns:a16="http://schemas.microsoft.com/office/drawing/2014/main" id="{5D8A2021-68F2-41A2-88F1-1718B1BA4AFC}"/>
                  </a:ext>
                </a:extLst>
              </p:cNvPr>
              <p:cNvCxnSpPr>
                <a:cxnSpLocks/>
              </p:cNvCxnSpPr>
              <p:nvPr/>
            </p:nvCxnSpPr>
            <p:spPr>
              <a:xfrm>
                <a:off x="8581390" y="1852497"/>
                <a:ext cx="0" cy="1014222"/>
              </a:xfrm>
              <a:prstGeom prst="line">
                <a:avLst/>
              </a:prstGeom>
              <a:ln w="12700">
                <a:solidFill>
                  <a:schemeClr val="accent2"/>
                </a:solidFill>
                <a:miter lim="800000"/>
                <a:headEnd type="arrow"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4BF1378-A613-45BB-B501-6841B2AFB80D}"/>
                  </a:ext>
                </a:extLst>
              </p:cNvPr>
              <p:cNvCxnSpPr>
                <a:cxnSpLocks/>
              </p:cNvCxnSpPr>
              <p:nvPr/>
            </p:nvCxnSpPr>
            <p:spPr>
              <a:xfrm>
                <a:off x="10753090" y="1852497"/>
                <a:ext cx="0" cy="1014222"/>
              </a:xfrm>
              <a:prstGeom prst="line">
                <a:avLst/>
              </a:prstGeom>
              <a:ln w="12700">
                <a:solidFill>
                  <a:schemeClr val="accent2"/>
                </a:solidFill>
                <a:miter lim="800000"/>
                <a:head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740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42" presetClass="path" presetSubtype="0" decel="100000" fill="hold" nodeType="withEffect">
                                  <p:stCondLst>
                                    <p:cond delay="0"/>
                                  </p:stCondLst>
                                  <p:childTnLst>
                                    <p:animMotion origin="layout" path="M -1.04167E-6 7.40741E-7 L -1.04167E-6 0.04028 " pathEditMode="relative" rAng="0" ptsTypes="AA">
                                      <p:cBhvr>
                                        <p:cTn id="9" dur="400" spd="-100000" fill="hold"/>
                                        <p:tgtEl>
                                          <p:spTgt spid="3"/>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par>
                                <p:cTn id="13" presetID="42" presetClass="path" presetSubtype="0" decel="100000" fill="hold" nodeType="withEffect">
                                  <p:stCondLst>
                                    <p:cond delay="0"/>
                                  </p:stCondLst>
                                  <p:childTnLst>
                                    <p:animMotion origin="layout" path="M -1.04167E-6 7.40741E-7 L -1.04167E-6 0.04028 " pathEditMode="relative" rAng="0" ptsTypes="AA">
                                      <p:cBhvr>
                                        <p:cTn id="14" dur="400" spd="-100000" fill="hold"/>
                                        <p:tgtEl>
                                          <p:spTgt spid="2"/>
                                        </p:tgtEl>
                                        <p:attrNameLst>
                                          <p:attrName>ppt_x</p:attrName>
                                          <p:attrName>ppt_y</p:attrName>
                                        </p:attrNameLst>
                                      </p:cBhvr>
                                      <p:rCtr x="0" y="2014"/>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400"/>
                                        <p:tgtEl>
                                          <p:spTgt spid="6"/>
                                        </p:tgtEl>
                                      </p:cBhvr>
                                    </p:animEffect>
                                  </p:childTnLst>
                                </p:cTn>
                              </p:par>
                              <p:par>
                                <p:cTn id="18" presetID="42" presetClass="path" presetSubtype="0" decel="100000" fill="hold" nodeType="withEffect">
                                  <p:stCondLst>
                                    <p:cond delay="0"/>
                                  </p:stCondLst>
                                  <p:childTnLst>
                                    <p:animMotion origin="layout" path="M -1.04167E-6 7.40741E-7 L -1.04167E-6 0.04028 " pathEditMode="relative" rAng="0" ptsTypes="AA">
                                      <p:cBhvr>
                                        <p:cTn id="19" dur="400" spd="-100000" fill="hold"/>
                                        <p:tgtEl>
                                          <p:spTgt spid="6"/>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976D44-EC58-4273-8C05-E8296BA7B721}"/>
              </a:ext>
            </a:extLst>
          </p:cNvPr>
          <p:cNvGrpSpPr/>
          <p:nvPr/>
        </p:nvGrpSpPr>
        <p:grpSpPr>
          <a:xfrm>
            <a:off x="4541038" y="322016"/>
            <a:ext cx="4071586" cy="2803922"/>
            <a:chOff x="13827117" y="877029"/>
            <a:chExt cx="5428781" cy="3738563"/>
          </a:xfrm>
        </p:grpSpPr>
        <p:pic>
          <p:nvPicPr>
            <p:cNvPr id="24" name="Picture 23" descr="A screenshot of a computer screen&#10;&#10;Description automatically generated">
              <a:extLst>
                <a:ext uri="{FF2B5EF4-FFF2-40B4-BE49-F238E27FC236}">
                  <a16:creationId xmlns:a16="http://schemas.microsoft.com/office/drawing/2014/main" id="{0B6A3A42-B0C6-458A-BE36-3D991B28B865}"/>
                </a:ext>
              </a:extLst>
            </p:cNvPr>
            <p:cNvPicPr>
              <a:picLocks noChangeAspect="1"/>
            </p:cNvPicPr>
            <p:nvPr/>
          </p:nvPicPr>
          <p:blipFill>
            <a:blip r:embed="rId3"/>
            <a:stretch>
              <a:fillRect/>
            </a:stretch>
          </p:blipFill>
          <p:spPr>
            <a:xfrm>
              <a:off x="13827117" y="877029"/>
              <a:ext cx="5428781" cy="3738563"/>
            </a:xfrm>
            <a:prstGeom prst="rect">
              <a:avLst/>
            </a:prstGeom>
          </p:spPr>
        </p:pic>
        <p:pic>
          <p:nvPicPr>
            <p:cNvPr id="27" name="x_Picture 1" descr="cid:image001.png@01D58E72.833FCC70">
              <a:extLst>
                <a:ext uri="{FF2B5EF4-FFF2-40B4-BE49-F238E27FC236}">
                  <a16:creationId xmlns:a16="http://schemas.microsoft.com/office/drawing/2014/main" id="{A5FBB0A3-F28C-48A0-9FCD-14084372022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8233"/>
            <a:stretch/>
          </p:blipFill>
          <p:spPr bwMode="auto">
            <a:xfrm>
              <a:off x="14188074" y="1262993"/>
              <a:ext cx="4723782" cy="296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FD7FD84A-9B9C-45C7-AA98-6315B3A7EB63}"/>
              </a:ext>
            </a:extLst>
          </p:cNvPr>
          <p:cNvGrpSpPr/>
          <p:nvPr/>
        </p:nvGrpSpPr>
        <p:grpSpPr>
          <a:xfrm>
            <a:off x="5398288" y="2070806"/>
            <a:ext cx="4071586" cy="2803922"/>
            <a:chOff x="13827117" y="4351749"/>
            <a:chExt cx="5428781" cy="3738563"/>
          </a:xfrm>
        </p:grpSpPr>
        <p:pic>
          <p:nvPicPr>
            <p:cNvPr id="32" name="Picture 31" descr="A screenshot of a computer screen&#10;&#10;Description automatically generated">
              <a:extLst>
                <a:ext uri="{FF2B5EF4-FFF2-40B4-BE49-F238E27FC236}">
                  <a16:creationId xmlns:a16="http://schemas.microsoft.com/office/drawing/2014/main" id="{7435FA52-E30E-49BB-AFF3-5B5630F99C06}"/>
                </a:ext>
              </a:extLst>
            </p:cNvPr>
            <p:cNvPicPr>
              <a:picLocks noChangeAspect="1"/>
            </p:cNvPicPr>
            <p:nvPr/>
          </p:nvPicPr>
          <p:blipFill>
            <a:blip r:embed="rId3"/>
            <a:stretch>
              <a:fillRect/>
            </a:stretch>
          </p:blipFill>
          <p:spPr>
            <a:xfrm>
              <a:off x="13827117" y="4351749"/>
              <a:ext cx="5428781" cy="3738563"/>
            </a:xfrm>
            <a:prstGeom prst="rect">
              <a:avLst/>
            </a:prstGeom>
          </p:spPr>
        </p:pic>
        <p:grpSp>
          <p:nvGrpSpPr>
            <p:cNvPr id="2" name="Group 1">
              <a:extLst>
                <a:ext uri="{FF2B5EF4-FFF2-40B4-BE49-F238E27FC236}">
                  <a16:creationId xmlns:a16="http://schemas.microsoft.com/office/drawing/2014/main" id="{898D0B93-DEA5-442B-B5FA-BB6B46DB6880}"/>
                </a:ext>
              </a:extLst>
            </p:cNvPr>
            <p:cNvGrpSpPr/>
            <p:nvPr/>
          </p:nvGrpSpPr>
          <p:grpSpPr>
            <a:xfrm>
              <a:off x="14188074" y="4737712"/>
              <a:ext cx="4715876" cy="2972775"/>
              <a:chOff x="14188074" y="4737712"/>
              <a:chExt cx="4715876" cy="2972775"/>
            </a:xfrm>
          </p:grpSpPr>
          <p:pic>
            <p:nvPicPr>
              <p:cNvPr id="28" name="x_Picture 2" descr="cid:image002.png@01D58E72.833FCC70">
                <a:extLst>
                  <a:ext uri="{FF2B5EF4-FFF2-40B4-BE49-F238E27FC236}">
                    <a16:creationId xmlns:a16="http://schemas.microsoft.com/office/drawing/2014/main" id="{9CA4BD65-4315-41BF-BC0F-F131492F615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8437"/>
              <a:stretch/>
            </p:blipFill>
            <p:spPr bwMode="auto">
              <a:xfrm>
                <a:off x="14188074" y="4737712"/>
                <a:ext cx="3617326" cy="297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x_Picture 2" descr="cid:image002.png@01D58E72.833FCC70">
                <a:extLst>
                  <a:ext uri="{FF2B5EF4-FFF2-40B4-BE49-F238E27FC236}">
                    <a16:creationId xmlns:a16="http://schemas.microsoft.com/office/drawing/2014/main" id="{071D798C-217A-48CF-BCBD-8DC570C4BA2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314" r="6665"/>
              <a:stretch/>
            </p:blipFill>
            <p:spPr bwMode="auto">
              <a:xfrm>
                <a:off x="17786350" y="4737712"/>
                <a:ext cx="1117600" cy="297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4">
            <a:extLst>
              <a:ext uri="{FF2B5EF4-FFF2-40B4-BE49-F238E27FC236}">
                <a16:creationId xmlns:a16="http://schemas.microsoft.com/office/drawing/2014/main" id="{B8625B33-E7C0-49CA-A67C-CD91E348E0AE}"/>
              </a:ext>
            </a:extLst>
          </p:cNvPr>
          <p:cNvGrpSpPr/>
          <p:nvPr/>
        </p:nvGrpSpPr>
        <p:grpSpPr>
          <a:xfrm>
            <a:off x="441198" y="406321"/>
            <a:ext cx="3830320" cy="3903364"/>
            <a:chOff x="588263" y="541761"/>
            <a:chExt cx="5107093" cy="5204484"/>
          </a:xfrm>
        </p:grpSpPr>
        <p:pic>
          <p:nvPicPr>
            <p:cNvPr id="26" name="Graphic 25">
              <a:extLst>
                <a:ext uri="{FF2B5EF4-FFF2-40B4-BE49-F238E27FC236}">
                  <a16:creationId xmlns:a16="http://schemas.microsoft.com/office/drawing/2014/main" id="{196E463B-0B00-4449-BC66-74CCD2C486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911" y="541761"/>
              <a:ext cx="432955" cy="432955"/>
            </a:xfrm>
            <a:prstGeom prst="rect">
              <a:avLst/>
            </a:prstGeom>
          </p:spPr>
        </p:pic>
        <p:sp>
          <p:nvSpPr>
            <p:cNvPr id="36" name="Title 6">
              <a:extLst>
                <a:ext uri="{FF2B5EF4-FFF2-40B4-BE49-F238E27FC236}">
                  <a16:creationId xmlns:a16="http://schemas.microsoft.com/office/drawing/2014/main" id="{9B79B074-FB53-41E8-A0F5-512D0BB90D7B}"/>
                </a:ext>
              </a:extLst>
            </p:cNvPr>
            <p:cNvSpPr txBox="1">
              <a:spLocks/>
            </p:cNvSpPr>
            <p:nvPr/>
          </p:nvSpPr>
          <p:spPr>
            <a:xfrm>
              <a:off x="588263" y="1029810"/>
              <a:ext cx="510709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defRPr/>
              </a:pPr>
              <a:r>
                <a:rPr lang="en-US" sz="2400" spc="-38">
                  <a:solidFill>
                    <a:srgbClr val="FFFFFF"/>
                  </a:solidFill>
                  <a:latin typeface="Segoe UI Semibold"/>
                </a:rPr>
                <a:t>Azure monitor for networks</a:t>
              </a:r>
            </a:p>
          </p:txBody>
        </p:sp>
        <p:sp>
          <p:nvSpPr>
            <p:cNvPr id="39" name="Text Placeholder 1">
              <a:extLst>
                <a:ext uri="{FF2B5EF4-FFF2-40B4-BE49-F238E27FC236}">
                  <a16:creationId xmlns:a16="http://schemas.microsoft.com/office/drawing/2014/main" id="{56432CF8-C182-44BE-8780-592BA9A12B33}"/>
                </a:ext>
              </a:extLst>
            </p:cNvPr>
            <p:cNvSpPr txBox="1">
              <a:spLocks/>
            </p:cNvSpPr>
            <p:nvPr/>
          </p:nvSpPr>
          <p:spPr>
            <a:xfrm>
              <a:off x="588263" y="4317529"/>
              <a:ext cx="4688586" cy="649751"/>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Bef>
                  <a:spcPts val="0"/>
                </a:spcBef>
                <a:spcAft>
                  <a:spcPts val="225"/>
                </a:spcAft>
                <a:buNone/>
                <a:defRPr/>
              </a:pPr>
              <a:r>
                <a:rPr lang="en-US" sz="1200" dirty="0">
                  <a:solidFill>
                    <a:srgbClr val="50E6FF"/>
                  </a:solidFill>
                  <a:latin typeface="Segoe UI Semibold"/>
                </a:rPr>
                <a:t>Traffic analytics – accelerated processing</a:t>
              </a:r>
            </a:p>
            <a:p>
              <a:pPr marL="171450" indent="-171450" defTabSz="685775">
                <a:spcBef>
                  <a:spcPts val="0"/>
                </a:spcBef>
                <a:spcAft>
                  <a:spcPts val="225"/>
                </a:spcAft>
                <a:buClr>
                  <a:srgbClr val="FFFFFF"/>
                </a:buClr>
                <a:buSzPct val="100000"/>
                <a:defRPr/>
              </a:pPr>
              <a:r>
                <a:rPr lang="en-US" sz="900" dirty="0">
                  <a:solidFill>
                    <a:srgbClr val="FFFFFF"/>
                  </a:solidFill>
                  <a:latin typeface="Segoe UI"/>
                </a:rPr>
                <a:t>From hours to minutes, faster insights into application and </a:t>
              </a:r>
              <a:br>
                <a:rPr lang="en-US" sz="900" dirty="0">
                  <a:solidFill>
                    <a:srgbClr val="FFFFFF"/>
                  </a:solidFill>
                  <a:latin typeface="Segoe UI"/>
                </a:rPr>
              </a:br>
              <a:r>
                <a:rPr lang="en-US" sz="900" dirty="0">
                  <a:solidFill>
                    <a:srgbClr val="FFFFFF"/>
                  </a:solidFill>
                  <a:latin typeface="Segoe UI"/>
                </a:rPr>
                <a:t>network activity</a:t>
              </a:r>
            </a:p>
          </p:txBody>
        </p:sp>
        <p:grpSp>
          <p:nvGrpSpPr>
            <p:cNvPr id="40" name="Group 39">
              <a:extLst>
                <a:ext uri="{FF2B5EF4-FFF2-40B4-BE49-F238E27FC236}">
                  <a16:creationId xmlns:a16="http://schemas.microsoft.com/office/drawing/2014/main" id="{D9204DF1-B318-4FAC-AB73-10B8ED83E016}"/>
                </a:ext>
              </a:extLst>
            </p:cNvPr>
            <p:cNvGrpSpPr/>
            <p:nvPr/>
          </p:nvGrpSpPr>
          <p:grpSpPr>
            <a:xfrm>
              <a:off x="588263" y="3850118"/>
              <a:ext cx="4844314" cy="323165"/>
              <a:chOff x="655532" y="1884611"/>
              <a:chExt cx="4844314" cy="323165"/>
            </a:xfrm>
          </p:grpSpPr>
          <p:sp>
            <p:nvSpPr>
              <p:cNvPr id="41" name="Rectangle 40">
                <a:extLst>
                  <a:ext uri="{FF2B5EF4-FFF2-40B4-BE49-F238E27FC236}">
                    <a16:creationId xmlns:a16="http://schemas.microsoft.com/office/drawing/2014/main" id="{439551FC-D922-4951-99FC-5501FCA1BEA1}"/>
                  </a:ext>
                </a:extLst>
              </p:cNvPr>
              <p:cNvSpPr/>
              <p:nvPr/>
            </p:nvSpPr>
            <p:spPr bwMode="auto">
              <a:xfrm>
                <a:off x="655532" y="1884611"/>
                <a:ext cx="391455" cy="323165"/>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a:solidFill>
                      <a:srgbClr val="FFB900"/>
                    </a:solidFill>
                    <a:latin typeface="Segoe UI"/>
                    <a:cs typeface="Segoe UI" pitchFamily="34" charset="0"/>
                  </a:rPr>
                  <a:t>GA</a:t>
                </a:r>
              </a:p>
            </p:txBody>
          </p:sp>
          <p:cxnSp>
            <p:nvCxnSpPr>
              <p:cNvPr id="42" name="Straight Connector 41">
                <a:extLst>
                  <a:ext uri="{FF2B5EF4-FFF2-40B4-BE49-F238E27FC236}">
                    <a16:creationId xmlns:a16="http://schemas.microsoft.com/office/drawing/2014/main" id="{67B474BB-7083-4F9C-AD6B-3169A88677BB}"/>
                  </a:ext>
                </a:extLst>
              </p:cNvPr>
              <p:cNvCxnSpPr>
                <a:cxnSpLocks/>
              </p:cNvCxnSpPr>
              <p:nvPr/>
            </p:nvCxnSpPr>
            <p:spPr>
              <a:xfrm>
                <a:off x="1038831" y="2048658"/>
                <a:ext cx="4461015" cy="1"/>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DA46376C-6BA3-4DFB-AEEB-CAB805DD3B48}"/>
                </a:ext>
              </a:extLst>
            </p:cNvPr>
            <p:cNvSpPr/>
            <p:nvPr/>
          </p:nvSpPr>
          <p:spPr>
            <a:xfrm>
              <a:off x="588263" y="5096494"/>
              <a:ext cx="4824144" cy="649751"/>
            </a:xfrm>
            <a:prstGeom prst="rect">
              <a:avLst/>
            </a:prstGeom>
          </p:spPr>
          <p:txBody>
            <a:bodyPr wrap="square" lIns="0" tIns="0" rIns="0" bIns="0">
              <a:spAutoFit/>
            </a:bodyPr>
            <a:lstStyle/>
            <a:p>
              <a:pPr defTabSz="685775" hangingPunct="1">
                <a:spcBef>
                  <a:spcPts val="900"/>
                </a:spcBef>
                <a:spcAft>
                  <a:spcPts val="225"/>
                </a:spcAft>
                <a:defRPr/>
              </a:pPr>
              <a:r>
                <a:rPr lang="en-US" sz="1200" kern="1200" dirty="0">
                  <a:solidFill>
                    <a:srgbClr val="50E6FF"/>
                  </a:solidFill>
                  <a:latin typeface="Segoe UI Semibold"/>
                  <a:ea typeface="+mn-ea"/>
                  <a:cs typeface="+mn-cs"/>
                </a:rPr>
                <a:t>Enhanced troubleshooting</a:t>
              </a:r>
            </a:p>
            <a:p>
              <a:pPr marL="128588" indent="-128588" defTabSz="685775" hangingPunct="1">
                <a:spcAft>
                  <a:spcPts val="225"/>
                </a:spcAft>
                <a:buClr>
                  <a:srgbClr val="FFFFFF"/>
                </a:buClr>
                <a:buSzPct val="100000"/>
                <a:buFont typeface="Arial" panose="020B0604020202020204" pitchFamily="34" charset="0"/>
                <a:buChar char="•"/>
                <a:defRPr/>
              </a:pPr>
              <a:r>
                <a:rPr lang="en-US" sz="900" kern="1200" dirty="0">
                  <a:solidFill>
                    <a:srgbClr val="FFFFFF"/>
                  </a:solidFill>
                  <a:latin typeface="Segoe UI"/>
                  <a:ea typeface="+mn-ea"/>
                  <a:cs typeface="+mn-cs"/>
                </a:rPr>
                <a:t>Improved connectivity checks for load balancers, global peering, cross region connectivity, User Defined Routes, NVAs, ExpressRoute</a:t>
              </a:r>
            </a:p>
          </p:txBody>
        </p:sp>
        <p:sp>
          <p:nvSpPr>
            <p:cNvPr id="44" name="Rectangle 43">
              <a:extLst>
                <a:ext uri="{FF2B5EF4-FFF2-40B4-BE49-F238E27FC236}">
                  <a16:creationId xmlns:a16="http://schemas.microsoft.com/office/drawing/2014/main" id="{41C358AA-9236-40F2-8B13-6E200F4E8EFB}"/>
                </a:ext>
              </a:extLst>
            </p:cNvPr>
            <p:cNvSpPr/>
            <p:nvPr/>
          </p:nvSpPr>
          <p:spPr>
            <a:xfrm>
              <a:off x="588263" y="1617530"/>
              <a:ext cx="4869562" cy="507576"/>
            </a:xfrm>
            <a:prstGeom prst="rect">
              <a:avLst/>
            </a:prstGeom>
          </p:spPr>
          <p:txBody>
            <a:bodyPr wrap="square" lIns="0" tIns="0" rIns="0" bIns="0">
              <a:spAutoFit/>
            </a:bodyPr>
            <a:lstStyle/>
            <a:p>
              <a:pPr defTabSz="685775" hangingPunct="1">
                <a:lnSpc>
                  <a:spcPct val="107000"/>
                </a:lnSpc>
                <a:spcBef>
                  <a:spcPts val="450"/>
                </a:spcBef>
                <a:spcAft>
                  <a:spcPts val="900"/>
                </a:spcAft>
                <a:defRPr/>
              </a:pPr>
              <a:r>
                <a:rPr lang="en-US" sz="1200" kern="1200">
                  <a:solidFill>
                    <a:srgbClr val="FFFFFF"/>
                  </a:solidFill>
                  <a:latin typeface="Segoe UI Semibold"/>
                  <a:ea typeface="Calibri" panose="020F0502020204030204" pitchFamily="34" charset="0"/>
                  <a:cs typeface="Times New Roman" panose="02020603050405020304" pitchFamily="18" charset="0"/>
                </a:rPr>
                <a:t>Monitoring and troubleshooting for cloud and hybrid networks</a:t>
              </a:r>
            </a:p>
          </p:txBody>
        </p:sp>
        <p:sp>
          <p:nvSpPr>
            <p:cNvPr id="45" name="Text Placeholder 1">
              <a:extLst>
                <a:ext uri="{FF2B5EF4-FFF2-40B4-BE49-F238E27FC236}">
                  <a16:creationId xmlns:a16="http://schemas.microsoft.com/office/drawing/2014/main" id="{7D1047E8-56F0-4488-954A-6E5BECDD592E}"/>
                </a:ext>
              </a:extLst>
            </p:cNvPr>
            <p:cNvSpPr txBox="1">
              <a:spLocks/>
            </p:cNvSpPr>
            <p:nvPr/>
          </p:nvSpPr>
          <p:spPr>
            <a:xfrm>
              <a:off x="588263" y="2793528"/>
              <a:ext cx="4688586" cy="786540"/>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Bef>
                  <a:spcPts val="0"/>
                </a:spcBef>
                <a:spcAft>
                  <a:spcPts val="450"/>
                </a:spcAft>
                <a:buNone/>
                <a:defRPr/>
              </a:pPr>
              <a:r>
                <a:rPr lang="en-US" sz="1200">
                  <a:solidFill>
                    <a:srgbClr val="50E6FF"/>
                  </a:solidFill>
                  <a:latin typeface="Segoe UI Semibold"/>
                </a:rPr>
                <a:t>Network insights</a:t>
              </a:r>
            </a:p>
            <a:p>
              <a:pPr marL="171450" indent="-171450" defTabSz="685775">
                <a:spcBef>
                  <a:spcPts val="0"/>
                </a:spcBef>
                <a:spcAft>
                  <a:spcPts val="450"/>
                </a:spcAft>
                <a:buClr>
                  <a:srgbClr val="FFFFFF"/>
                </a:buClr>
                <a:buSzPct val="100000"/>
                <a:buFont typeface="Arial" panose="020B0604020202020204" pitchFamily="34" charset="0"/>
                <a:buChar char="•"/>
                <a:defRPr/>
              </a:pPr>
              <a:r>
                <a:rPr lang="en-US" sz="900">
                  <a:solidFill>
                    <a:srgbClr val="FFFFFF"/>
                  </a:solidFill>
                  <a:latin typeface="Segoe UI"/>
                </a:rPr>
                <a:t>Single health console for the entire cloud network</a:t>
              </a:r>
            </a:p>
            <a:p>
              <a:pPr marL="171450" indent="-171450" defTabSz="685775">
                <a:spcBef>
                  <a:spcPts val="0"/>
                </a:spcBef>
                <a:spcAft>
                  <a:spcPts val="450"/>
                </a:spcAft>
                <a:buClr>
                  <a:srgbClr val="FFFFFF"/>
                </a:buClr>
                <a:buSzPct val="100000"/>
                <a:buFont typeface="Arial" panose="020B0604020202020204" pitchFamily="34" charset="0"/>
                <a:buChar char="•"/>
                <a:defRPr/>
              </a:pPr>
              <a:r>
                <a:rPr lang="en-US" sz="900">
                  <a:solidFill>
                    <a:srgbClr val="FFFFFF"/>
                  </a:solidFill>
                  <a:latin typeface="Segoe UI"/>
                </a:rPr>
                <a:t>No agent/configuration required</a:t>
              </a:r>
            </a:p>
          </p:txBody>
        </p:sp>
        <p:grpSp>
          <p:nvGrpSpPr>
            <p:cNvPr id="46" name="Group 45">
              <a:extLst>
                <a:ext uri="{FF2B5EF4-FFF2-40B4-BE49-F238E27FC236}">
                  <a16:creationId xmlns:a16="http://schemas.microsoft.com/office/drawing/2014/main" id="{366DA0D9-0DB4-4375-AF83-F4390C754B71}"/>
                </a:ext>
              </a:extLst>
            </p:cNvPr>
            <p:cNvGrpSpPr/>
            <p:nvPr/>
          </p:nvGrpSpPr>
          <p:grpSpPr>
            <a:xfrm>
              <a:off x="588263" y="2326118"/>
              <a:ext cx="4844314" cy="323165"/>
              <a:chOff x="655532" y="1884611"/>
              <a:chExt cx="4844314" cy="323165"/>
            </a:xfrm>
          </p:grpSpPr>
          <p:sp>
            <p:nvSpPr>
              <p:cNvPr id="47" name="Rectangle 46">
                <a:extLst>
                  <a:ext uri="{FF2B5EF4-FFF2-40B4-BE49-F238E27FC236}">
                    <a16:creationId xmlns:a16="http://schemas.microsoft.com/office/drawing/2014/main" id="{1D2FEE3E-D0E0-4E93-9A28-94AC11C579C2}"/>
                  </a:ext>
                </a:extLst>
              </p:cNvPr>
              <p:cNvSpPr/>
              <p:nvPr/>
            </p:nvSpPr>
            <p:spPr bwMode="auto">
              <a:xfrm>
                <a:off x="655532" y="1884611"/>
                <a:ext cx="766668" cy="323165"/>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a:solidFill>
                      <a:srgbClr val="FFB900"/>
                    </a:solidFill>
                    <a:latin typeface="Segoe UI"/>
                    <a:cs typeface="Segoe UI" pitchFamily="34" charset="0"/>
                  </a:rPr>
                  <a:t>PREVIEW</a:t>
                </a:r>
              </a:p>
            </p:txBody>
          </p:sp>
          <p:cxnSp>
            <p:nvCxnSpPr>
              <p:cNvPr id="48" name="Straight Connector 47">
                <a:extLst>
                  <a:ext uri="{FF2B5EF4-FFF2-40B4-BE49-F238E27FC236}">
                    <a16:creationId xmlns:a16="http://schemas.microsoft.com/office/drawing/2014/main" id="{B58BA917-8548-4FF4-BC7F-71C5E026FD57}"/>
                  </a:ext>
                </a:extLst>
              </p:cNvPr>
              <p:cNvCxnSpPr>
                <a:cxnSpLocks/>
                <a:stCxn id="47" idx="3"/>
              </p:cNvCxnSpPr>
              <p:nvPr/>
            </p:nvCxnSpPr>
            <p:spPr>
              <a:xfrm>
                <a:off x="1422200" y="2046193"/>
                <a:ext cx="4077646" cy="2465"/>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5455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42" presetClass="path" presetSubtype="0" decel="100000" fill="hold" nodeType="withEffect">
                                  <p:stCondLst>
                                    <p:cond delay="0"/>
                                  </p:stCondLst>
                                  <p:childTnLst>
                                    <p:animMotion origin="layout" path="M -2.29167E-6 -4.81481E-6 L -2.29167E-6 0.04028 " pathEditMode="relative" rAng="0" ptsTypes="AA">
                                      <p:cBhvr>
                                        <p:cTn id="9" dur="400" spd="-100000" fill="hold"/>
                                        <p:tgtEl>
                                          <p:spTgt spid="5"/>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nodeType="withEffect">
                                  <p:stCondLst>
                                    <p:cond delay="0"/>
                                  </p:stCondLst>
                                  <p:childTnLst>
                                    <p:animMotion origin="layout" path="M -1.04167E-6 7.40741E-7 L -1.04167E-6 0.04028 " pathEditMode="relative" rAng="0" ptsTypes="AA">
                                      <p:cBhvr>
                                        <p:cTn id="14" dur="400" spd="-100000" fill="hold"/>
                                        <p:tgtEl>
                                          <p:spTgt spid="3"/>
                                        </p:tgtEl>
                                        <p:attrNameLst>
                                          <p:attrName>ppt_x</p:attrName>
                                          <p:attrName>ppt_y</p:attrName>
                                        </p:attrNameLst>
                                      </p:cBhvr>
                                      <p:rCtr x="0" y="2014"/>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400"/>
                                        <p:tgtEl>
                                          <p:spTgt spid="4"/>
                                        </p:tgtEl>
                                      </p:cBhvr>
                                    </p:animEffect>
                                  </p:childTnLst>
                                </p:cTn>
                              </p:par>
                              <p:par>
                                <p:cTn id="18" presetID="42" presetClass="path" presetSubtype="0" decel="100000" fill="hold" nodeType="withEffect">
                                  <p:stCondLst>
                                    <p:cond delay="200"/>
                                  </p:stCondLst>
                                  <p:childTnLst>
                                    <p:animMotion origin="layout" path="M -1.04167E-6 7.40741E-7 L -1.04167E-6 0.04028 " pathEditMode="relative" rAng="0" ptsTypes="AA">
                                      <p:cBhvr>
                                        <p:cTn id="19" dur="400" spd="-100000" fill="hold"/>
                                        <p:tgtEl>
                                          <p:spTgt spid="4"/>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601F8-5637-4BB6-A04B-7F8B1874808B}"/>
              </a:ext>
            </a:extLst>
          </p:cNvPr>
          <p:cNvSpPr>
            <a:spLocks noGrp="1"/>
          </p:cNvSpPr>
          <p:nvPr>
            <p:ph type="title"/>
          </p:nvPr>
        </p:nvSpPr>
        <p:spPr>
          <a:xfrm>
            <a:off x="441197" y="638175"/>
            <a:ext cx="4066509" cy="415498"/>
          </a:xfrm>
        </p:spPr>
        <p:txBody>
          <a:bodyPr/>
          <a:lstStyle/>
          <a:p>
            <a:r>
              <a:rPr lang="en-US"/>
              <a:t>Azure Firewall Manager</a:t>
            </a:r>
          </a:p>
        </p:txBody>
      </p:sp>
      <p:grpSp>
        <p:nvGrpSpPr>
          <p:cNvPr id="8" name="Group 7">
            <a:extLst>
              <a:ext uri="{FF2B5EF4-FFF2-40B4-BE49-F238E27FC236}">
                <a16:creationId xmlns:a16="http://schemas.microsoft.com/office/drawing/2014/main" id="{4C2AFE7D-9CB6-42FE-AD86-F66F0F3A76C0}"/>
              </a:ext>
            </a:extLst>
          </p:cNvPr>
          <p:cNvGrpSpPr/>
          <p:nvPr/>
        </p:nvGrpSpPr>
        <p:grpSpPr>
          <a:xfrm>
            <a:off x="441198" y="1529872"/>
            <a:ext cx="3906965" cy="3186093"/>
            <a:chOff x="588263" y="2039829"/>
            <a:chExt cx="5209287" cy="4248123"/>
          </a:xfrm>
        </p:grpSpPr>
        <p:grpSp>
          <p:nvGrpSpPr>
            <p:cNvPr id="16" name="Group 15">
              <a:extLst>
                <a:ext uri="{FF2B5EF4-FFF2-40B4-BE49-F238E27FC236}">
                  <a16:creationId xmlns:a16="http://schemas.microsoft.com/office/drawing/2014/main" id="{F81689C0-4159-4389-8317-FBA1CC7B4673}"/>
                </a:ext>
              </a:extLst>
            </p:cNvPr>
            <p:cNvGrpSpPr/>
            <p:nvPr/>
          </p:nvGrpSpPr>
          <p:grpSpPr>
            <a:xfrm>
              <a:off x="588263" y="2039829"/>
              <a:ext cx="5202937" cy="2948364"/>
              <a:chOff x="588263" y="1763604"/>
              <a:chExt cx="5202937" cy="2948364"/>
            </a:xfrm>
          </p:grpSpPr>
          <p:sp>
            <p:nvSpPr>
              <p:cNvPr id="85" name="Text Placeholder 1">
                <a:extLst>
                  <a:ext uri="{FF2B5EF4-FFF2-40B4-BE49-F238E27FC236}">
                    <a16:creationId xmlns:a16="http://schemas.microsoft.com/office/drawing/2014/main" id="{F23BA1B9-8915-448A-99C1-E5A264328806}"/>
                  </a:ext>
                </a:extLst>
              </p:cNvPr>
              <p:cNvSpPr txBox="1">
                <a:spLocks/>
              </p:cNvSpPr>
              <p:nvPr/>
            </p:nvSpPr>
            <p:spPr>
              <a:xfrm>
                <a:off x="588264" y="2201880"/>
                <a:ext cx="4698110" cy="251008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Bef>
                    <a:spcPts val="900"/>
                  </a:spcBef>
                  <a:spcAft>
                    <a:spcPts val="225"/>
                  </a:spcAft>
                  <a:buNone/>
                  <a:defRPr/>
                </a:pPr>
                <a:r>
                  <a:rPr lang="en-US" sz="1200" dirty="0">
                    <a:solidFill>
                      <a:srgbClr val="50E6FF"/>
                    </a:solidFill>
                    <a:latin typeface="Segoe UI Semibold"/>
                  </a:rPr>
                  <a:t>Central deployment and configuration</a:t>
                </a:r>
              </a:p>
              <a:p>
                <a:pPr marL="171450" indent="-171450" defTabSz="699557">
                  <a:spcBef>
                    <a:spcPts val="0"/>
                  </a:spcBef>
                  <a:spcAft>
                    <a:spcPts val="150"/>
                  </a:spcAft>
                  <a:buClr>
                    <a:srgbClr val="FFFFFF"/>
                  </a:buClr>
                  <a:buSzPct val="100000"/>
                  <a:buFont typeface="Arial" panose="020B0604020202020204" pitchFamily="34" charset="0"/>
                  <a:buChar char="•"/>
                  <a:defRPr/>
                </a:pPr>
                <a:r>
                  <a:rPr lang="en-US" sz="900" dirty="0">
                    <a:gradFill>
                      <a:gsLst>
                        <a:gs pos="1250">
                          <a:srgbClr val="FFFFFF"/>
                        </a:gs>
                        <a:gs pos="100000">
                          <a:srgbClr val="FFFFFF"/>
                        </a:gs>
                      </a:gsLst>
                      <a:lin ang="5400000" scaled="0"/>
                    </a:gradFill>
                    <a:latin typeface="Segoe UI"/>
                  </a:rPr>
                  <a:t>Deploy and configure multiple Azure Firewall instances</a:t>
                </a:r>
              </a:p>
              <a:p>
                <a:pPr marL="171450" indent="-171450" defTabSz="699557">
                  <a:spcBef>
                    <a:spcPts val="0"/>
                  </a:spcBef>
                  <a:spcAft>
                    <a:spcPts val="150"/>
                  </a:spcAft>
                  <a:buClr>
                    <a:srgbClr val="FFFFFF"/>
                  </a:buClr>
                  <a:buSzPct val="100000"/>
                  <a:buFont typeface="Arial" panose="020B0604020202020204" pitchFamily="34" charset="0"/>
                  <a:buChar char="•"/>
                  <a:defRPr/>
                </a:pPr>
                <a:r>
                  <a:rPr lang="en-US" sz="900" dirty="0">
                    <a:gradFill>
                      <a:gsLst>
                        <a:gs pos="1250">
                          <a:srgbClr val="FFFFFF"/>
                        </a:gs>
                        <a:gs pos="100000">
                          <a:srgbClr val="FFFFFF"/>
                        </a:gs>
                      </a:gsLst>
                      <a:lin ang="5400000" scaled="0"/>
                    </a:gradFill>
                    <a:latin typeface="Segoe UI"/>
                  </a:rPr>
                  <a:t>Optimized for DevOps with Hierarchical policies</a:t>
                </a:r>
              </a:p>
              <a:p>
                <a:pPr marL="0" indent="0" defTabSz="699557">
                  <a:spcBef>
                    <a:spcPts val="675"/>
                  </a:spcBef>
                  <a:spcAft>
                    <a:spcPts val="225"/>
                  </a:spcAft>
                  <a:buClr>
                    <a:srgbClr val="FFFFFF"/>
                  </a:buClr>
                  <a:buSzPct val="100000"/>
                  <a:buNone/>
                  <a:defRPr/>
                </a:pPr>
                <a:r>
                  <a:rPr lang="en-US" sz="1200" dirty="0">
                    <a:solidFill>
                      <a:srgbClr val="50E6FF"/>
                    </a:solidFill>
                    <a:latin typeface="Segoe UI Semibold"/>
                  </a:rPr>
                  <a:t>Automated routing</a:t>
                </a:r>
              </a:p>
              <a:p>
                <a:pPr marL="171450" indent="-171450" defTabSz="699557">
                  <a:spcBef>
                    <a:spcPts val="0"/>
                  </a:spcBef>
                  <a:spcAft>
                    <a:spcPts val="150"/>
                  </a:spcAft>
                  <a:buClr>
                    <a:srgbClr val="FFFFFF"/>
                  </a:buClr>
                  <a:buSzPct val="100000"/>
                  <a:buFont typeface="Arial" panose="020B0604020202020204" pitchFamily="34" charset="0"/>
                  <a:buChar char="•"/>
                  <a:defRPr/>
                </a:pPr>
                <a:r>
                  <a:rPr lang="en-US" sz="900" dirty="0">
                    <a:gradFill>
                      <a:gsLst>
                        <a:gs pos="1250">
                          <a:srgbClr val="FFFFFF"/>
                        </a:gs>
                        <a:gs pos="100000">
                          <a:srgbClr val="FFFFFF"/>
                        </a:gs>
                      </a:gsLst>
                      <a:lin ang="5400000" scaled="0"/>
                    </a:gradFill>
                    <a:latin typeface="Segoe UI"/>
                  </a:rPr>
                  <a:t>Easily attract traffic to your secured hub for filtering</a:t>
                </a:r>
                <a:br>
                  <a:rPr lang="en-US" sz="900" dirty="0">
                    <a:gradFill>
                      <a:gsLst>
                        <a:gs pos="1250">
                          <a:srgbClr val="FFFFFF"/>
                        </a:gs>
                        <a:gs pos="100000">
                          <a:srgbClr val="FFFFFF"/>
                        </a:gs>
                      </a:gsLst>
                      <a:lin ang="5400000" scaled="0"/>
                    </a:gradFill>
                    <a:latin typeface="Segoe UI"/>
                  </a:rPr>
                </a:br>
                <a:r>
                  <a:rPr lang="en-US" sz="900" dirty="0">
                    <a:gradFill>
                      <a:gsLst>
                        <a:gs pos="1250">
                          <a:srgbClr val="FFFFFF"/>
                        </a:gs>
                        <a:gs pos="100000">
                          <a:srgbClr val="FFFFFF"/>
                        </a:gs>
                      </a:gsLst>
                      <a:lin ang="5400000" scaled="0"/>
                    </a:gradFill>
                    <a:latin typeface="Segoe UI"/>
                  </a:rPr>
                  <a:t>and logging using central routing configuration</a:t>
                </a:r>
              </a:p>
              <a:p>
                <a:pPr marL="0" indent="0" defTabSz="699557">
                  <a:spcBef>
                    <a:spcPts val="675"/>
                  </a:spcBef>
                  <a:spcAft>
                    <a:spcPts val="225"/>
                  </a:spcAft>
                  <a:buClr>
                    <a:srgbClr val="FFFFFF"/>
                  </a:buClr>
                  <a:buSzPct val="100000"/>
                  <a:buNone/>
                  <a:defRPr/>
                </a:pPr>
                <a:r>
                  <a:rPr lang="en-US" sz="1200" dirty="0">
                    <a:solidFill>
                      <a:srgbClr val="50E6FF"/>
                    </a:solidFill>
                    <a:latin typeface="Segoe UI Semibold"/>
                  </a:rPr>
                  <a:t>Advanced security with 3rd party </a:t>
                </a:r>
                <a:r>
                  <a:rPr lang="en-US" sz="1200" dirty="0" err="1">
                    <a:solidFill>
                      <a:srgbClr val="50E6FF"/>
                    </a:solidFill>
                    <a:latin typeface="Segoe UI Semibold"/>
                  </a:rPr>
                  <a:t>SECaaS</a:t>
                </a:r>
                <a:endParaRPr lang="en-US" sz="1200" dirty="0">
                  <a:solidFill>
                    <a:srgbClr val="50E6FF"/>
                  </a:solidFill>
                  <a:latin typeface="Segoe UI Semibold"/>
                </a:endParaRPr>
              </a:p>
              <a:p>
                <a:pPr marL="171450" indent="-171450" defTabSz="699557">
                  <a:spcBef>
                    <a:spcPts val="0"/>
                  </a:spcBef>
                  <a:spcAft>
                    <a:spcPts val="150"/>
                  </a:spcAft>
                  <a:buClr>
                    <a:srgbClr val="FFFFFF"/>
                  </a:buClr>
                  <a:buSzPct val="100000"/>
                  <a:buFont typeface="Arial" panose="020B0604020202020204" pitchFamily="34" charset="0"/>
                  <a:buChar char="•"/>
                  <a:defRPr/>
                </a:pPr>
                <a:r>
                  <a:rPr lang="en-US" sz="900" dirty="0">
                    <a:gradFill>
                      <a:gsLst>
                        <a:gs pos="1250">
                          <a:srgbClr val="FFFFFF"/>
                        </a:gs>
                        <a:gs pos="100000">
                          <a:srgbClr val="FFFFFF"/>
                        </a:gs>
                      </a:gsLst>
                      <a:lin ang="5400000" scaled="0"/>
                    </a:gradFill>
                    <a:latin typeface="Segoe UI"/>
                  </a:rPr>
                  <a:t>Use best-in-breed third party Security as a Service (</a:t>
                </a:r>
                <a:r>
                  <a:rPr lang="en-US" sz="900" dirty="0" err="1">
                    <a:gradFill>
                      <a:gsLst>
                        <a:gs pos="1250">
                          <a:srgbClr val="FFFFFF"/>
                        </a:gs>
                        <a:gs pos="100000">
                          <a:srgbClr val="FFFFFF"/>
                        </a:gs>
                      </a:gsLst>
                      <a:lin ang="5400000" scaled="0"/>
                    </a:gradFill>
                    <a:latin typeface="Segoe UI"/>
                  </a:rPr>
                  <a:t>SECaaS</a:t>
                </a:r>
                <a:r>
                  <a:rPr lang="en-US" sz="900" dirty="0">
                    <a:gradFill>
                      <a:gsLst>
                        <a:gs pos="1250">
                          <a:srgbClr val="FFFFFF"/>
                        </a:gs>
                        <a:gs pos="100000">
                          <a:srgbClr val="FFFFFF"/>
                        </a:gs>
                      </a:gsLst>
                      <a:lin ang="5400000" scaled="0"/>
                    </a:gradFill>
                    <a:latin typeface="Segoe UI"/>
                  </a:rPr>
                  <a:t>) partners for advanced internet security </a:t>
                </a:r>
              </a:p>
              <a:p>
                <a:pPr marL="171450" indent="-171450" defTabSz="699557">
                  <a:spcBef>
                    <a:spcPts val="0"/>
                  </a:spcBef>
                  <a:spcAft>
                    <a:spcPts val="150"/>
                  </a:spcAft>
                  <a:buClr>
                    <a:srgbClr val="FFFFFF"/>
                  </a:buClr>
                  <a:buSzPct val="100000"/>
                  <a:buFont typeface="Arial" panose="020B0604020202020204" pitchFamily="34" charset="0"/>
                  <a:buChar char="•"/>
                  <a:defRPr/>
                </a:pPr>
                <a:r>
                  <a:rPr lang="en-US" sz="900" dirty="0">
                    <a:gradFill>
                      <a:gsLst>
                        <a:gs pos="1250">
                          <a:srgbClr val="FFFFFF"/>
                        </a:gs>
                        <a:gs pos="100000">
                          <a:srgbClr val="FFFFFF"/>
                        </a:gs>
                      </a:gsLst>
                      <a:lin ang="5400000" scaled="0"/>
                    </a:gradFill>
                    <a:latin typeface="Segoe UI"/>
                  </a:rPr>
                  <a:t>Combine with Azure Firewall for private traffic</a:t>
                </a:r>
              </a:p>
            </p:txBody>
          </p:sp>
          <p:grpSp>
            <p:nvGrpSpPr>
              <p:cNvPr id="9" name="Group 8">
                <a:extLst>
                  <a:ext uri="{FF2B5EF4-FFF2-40B4-BE49-F238E27FC236}">
                    <a16:creationId xmlns:a16="http://schemas.microsoft.com/office/drawing/2014/main" id="{A7A202B4-59D5-40D4-AF5F-CCC3D6BB123A}"/>
                  </a:ext>
                </a:extLst>
              </p:cNvPr>
              <p:cNvGrpSpPr/>
              <p:nvPr/>
            </p:nvGrpSpPr>
            <p:grpSpPr>
              <a:xfrm>
                <a:off x="588263" y="1763604"/>
                <a:ext cx="5202937" cy="323165"/>
                <a:chOff x="563851" y="4835963"/>
                <a:chExt cx="5202937" cy="323165"/>
              </a:xfrm>
            </p:grpSpPr>
            <p:sp>
              <p:nvSpPr>
                <p:cNvPr id="10" name="Rectangle 9">
                  <a:extLst>
                    <a:ext uri="{FF2B5EF4-FFF2-40B4-BE49-F238E27FC236}">
                      <a16:creationId xmlns:a16="http://schemas.microsoft.com/office/drawing/2014/main" id="{ABE1B123-D7B8-424B-A38E-CC0CF63657E7}"/>
                    </a:ext>
                  </a:extLst>
                </p:cNvPr>
                <p:cNvSpPr/>
                <p:nvPr/>
              </p:nvSpPr>
              <p:spPr bwMode="auto">
                <a:xfrm>
                  <a:off x="563851" y="4835963"/>
                  <a:ext cx="823607" cy="323165"/>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a:solidFill>
                        <a:srgbClr val="FFB900"/>
                      </a:solidFill>
                      <a:latin typeface="Segoe UI"/>
                      <a:cs typeface="Segoe UI" pitchFamily="34" charset="0"/>
                    </a:rPr>
                    <a:t>PREVIEW</a:t>
                  </a:r>
                </a:p>
              </p:txBody>
            </p:sp>
            <p:cxnSp>
              <p:nvCxnSpPr>
                <p:cNvPr id="11" name="Straight Connector 10">
                  <a:extLst>
                    <a:ext uri="{FF2B5EF4-FFF2-40B4-BE49-F238E27FC236}">
                      <a16:creationId xmlns:a16="http://schemas.microsoft.com/office/drawing/2014/main" id="{23A4D33F-08E5-4490-98BF-1839BC3FAEBD}"/>
                    </a:ext>
                  </a:extLst>
                </p:cNvPr>
                <p:cNvCxnSpPr>
                  <a:cxnSpLocks/>
                </p:cNvCxnSpPr>
                <p:nvPr/>
              </p:nvCxnSpPr>
              <p:spPr>
                <a:xfrm>
                  <a:off x="1394595" y="5003462"/>
                  <a:ext cx="4372193"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997346BE-461E-4804-BA5D-6F34C68B63DF}"/>
                </a:ext>
              </a:extLst>
            </p:cNvPr>
            <p:cNvGrpSpPr/>
            <p:nvPr/>
          </p:nvGrpSpPr>
          <p:grpSpPr>
            <a:xfrm>
              <a:off x="588263" y="5160219"/>
              <a:ext cx="5209287" cy="1127733"/>
              <a:chOff x="588263" y="4998294"/>
              <a:chExt cx="5209287" cy="1127733"/>
            </a:xfrm>
          </p:grpSpPr>
          <p:sp>
            <p:nvSpPr>
              <p:cNvPr id="13" name="Rectangle 12">
                <a:extLst>
                  <a:ext uri="{FF2B5EF4-FFF2-40B4-BE49-F238E27FC236}">
                    <a16:creationId xmlns:a16="http://schemas.microsoft.com/office/drawing/2014/main" id="{FCEA69BF-C7CC-401D-8705-0F8385516B01}"/>
                  </a:ext>
                </a:extLst>
              </p:cNvPr>
              <p:cNvSpPr/>
              <p:nvPr/>
            </p:nvSpPr>
            <p:spPr>
              <a:xfrm>
                <a:off x="588263" y="5411302"/>
                <a:ext cx="5164838" cy="714725"/>
              </a:xfrm>
              <a:prstGeom prst="rect">
                <a:avLst/>
              </a:prstGeom>
            </p:spPr>
            <p:txBody>
              <a:bodyPr wrap="square" lIns="0" tIns="0" rIns="0" bIns="0">
                <a:spAutoFit/>
              </a:bodyPr>
              <a:lstStyle/>
              <a:p>
                <a:pPr defTabSz="685775" hangingPunct="1">
                  <a:spcBef>
                    <a:spcPts val="900"/>
                  </a:spcBef>
                  <a:spcAft>
                    <a:spcPts val="225"/>
                  </a:spcAft>
                  <a:defRPr/>
                </a:pPr>
                <a:r>
                  <a:rPr lang="en-US" sz="1200" kern="1200">
                    <a:solidFill>
                      <a:srgbClr val="50E6FF"/>
                    </a:solidFill>
                    <a:latin typeface="Segoe UI Semibold"/>
                    <a:ea typeface="+mn-ea"/>
                    <a:cs typeface="+mn-cs"/>
                  </a:rPr>
                  <a:t>Virtual Network support, Split routing</a:t>
                </a:r>
                <a:r>
                  <a:rPr lang="en-US" sz="1350" kern="1200">
                    <a:solidFill>
                      <a:srgbClr val="50E6FF"/>
                    </a:solidFill>
                    <a:latin typeface="Segoe UI Semibold"/>
                    <a:ea typeface="+mn-ea"/>
                    <a:cs typeface="+mn-cs"/>
                  </a:rPr>
                  <a:t> </a:t>
                </a:r>
              </a:p>
              <a:p>
                <a:pPr marL="171450" indent="-171450" defTabSz="699557" hangingPunct="1">
                  <a:spcAft>
                    <a:spcPts val="150"/>
                  </a:spcAft>
                  <a:buClr>
                    <a:srgbClr val="FFFFFF"/>
                  </a:buClr>
                  <a:buSzPct val="100000"/>
                  <a:buFont typeface="Arial" panose="020B0604020202020204" pitchFamily="34" charset="0"/>
                  <a:buChar char="•"/>
                  <a:defRPr/>
                </a:pPr>
                <a:r>
                  <a:rPr lang="en-US" sz="900" kern="1200">
                    <a:gradFill>
                      <a:gsLst>
                        <a:gs pos="1250">
                          <a:srgbClr val="FFFFFF"/>
                        </a:gs>
                        <a:gs pos="100000">
                          <a:srgbClr val="FFFFFF"/>
                        </a:gs>
                      </a:gsLst>
                      <a:lin ang="5400000" scaled="0"/>
                    </a:gradFill>
                    <a:latin typeface="Segoe UI"/>
                    <a:ea typeface="+mn-ea"/>
                    <a:cs typeface="Segoe UI" panose="020B0502040204020203" pitchFamily="34" charset="0"/>
                  </a:rPr>
                  <a:t>Support Azure Firewall in a Virtual Network</a:t>
                </a:r>
              </a:p>
              <a:p>
                <a:pPr marL="171450" indent="-171450" defTabSz="699557" hangingPunct="1">
                  <a:spcAft>
                    <a:spcPts val="150"/>
                  </a:spcAft>
                  <a:buClr>
                    <a:srgbClr val="FFFFFF"/>
                  </a:buClr>
                  <a:buSzPct val="100000"/>
                  <a:buFont typeface="Arial" panose="020B0604020202020204" pitchFamily="34" charset="0"/>
                  <a:buChar char="•"/>
                  <a:defRPr/>
                </a:pPr>
                <a:r>
                  <a:rPr lang="en-US" sz="900" kern="1200">
                    <a:gradFill>
                      <a:gsLst>
                        <a:gs pos="1250">
                          <a:srgbClr val="FFFFFF"/>
                        </a:gs>
                        <a:gs pos="100000">
                          <a:srgbClr val="FFFFFF"/>
                        </a:gs>
                      </a:gsLst>
                      <a:lin ang="5400000" scaled="0"/>
                    </a:gradFill>
                    <a:latin typeface="Segoe UI"/>
                    <a:ea typeface="+mn-ea"/>
                    <a:cs typeface="Segoe UI" panose="020B0502040204020203" pitchFamily="34" charset="0"/>
                  </a:rPr>
                  <a:t>Optimized O365 and Azure public PaaS access</a:t>
                </a:r>
              </a:p>
            </p:txBody>
          </p:sp>
          <p:grpSp>
            <p:nvGrpSpPr>
              <p:cNvPr id="17" name="Group 16">
                <a:extLst>
                  <a:ext uri="{FF2B5EF4-FFF2-40B4-BE49-F238E27FC236}">
                    <a16:creationId xmlns:a16="http://schemas.microsoft.com/office/drawing/2014/main" id="{A6022617-6909-4FF5-8E6E-C36DE1124DFF}"/>
                  </a:ext>
                </a:extLst>
              </p:cNvPr>
              <p:cNvGrpSpPr/>
              <p:nvPr/>
            </p:nvGrpSpPr>
            <p:grpSpPr>
              <a:xfrm>
                <a:off x="588263" y="4998294"/>
                <a:ext cx="5209287" cy="323165"/>
                <a:chOff x="563851" y="4835963"/>
                <a:chExt cx="5209287" cy="323165"/>
              </a:xfrm>
            </p:grpSpPr>
            <p:sp>
              <p:nvSpPr>
                <p:cNvPr id="18" name="Rectangle 17">
                  <a:extLst>
                    <a:ext uri="{FF2B5EF4-FFF2-40B4-BE49-F238E27FC236}">
                      <a16:creationId xmlns:a16="http://schemas.microsoft.com/office/drawing/2014/main" id="{40D47E04-7B1F-4ADD-8C8D-17771B08B659}"/>
                    </a:ext>
                  </a:extLst>
                </p:cNvPr>
                <p:cNvSpPr/>
                <p:nvPr/>
              </p:nvSpPr>
              <p:spPr bwMode="auto">
                <a:xfrm>
                  <a:off x="563851" y="4835963"/>
                  <a:ext cx="865888" cy="323165"/>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a:solidFill>
                        <a:srgbClr val="FFB900"/>
                      </a:solidFill>
                      <a:latin typeface="Segoe UI"/>
                      <a:cs typeface="Segoe UI" pitchFamily="34" charset="0"/>
                    </a:rPr>
                    <a:t>ROADMAP</a:t>
                  </a:r>
                </a:p>
              </p:txBody>
            </p:sp>
            <p:cxnSp>
              <p:nvCxnSpPr>
                <p:cNvPr id="19" name="Straight Connector 18">
                  <a:extLst>
                    <a:ext uri="{FF2B5EF4-FFF2-40B4-BE49-F238E27FC236}">
                      <a16:creationId xmlns:a16="http://schemas.microsoft.com/office/drawing/2014/main" id="{F93C4768-FCD1-4168-9948-CE5D5C4563DB}"/>
                    </a:ext>
                  </a:extLst>
                </p:cNvPr>
                <p:cNvCxnSpPr>
                  <a:cxnSpLocks/>
                  <a:stCxn id="18" idx="3"/>
                </p:cNvCxnSpPr>
                <p:nvPr/>
              </p:nvCxnSpPr>
              <p:spPr>
                <a:xfrm>
                  <a:off x="1429739" y="4997546"/>
                  <a:ext cx="4343399"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7" name="Rectangle 6">
            <a:extLst>
              <a:ext uri="{FF2B5EF4-FFF2-40B4-BE49-F238E27FC236}">
                <a16:creationId xmlns:a16="http://schemas.microsoft.com/office/drawing/2014/main" id="{BE72126E-40E8-4540-947C-E7A83CE8478F}"/>
              </a:ext>
            </a:extLst>
          </p:cNvPr>
          <p:cNvSpPr/>
          <p:nvPr/>
        </p:nvSpPr>
        <p:spPr>
          <a:xfrm>
            <a:off x="441198" y="1038785"/>
            <a:ext cx="3980784" cy="369332"/>
          </a:xfrm>
          <a:prstGeom prst="rect">
            <a:avLst/>
          </a:prstGeom>
        </p:spPr>
        <p:txBody>
          <a:bodyPr wrap="square" lIns="0" tIns="0" rIns="0" bIns="0">
            <a:spAutoFit/>
          </a:bodyPr>
          <a:lstStyle/>
          <a:p>
            <a:pPr defTabSz="685775" hangingPunct="1">
              <a:defRPr/>
            </a:pPr>
            <a:r>
              <a:rPr lang="en-US" sz="1200" kern="1200">
                <a:ln w="3175">
                  <a:noFill/>
                </a:ln>
                <a:solidFill>
                  <a:srgbClr val="FFFFFF"/>
                </a:solidFill>
                <a:latin typeface="Segoe UI Semibold"/>
                <a:ea typeface="+mn-ea"/>
                <a:cs typeface="Segoe UI" pitchFamily="34" charset="0"/>
              </a:rPr>
              <a:t>Central network security policy and route management for globally distributed, software-defined perimeters</a:t>
            </a:r>
            <a:endParaRPr lang="en-US" sz="1200" kern="1200">
              <a:solidFill>
                <a:srgbClr val="FFFFFF"/>
              </a:solidFill>
              <a:latin typeface="Segoe UI"/>
              <a:ea typeface="+mn-ea"/>
              <a:cs typeface="+mn-cs"/>
            </a:endParaRPr>
          </a:p>
        </p:txBody>
      </p:sp>
      <p:pic>
        <p:nvPicPr>
          <p:cNvPr id="5" name="Graphic 4">
            <a:extLst>
              <a:ext uri="{FF2B5EF4-FFF2-40B4-BE49-F238E27FC236}">
                <a16:creationId xmlns:a16="http://schemas.microsoft.com/office/drawing/2014/main" id="{506AD121-DFA4-44CF-8291-A00CAD4556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637" y="316625"/>
            <a:ext cx="366877" cy="366877"/>
          </a:xfrm>
          <a:prstGeom prst="rect">
            <a:avLst/>
          </a:prstGeom>
        </p:spPr>
      </p:pic>
      <p:grpSp>
        <p:nvGrpSpPr>
          <p:cNvPr id="4" name="Group 3">
            <a:extLst>
              <a:ext uri="{FF2B5EF4-FFF2-40B4-BE49-F238E27FC236}">
                <a16:creationId xmlns:a16="http://schemas.microsoft.com/office/drawing/2014/main" id="{7D4E2247-0EF2-4CF5-983D-0B6D88993DC9}"/>
              </a:ext>
            </a:extLst>
          </p:cNvPr>
          <p:cNvGrpSpPr/>
          <p:nvPr/>
        </p:nvGrpSpPr>
        <p:grpSpPr>
          <a:xfrm>
            <a:off x="4537672" y="442299"/>
            <a:ext cx="4178464" cy="4257452"/>
            <a:chOff x="6050230" y="589732"/>
            <a:chExt cx="5571286" cy="5676602"/>
          </a:xfrm>
        </p:grpSpPr>
        <p:sp>
          <p:nvSpPr>
            <p:cNvPr id="22" name="04R">
              <a:extLst>
                <a:ext uri="{FF2B5EF4-FFF2-40B4-BE49-F238E27FC236}">
                  <a16:creationId xmlns:a16="http://schemas.microsoft.com/office/drawing/2014/main" id="{D52879AF-C200-4808-A83B-7041D451D4C4}"/>
                </a:ext>
              </a:extLst>
            </p:cNvPr>
            <p:cNvSpPr/>
            <p:nvPr/>
          </p:nvSpPr>
          <p:spPr bwMode="auto">
            <a:xfrm>
              <a:off x="6955092" y="791274"/>
              <a:ext cx="3802672" cy="3934534"/>
            </a:xfrm>
            <a:prstGeom prst="rect">
              <a:avLst/>
            </a:prstGeom>
            <a:solidFill>
              <a:srgbClr val="1A1A1A"/>
            </a:solidFill>
            <a:ln w="15875">
              <a:solidFill>
                <a:srgbClr val="4D4D4D"/>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algn="ctr" defTabSz="699354" fontAlgn="base" hangingPunct="1">
                <a:spcBef>
                  <a:spcPct val="0"/>
                </a:spcBef>
                <a:spcAft>
                  <a:spcPct val="0"/>
                </a:spcAft>
                <a:defRPr/>
              </a:pPr>
              <a:endParaRPr lang="en-US" sz="1200" kern="1200">
                <a:solidFill>
                  <a:srgbClr val="50E6FF"/>
                </a:solidFill>
                <a:latin typeface="Segoe UI Semibold"/>
                <a:cs typeface="Segoe UI" pitchFamily="34" charset="0"/>
              </a:endParaRPr>
            </a:p>
          </p:txBody>
        </p:sp>
        <p:grpSp>
          <p:nvGrpSpPr>
            <p:cNvPr id="12" name="Group 11">
              <a:extLst>
                <a:ext uri="{FF2B5EF4-FFF2-40B4-BE49-F238E27FC236}">
                  <a16:creationId xmlns:a16="http://schemas.microsoft.com/office/drawing/2014/main" id="{0C83E311-109F-48B2-9611-785A9050A11A}"/>
                </a:ext>
              </a:extLst>
            </p:cNvPr>
            <p:cNvGrpSpPr/>
            <p:nvPr/>
          </p:nvGrpSpPr>
          <p:grpSpPr>
            <a:xfrm>
              <a:off x="8467467" y="589732"/>
              <a:ext cx="703184" cy="1310593"/>
              <a:chOff x="8821723" y="694507"/>
              <a:chExt cx="642115" cy="1196772"/>
            </a:xfrm>
          </p:grpSpPr>
          <p:pic>
            <p:nvPicPr>
              <p:cNvPr id="28" name="Graphic 27">
                <a:extLst>
                  <a:ext uri="{FF2B5EF4-FFF2-40B4-BE49-F238E27FC236}">
                    <a16:creationId xmlns:a16="http://schemas.microsoft.com/office/drawing/2014/main" id="{B1FFDA01-4E71-41A6-8B3C-12357F75D5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0044" y="694507"/>
                <a:ext cx="345474" cy="345474"/>
              </a:xfrm>
              <a:prstGeom prst="rect">
                <a:avLst/>
              </a:prstGeom>
            </p:spPr>
          </p:pic>
          <p:sp>
            <p:nvSpPr>
              <p:cNvPr id="29" name="TextBox 28">
                <a:extLst>
                  <a:ext uri="{FF2B5EF4-FFF2-40B4-BE49-F238E27FC236}">
                    <a16:creationId xmlns:a16="http://schemas.microsoft.com/office/drawing/2014/main" id="{B3383F33-C67B-4176-83F9-ADFFFC9BAC91}"/>
                  </a:ext>
                </a:extLst>
              </p:cNvPr>
              <p:cNvSpPr txBox="1"/>
              <p:nvPr/>
            </p:nvSpPr>
            <p:spPr>
              <a:xfrm>
                <a:off x="8821723" y="1107285"/>
                <a:ext cx="642115" cy="113824"/>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675">
                    <a:solidFill>
                      <a:srgbClr val="50E6FF"/>
                    </a:solidFill>
                    <a:latin typeface="Segoe UI Semibold"/>
                    <a:ea typeface="+mn-ea"/>
                    <a:cs typeface="+mn-cs"/>
                  </a:rPr>
                  <a:t>Global admin</a:t>
                </a:r>
              </a:p>
            </p:txBody>
          </p:sp>
          <p:sp>
            <p:nvSpPr>
              <p:cNvPr id="37" name="TextBox 36">
                <a:extLst>
                  <a:ext uri="{FF2B5EF4-FFF2-40B4-BE49-F238E27FC236}">
                    <a16:creationId xmlns:a16="http://schemas.microsoft.com/office/drawing/2014/main" id="{3C9482B8-B302-4840-86D1-D67FEEA68192}"/>
                  </a:ext>
                </a:extLst>
              </p:cNvPr>
              <p:cNvSpPr txBox="1"/>
              <p:nvPr/>
            </p:nvSpPr>
            <p:spPr>
              <a:xfrm>
                <a:off x="8831483" y="1777455"/>
                <a:ext cx="622598" cy="113824"/>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675">
                    <a:solidFill>
                      <a:srgbClr val="50E6FF"/>
                    </a:solidFill>
                    <a:latin typeface="Segoe UI Semibold"/>
                    <a:ea typeface="+mn-ea"/>
                    <a:cs typeface="+mn-cs"/>
                  </a:rPr>
                  <a:t>Global policy</a:t>
                </a:r>
              </a:p>
            </p:txBody>
          </p:sp>
        </p:grpSp>
        <p:grpSp>
          <p:nvGrpSpPr>
            <p:cNvPr id="60" name="Group 59">
              <a:extLst>
                <a:ext uri="{FF2B5EF4-FFF2-40B4-BE49-F238E27FC236}">
                  <a16:creationId xmlns:a16="http://schemas.microsoft.com/office/drawing/2014/main" id="{6E9D4B65-4147-4EEC-8EBE-AFDAB6D4B69A}"/>
                </a:ext>
              </a:extLst>
            </p:cNvPr>
            <p:cNvGrpSpPr/>
            <p:nvPr/>
          </p:nvGrpSpPr>
          <p:grpSpPr>
            <a:xfrm>
              <a:off x="7470683" y="1403099"/>
              <a:ext cx="2727501" cy="124649"/>
              <a:chOff x="7911505" y="1366841"/>
              <a:chExt cx="2490626" cy="113824"/>
            </a:xfrm>
          </p:grpSpPr>
          <p:sp>
            <p:nvSpPr>
              <p:cNvPr id="33" name="TextBox 32">
                <a:extLst>
                  <a:ext uri="{FF2B5EF4-FFF2-40B4-BE49-F238E27FC236}">
                    <a16:creationId xmlns:a16="http://schemas.microsoft.com/office/drawing/2014/main" id="{45545810-1E61-48BD-B833-DE84284FFC50}"/>
                  </a:ext>
                </a:extLst>
              </p:cNvPr>
              <p:cNvSpPr txBox="1"/>
              <p:nvPr/>
            </p:nvSpPr>
            <p:spPr>
              <a:xfrm>
                <a:off x="7911505" y="1366841"/>
                <a:ext cx="690909" cy="113824"/>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675">
                    <a:solidFill>
                      <a:srgbClr val="FFFFFF"/>
                    </a:solidFill>
                    <a:latin typeface="Segoe UI Semibold"/>
                    <a:ea typeface="+mn-ea"/>
                    <a:cs typeface="+mn-cs"/>
                  </a:rPr>
                  <a:t>Azure region 1</a:t>
                </a:r>
              </a:p>
            </p:txBody>
          </p:sp>
          <p:sp>
            <p:nvSpPr>
              <p:cNvPr id="34" name="TextBox 33">
                <a:extLst>
                  <a:ext uri="{FF2B5EF4-FFF2-40B4-BE49-F238E27FC236}">
                    <a16:creationId xmlns:a16="http://schemas.microsoft.com/office/drawing/2014/main" id="{227CC4AD-C649-4438-A52D-74CA5CB7C13E}"/>
                  </a:ext>
                </a:extLst>
              </p:cNvPr>
              <p:cNvSpPr txBox="1"/>
              <p:nvPr/>
            </p:nvSpPr>
            <p:spPr>
              <a:xfrm>
                <a:off x="9674140" y="1366841"/>
                <a:ext cx="727991" cy="113824"/>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675">
                    <a:solidFill>
                      <a:srgbClr val="FFFFFF"/>
                    </a:solidFill>
                    <a:latin typeface="Segoe UI Semibold"/>
                    <a:ea typeface="+mn-ea"/>
                    <a:cs typeface="+mn-cs"/>
                  </a:rPr>
                  <a:t>Azure region N</a:t>
                </a:r>
              </a:p>
            </p:txBody>
          </p:sp>
        </p:grpSp>
        <p:grpSp>
          <p:nvGrpSpPr>
            <p:cNvPr id="44" name="Group 43">
              <a:extLst>
                <a:ext uri="{FF2B5EF4-FFF2-40B4-BE49-F238E27FC236}">
                  <a16:creationId xmlns:a16="http://schemas.microsoft.com/office/drawing/2014/main" id="{1262EE8F-0ADE-49B3-86EB-C9AFD7022A51}"/>
                </a:ext>
              </a:extLst>
            </p:cNvPr>
            <p:cNvGrpSpPr/>
            <p:nvPr/>
          </p:nvGrpSpPr>
          <p:grpSpPr>
            <a:xfrm>
              <a:off x="7125088" y="2635084"/>
              <a:ext cx="1522911" cy="1522911"/>
              <a:chOff x="7591425" y="2143125"/>
              <a:chExt cx="1390650" cy="1390650"/>
            </a:xfrm>
          </p:grpSpPr>
          <p:sp>
            <p:nvSpPr>
              <p:cNvPr id="32" name="Oval 31">
                <a:extLst>
                  <a:ext uri="{FF2B5EF4-FFF2-40B4-BE49-F238E27FC236}">
                    <a16:creationId xmlns:a16="http://schemas.microsoft.com/office/drawing/2014/main" id="{4BC47C1D-DF37-4CE0-89BD-F5AB10F8DD07}"/>
                  </a:ext>
                </a:extLst>
              </p:cNvPr>
              <p:cNvSpPr/>
              <p:nvPr/>
            </p:nvSpPr>
            <p:spPr bwMode="auto">
              <a:xfrm>
                <a:off x="7591425" y="2143125"/>
                <a:ext cx="1390650" cy="139065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3736C225-2AAA-4DE2-9EEB-4C363AE1D107}"/>
                  </a:ext>
                </a:extLst>
              </p:cNvPr>
              <p:cNvGrpSpPr/>
              <p:nvPr/>
            </p:nvGrpSpPr>
            <p:grpSpPr>
              <a:xfrm>
                <a:off x="7800094" y="2525340"/>
                <a:ext cx="945603" cy="604570"/>
                <a:chOff x="7800094" y="2546463"/>
                <a:chExt cx="945603" cy="604570"/>
              </a:xfrm>
            </p:grpSpPr>
            <p:pic>
              <p:nvPicPr>
                <p:cNvPr id="39" name="Graphic 38">
                  <a:extLst>
                    <a:ext uri="{FF2B5EF4-FFF2-40B4-BE49-F238E27FC236}">
                      <a16:creationId xmlns:a16="http://schemas.microsoft.com/office/drawing/2014/main" id="{9BFF6493-BD1C-4318-9DE9-69F2DD965E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7019" y="2546463"/>
                  <a:ext cx="340663" cy="340663"/>
                </a:xfrm>
                <a:prstGeom prst="rect">
                  <a:avLst/>
                </a:prstGeom>
              </p:spPr>
            </p:pic>
            <p:sp>
              <p:nvSpPr>
                <p:cNvPr id="40" name="TextBox 39">
                  <a:extLst>
                    <a:ext uri="{FF2B5EF4-FFF2-40B4-BE49-F238E27FC236}">
                      <a16:creationId xmlns:a16="http://schemas.microsoft.com/office/drawing/2014/main" id="{A49EC7A8-F11D-4E1B-A1C7-DA355A86B7B5}"/>
                    </a:ext>
                  </a:extLst>
                </p:cNvPr>
                <p:cNvSpPr txBox="1"/>
                <p:nvPr/>
              </p:nvSpPr>
              <p:spPr>
                <a:xfrm>
                  <a:off x="7800094" y="2923385"/>
                  <a:ext cx="414306" cy="227648"/>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675">
                      <a:solidFill>
                        <a:srgbClr val="2F2F2F"/>
                      </a:solidFill>
                      <a:latin typeface="Segoe UI Semibold"/>
                      <a:ea typeface="+mn-ea"/>
                      <a:cs typeface="+mn-cs"/>
                    </a:rPr>
                    <a:t>Azure Firewall</a:t>
                  </a:r>
                </a:p>
              </p:txBody>
            </p:sp>
            <p:pic>
              <p:nvPicPr>
                <p:cNvPr id="38" name="Picture 37">
                  <a:extLst>
                    <a:ext uri="{FF2B5EF4-FFF2-40B4-BE49-F238E27FC236}">
                      <a16:creationId xmlns:a16="http://schemas.microsoft.com/office/drawing/2014/main" id="{1868F6F5-E021-4AE8-9255-4F3D0E12E39D}"/>
                    </a:ext>
                  </a:extLst>
                </p:cNvPr>
                <p:cNvPicPr>
                  <a:picLocks noChangeAspect="1"/>
                </p:cNvPicPr>
                <p:nvPr/>
              </p:nvPicPr>
              <p:blipFill>
                <a:blip r:embed="rId9"/>
                <a:stretch>
                  <a:fillRect/>
                </a:stretch>
              </p:blipFill>
              <p:spPr>
                <a:xfrm>
                  <a:off x="8379397" y="2552700"/>
                  <a:ext cx="348110" cy="346074"/>
                </a:xfrm>
                <a:prstGeom prst="rect">
                  <a:avLst/>
                </a:prstGeom>
              </p:spPr>
            </p:pic>
            <p:sp>
              <p:nvSpPr>
                <p:cNvPr id="42" name="TextBox 41">
                  <a:extLst>
                    <a:ext uri="{FF2B5EF4-FFF2-40B4-BE49-F238E27FC236}">
                      <a16:creationId xmlns:a16="http://schemas.microsoft.com/office/drawing/2014/main" id="{F93B6032-0CE2-4338-AD27-154828222B0B}"/>
                    </a:ext>
                  </a:extLst>
                </p:cNvPr>
                <p:cNvSpPr txBox="1"/>
                <p:nvPr/>
              </p:nvSpPr>
              <p:spPr>
                <a:xfrm>
                  <a:off x="8361208" y="2923385"/>
                  <a:ext cx="384489" cy="227648"/>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675">
                      <a:solidFill>
                        <a:srgbClr val="2F2F2F"/>
                      </a:solidFill>
                      <a:latin typeface="Segoe UI Semibold"/>
                      <a:ea typeface="+mn-ea"/>
                      <a:cs typeface="+mn-cs"/>
                    </a:rPr>
                    <a:t>Secured</a:t>
                  </a:r>
                  <a:br>
                    <a:rPr lang="en-US" sz="675">
                      <a:solidFill>
                        <a:srgbClr val="2F2F2F"/>
                      </a:solidFill>
                      <a:latin typeface="Segoe UI Semibold"/>
                      <a:ea typeface="+mn-ea"/>
                      <a:cs typeface="+mn-cs"/>
                    </a:rPr>
                  </a:br>
                  <a:r>
                    <a:rPr lang="en-US" sz="675" err="1">
                      <a:solidFill>
                        <a:srgbClr val="2F2F2F"/>
                      </a:solidFill>
                      <a:latin typeface="Segoe UI Semibold"/>
                      <a:ea typeface="+mn-ea"/>
                      <a:cs typeface="+mn-cs"/>
                    </a:rPr>
                    <a:t>vHub</a:t>
                  </a:r>
                  <a:endParaRPr lang="en-US" sz="675">
                    <a:solidFill>
                      <a:srgbClr val="2F2F2F"/>
                    </a:solidFill>
                    <a:latin typeface="Segoe UI Semibold"/>
                    <a:ea typeface="+mn-ea"/>
                    <a:cs typeface="+mn-cs"/>
                  </a:endParaRPr>
                </a:p>
              </p:txBody>
            </p:sp>
          </p:grpSp>
        </p:grpSp>
        <p:grpSp>
          <p:nvGrpSpPr>
            <p:cNvPr id="46" name="Group 45">
              <a:extLst>
                <a:ext uri="{FF2B5EF4-FFF2-40B4-BE49-F238E27FC236}">
                  <a16:creationId xmlns:a16="http://schemas.microsoft.com/office/drawing/2014/main" id="{5061486F-F954-4633-8590-8ED60BE065EA}"/>
                </a:ext>
              </a:extLst>
            </p:cNvPr>
            <p:cNvGrpSpPr/>
            <p:nvPr/>
          </p:nvGrpSpPr>
          <p:grpSpPr>
            <a:xfrm>
              <a:off x="8976866" y="2635084"/>
              <a:ext cx="1522911" cy="1522911"/>
              <a:chOff x="7591425" y="2143125"/>
              <a:chExt cx="1390650" cy="1390650"/>
            </a:xfrm>
          </p:grpSpPr>
          <p:sp>
            <p:nvSpPr>
              <p:cNvPr id="47" name="Oval 46">
                <a:extLst>
                  <a:ext uri="{FF2B5EF4-FFF2-40B4-BE49-F238E27FC236}">
                    <a16:creationId xmlns:a16="http://schemas.microsoft.com/office/drawing/2014/main" id="{3949C7CE-986B-4AA6-853A-0E7631A3B38C}"/>
                  </a:ext>
                </a:extLst>
              </p:cNvPr>
              <p:cNvSpPr/>
              <p:nvPr/>
            </p:nvSpPr>
            <p:spPr bwMode="auto">
              <a:xfrm>
                <a:off x="7591425" y="2143125"/>
                <a:ext cx="1390650" cy="139065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7FE1F-9D6F-4C81-B73C-3BAB6E50B25F}"/>
                  </a:ext>
                </a:extLst>
              </p:cNvPr>
              <p:cNvGrpSpPr/>
              <p:nvPr/>
            </p:nvGrpSpPr>
            <p:grpSpPr>
              <a:xfrm>
                <a:off x="7800094" y="2525340"/>
                <a:ext cx="945603" cy="604570"/>
                <a:chOff x="7800094" y="2546463"/>
                <a:chExt cx="945603" cy="604570"/>
              </a:xfrm>
            </p:grpSpPr>
            <p:pic>
              <p:nvPicPr>
                <p:cNvPr id="49" name="Graphic 48">
                  <a:extLst>
                    <a:ext uri="{FF2B5EF4-FFF2-40B4-BE49-F238E27FC236}">
                      <a16:creationId xmlns:a16="http://schemas.microsoft.com/office/drawing/2014/main" id="{5C99AAD3-D3EC-43DC-952E-7354FCC24B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7019" y="2546463"/>
                  <a:ext cx="340663" cy="340663"/>
                </a:xfrm>
                <a:prstGeom prst="rect">
                  <a:avLst/>
                </a:prstGeom>
              </p:spPr>
            </p:pic>
            <p:sp>
              <p:nvSpPr>
                <p:cNvPr id="50" name="TextBox 49">
                  <a:extLst>
                    <a:ext uri="{FF2B5EF4-FFF2-40B4-BE49-F238E27FC236}">
                      <a16:creationId xmlns:a16="http://schemas.microsoft.com/office/drawing/2014/main" id="{538F17BF-9B6E-40AC-902F-2391D0856FED}"/>
                    </a:ext>
                  </a:extLst>
                </p:cNvPr>
                <p:cNvSpPr txBox="1"/>
                <p:nvPr/>
              </p:nvSpPr>
              <p:spPr>
                <a:xfrm>
                  <a:off x="7800094" y="2923385"/>
                  <a:ext cx="414306" cy="227648"/>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675">
                      <a:solidFill>
                        <a:srgbClr val="2F2F2F"/>
                      </a:solidFill>
                      <a:latin typeface="Segoe UI Semibold"/>
                      <a:ea typeface="+mn-ea"/>
                      <a:cs typeface="+mn-cs"/>
                    </a:rPr>
                    <a:t>Azure Firewall</a:t>
                  </a:r>
                </a:p>
              </p:txBody>
            </p:sp>
            <p:pic>
              <p:nvPicPr>
                <p:cNvPr id="51" name="Picture 50">
                  <a:extLst>
                    <a:ext uri="{FF2B5EF4-FFF2-40B4-BE49-F238E27FC236}">
                      <a16:creationId xmlns:a16="http://schemas.microsoft.com/office/drawing/2014/main" id="{13C46E77-193E-4D35-A6E2-1103216A670C}"/>
                    </a:ext>
                  </a:extLst>
                </p:cNvPr>
                <p:cNvPicPr>
                  <a:picLocks noChangeAspect="1"/>
                </p:cNvPicPr>
                <p:nvPr/>
              </p:nvPicPr>
              <p:blipFill>
                <a:blip r:embed="rId9"/>
                <a:stretch>
                  <a:fillRect/>
                </a:stretch>
              </p:blipFill>
              <p:spPr>
                <a:xfrm>
                  <a:off x="8379397" y="2552700"/>
                  <a:ext cx="348110" cy="346074"/>
                </a:xfrm>
                <a:prstGeom prst="rect">
                  <a:avLst/>
                </a:prstGeom>
              </p:spPr>
            </p:pic>
            <p:sp>
              <p:nvSpPr>
                <p:cNvPr id="52" name="TextBox 51">
                  <a:extLst>
                    <a:ext uri="{FF2B5EF4-FFF2-40B4-BE49-F238E27FC236}">
                      <a16:creationId xmlns:a16="http://schemas.microsoft.com/office/drawing/2014/main" id="{CE1DC931-41AD-4122-94B8-FAB9E299AF3C}"/>
                    </a:ext>
                  </a:extLst>
                </p:cNvPr>
                <p:cNvSpPr txBox="1"/>
                <p:nvPr/>
              </p:nvSpPr>
              <p:spPr>
                <a:xfrm>
                  <a:off x="8361208" y="2923385"/>
                  <a:ext cx="384489" cy="227648"/>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675">
                      <a:solidFill>
                        <a:srgbClr val="2F2F2F"/>
                      </a:solidFill>
                      <a:latin typeface="Segoe UI Semibold"/>
                      <a:ea typeface="+mn-ea"/>
                      <a:cs typeface="+mn-cs"/>
                    </a:rPr>
                    <a:t>Secured</a:t>
                  </a:r>
                  <a:br>
                    <a:rPr lang="en-US" sz="675">
                      <a:solidFill>
                        <a:srgbClr val="2F2F2F"/>
                      </a:solidFill>
                      <a:latin typeface="Segoe UI Semibold"/>
                      <a:ea typeface="+mn-ea"/>
                      <a:cs typeface="+mn-cs"/>
                    </a:rPr>
                  </a:br>
                  <a:r>
                    <a:rPr lang="en-US" sz="675" err="1">
                      <a:solidFill>
                        <a:srgbClr val="2F2F2F"/>
                      </a:solidFill>
                      <a:latin typeface="Segoe UI Semibold"/>
                      <a:ea typeface="+mn-ea"/>
                      <a:cs typeface="+mn-cs"/>
                    </a:rPr>
                    <a:t>vHub</a:t>
                  </a:r>
                  <a:endParaRPr lang="en-US" sz="675">
                    <a:solidFill>
                      <a:srgbClr val="2F2F2F"/>
                    </a:solidFill>
                    <a:latin typeface="Segoe UI Semibold"/>
                    <a:ea typeface="+mn-ea"/>
                    <a:cs typeface="+mn-cs"/>
                  </a:endParaRPr>
                </a:p>
              </p:txBody>
            </p:sp>
          </p:grpSp>
        </p:grpSp>
        <p:grpSp>
          <p:nvGrpSpPr>
            <p:cNvPr id="15" name="Group 14">
              <a:extLst>
                <a:ext uri="{FF2B5EF4-FFF2-40B4-BE49-F238E27FC236}">
                  <a16:creationId xmlns:a16="http://schemas.microsoft.com/office/drawing/2014/main" id="{DE518121-260E-4F39-A7D0-BBA55951DB5C}"/>
                </a:ext>
              </a:extLst>
            </p:cNvPr>
            <p:cNvGrpSpPr/>
            <p:nvPr/>
          </p:nvGrpSpPr>
          <p:grpSpPr>
            <a:xfrm>
              <a:off x="7892487" y="1203443"/>
              <a:ext cx="1824972" cy="1400351"/>
              <a:chOff x="8024763" y="1181968"/>
              <a:chExt cx="2268587" cy="595143"/>
            </a:xfrm>
          </p:grpSpPr>
          <p:sp>
            <p:nvSpPr>
              <p:cNvPr id="30" name="Rectangle 11">
                <a:extLst>
                  <a:ext uri="{FF2B5EF4-FFF2-40B4-BE49-F238E27FC236}">
                    <a16:creationId xmlns:a16="http://schemas.microsoft.com/office/drawing/2014/main" id="{23D3D466-5EC6-4678-914C-FC317FB3B94D}"/>
                  </a:ext>
                </a:extLst>
              </p:cNvPr>
              <p:cNvSpPr/>
              <p:nvPr/>
            </p:nvSpPr>
            <p:spPr bwMode="auto">
              <a:xfrm>
                <a:off x="8024763" y="1386999"/>
                <a:ext cx="2268587" cy="390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ln w="19050">
                <a:solidFill>
                  <a:schemeClr val="accent2"/>
                </a:solidFill>
                <a:prstDash val="sysDot"/>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a:gradFill>
                    <a:gsLst>
                      <a:gs pos="0">
                        <a:srgbClr val="FFFFFF"/>
                      </a:gs>
                      <a:gs pos="100000">
                        <a:srgbClr val="FFFFFF"/>
                      </a:gs>
                    </a:gsLst>
                    <a:lin ang="5400000" scaled="0"/>
                  </a:gradFill>
                  <a:latin typeface="Segoe UI"/>
                  <a:cs typeface="Segoe UI" pitchFamily="34" charset="0"/>
                </a:endParaRPr>
              </a:p>
            </p:txBody>
          </p:sp>
          <p:cxnSp>
            <p:nvCxnSpPr>
              <p:cNvPr id="31" name="Straight Connector 30">
                <a:extLst>
                  <a:ext uri="{FF2B5EF4-FFF2-40B4-BE49-F238E27FC236}">
                    <a16:creationId xmlns:a16="http://schemas.microsoft.com/office/drawing/2014/main" id="{3EDC0A68-6965-4D86-8BC9-83943006543C}"/>
                  </a:ext>
                </a:extLst>
              </p:cNvPr>
              <p:cNvCxnSpPr>
                <a:cxnSpLocks/>
              </p:cNvCxnSpPr>
              <p:nvPr/>
            </p:nvCxnSpPr>
            <p:spPr>
              <a:xfrm>
                <a:off x="9159056" y="1181968"/>
                <a:ext cx="0" cy="203922"/>
              </a:xfrm>
              <a:prstGeom prst="line">
                <a:avLst/>
              </a:prstGeom>
              <a:ln w="19050">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7" name="Oval 56">
              <a:extLst>
                <a:ext uri="{FF2B5EF4-FFF2-40B4-BE49-F238E27FC236}">
                  <a16:creationId xmlns:a16="http://schemas.microsoft.com/office/drawing/2014/main" id="{785EAA32-EA39-405E-A79F-3878D55F0CDA}"/>
                </a:ext>
              </a:extLst>
            </p:cNvPr>
            <p:cNvSpPr/>
            <p:nvPr/>
          </p:nvSpPr>
          <p:spPr bwMode="auto">
            <a:xfrm>
              <a:off x="7845114" y="1633719"/>
              <a:ext cx="99094" cy="990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245AD662-47AB-4C95-AFEB-A5F72EF8FD1F}"/>
                </a:ext>
              </a:extLst>
            </p:cNvPr>
            <p:cNvSpPr/>
            <p:nvPr/>
          </p:nvSpPr>
          <p:spPr bwMode="auto">
            <a:xfrm>
              <a:off x="9665305" y="1633719"/>
              <a:ext cx="99094" cy="990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7883D801-2B7F-4D1E-B98B-F7D855C87BCE}"/>
                </a:ext>
              </a:extLst>
            </p:cNvPr>
            <p:cNvCxnSpPr>
              <a:cxnSpLocks/>
            </p:cNvCxnSpPr>
            <p:nvPr/>
          </p:nvCxnSpPr>
          <p:spPr>
            <a:xfrm flipH="1">
              <a:off x="10481002" y="3396539"/>
              <a:ext cx="506707" cy="0"/>
            </a:xfrm>
            <a:prstGeom prst="line">
              <a:avLst/>
            </a:prstGeom>
            <a:ln w="19050">
              <a:solidFill>
                <a:schemeClr val="tx1"/>
              </a:solidFill>
              <a:prstDash val="sysDot"/>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029" name="Group 1028">
              <a:extLst>
                <a:ext uri="{FF2B5EF4-FFF2-40B4-BE49-F238E27FC236}">
                  <a16:creationId xmlns:a16="http://schemas.microsoft.com/office/drawing/2014/main" id="{FE311398-43A8-4DFC-AF95-5DF49CB8FC48}"/>
                </a:ext>
              </a:extLst>
            </p:cNvPr>
            <p:cNvGrpSpPr/>
            <p:nvPr/>
          </p:nvGrpSpPr>
          <p:grpSpPr>
            <a:xfrm>
              <a:off x="9773265" y="1693424"/>
              <a:ext cx="883902" cy="954175"/>
              <a:chOff x="9968401" y="1597572"/>
              <a:chExt cx="807138" cy="871308"/>
            </a:xfrm>
          </p:grpSpPr>
          <p:grpSp>
            <p:nvGrpSpPr>
              <p:cNvPr id="68" name="Group 67">
                <a:extLst>
                  <a:ext uri="{FF2B5EF4-FFF2-40B4-BE49-F238E27FC236}">
                    <a16:creationId xmlns:a16="http://schemas.microsoft.com/office/drawing/2014/main" id="{C1CCBB9B-1815-4FBC-B6C5-90997430B127}"/>
                  </a:ext>
                </a:extLst>
              </p:cNvPr>
              <p:cNvGrpSpPr/>
              <p:nvPr/>
            </p:nvGrpSpPr>
            <p:grpSpPr>
              <a:xfrm>
                <a:off x="9968401" y="1597572"/>
                <a:ext cx="807138" cy="386286"/>
                <a:chOff x="11139511" y="1280053"/>
                <a:chExt cx="807138" cy="386286"/>
              </a:xfrm>
            </p:grpSpPr>
            <p:pic>
              <p:nvPicPr>
                <p:cNvPr id="74" name="Graphic 73">
                  <a:extLst>
                    <a:ext uri="{FF2B5EF4-FFF2-40B4-BE49-F238E27FC236}">
                      <a16:creationId xmlns:a16="http://schemas.microsoft.com/office/drawing/2014/main" id="{3E2DFF94-8DCB-4D5F-B305-FD62FCC5CC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35825" y="1280053"/>
                  <a:ext cx="214512" cy="214512"/>
                </a:xfrm>
                <a:prstGeom prst="rect">
                  <a:avLst/>
                </a:prstGeom>
              </p:spPr>
            </p:pic>
            <p:sp>
              <p:nvSpPr>
                <p:cNvPr id="75" name="TextBox 74">
                  <a:extLst>
                    <a:ext uri="{FF2B5EF4-FFF2-40B4-BE49-F238E27FC236}">
                      <a16:creationId xmlns:a16="http://schemas.microsoft.com/office/drawing/2014/main" id="{C6A6DD24-98EE-4EBB-83A0-D4017C826311}"/>
                    </a:ext>
                  </a:extLst>
                </p:cNvPr>
                <p:cNvSpPr txBox="1"/>
                <p:nvPr/>
              </p:nvSpPr>
              <p:spPr>
                <a:xfrm>
                  <a:off x="11139511" y="1552515"/>
                  <a:ext cx="807138" cy="113824"/>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675">
                      <a:solidFill>
                        <a:srgbClr val="50E6FF"/>
                      </a:solidFill>
                      <a:latin typeface="Segoe UI Semibold"/>
                      <a:ea typeface="+mn-ea"/>
                      <a:cs typeface="+mn-cs"/>
                    </a:rPr>
                    <a:t>Local admin</a:t>
                  </a:r>
                </a:p>
              </p:txBody>
            </p:sp>
          </p:grpSp>
          <p:cxnSp>
            <p:nvCxnSpPr>
              <p:cNvPr id="78" name="Straight Connector 77">
                <a:extLst>
                  <a:ext uri="{FF2B5EF4-FFF2-40B4-BE49-F238E27FC236}">
                    <a16:creationId xmlns:a16="http://schemas.microsoft.com/office/drawing/2014/main" id="{4AECCFA2-AAF8-476E-944B-709B200B2179}"/>
                  </a:ext>
                </a:extLst>
              </p:cNvPr>
              <p:cNvCxnSpPr>
                <a:cxnSpLocks/>
              </p:cNvCxnSpPr>
              <p:nvPr/>
            </p:nvCxnSpPr>
            <p:spPr>
              <a:xfrm>
                <a:off x="10185652" y="2027179"/>
                <a:ext cx="0" cy="441701"/>
              </a:xfrm>
              <a:prstGeom prst="line">
                <a:avLst/>
              </a:prstGeom>
              <a:ln w="12700">
                <a:solidFill>
                  <a:schemeClr val="accent2"/>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CE16DDC0-E962-480A-81AD-246D5F59F01C}"/>
                </a:ext>
              </a:extLst>
            </p:cNvPr>
            <p:cNvGrpSpPr/>
            <p:nvPr/>
          </p:nvGrpSpPr>
          <p:grpSpPr>
            <a:xfrm>
              <a:off x="6649545" y="4174684"/>
              <a:ext cx="1166736" cy="2091650"/>
              <a:chOff x="6649545" y="4174684"/>
              <a:chExt cx="1166736" cy="2091650"/>
            </a:xfrm>
          </p:grpSpPr>
          <p:sp>
            <p:nvSpPr>
              <p:cNvPr id="23" name="TextBox 22">
                <a:extLst>
                  <a:ext uri="{FF2B5EF4-FFF2-40B4-BE49-F238E27FC236}">
                    <a16:creationId xmlns:a16="http://schemas.microsoft.com/office/drawing/2014/main" id="{8127CE7C-FDDF-47BF-9128-7EB350328CE6}"/>
                  </a:ext>
                </a:extLst>
              </p:cNvPr>
              <p:cNvSpPr txBox="1"/>
              <p:nvPr/>
            </p:nvSpPr>
            <p:spPr>
              <a:xfrm>
                <a:off x="7335950" y="6017035"/>
                <a:ext cx="480331" cy="249299"/>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675">
                    <a:solidFill>
                      <a:srgbClr val="FFFFFF"/>
                    </a:solidFill>
                    <a:latin typeface="Segoe UI Semibold"/>
                    <a:ea typeface="+mn-ea"/>
                    <a:cs typeface="+mn-cs"/>
                  </a:rPr>
                  <a:t>HQ/</a:t>
                </a:r>
                <a:br>
                  <a:rPr lang="en-US" sz="675">
                    <a:solidFill>
                      <a:srgbClr val="FFFFFF"/>
                    </a:solidFill>
                    <a:latin typeface="Segoe UI Semibold"/>
                    <a:ea typeface="+mn-ea"/>
                    <a:cs typeface="+mn-cs"/>
                  </a:rPr>
                </a:br>
                <a:r>
                  <a:rPr lang="en-US" sz="675">
                    <a:solidFill>
                      <a:srgbClr val="FFFFFF"/>
                    </a:solidFill>
                    <a:latin typeface="Segoe UI Semibold"/>
                    <a:ea typeface="+mn-ea"/>
                    <a:cs typeface="+mn-cs"/>
                  </a:rPr>
                  <a:t>branch</a:t>
                </a:r>
              </a:p>
            </p:txBody>
          </p:sp>
          <p:pic>
            <p:nvPicPr>
              <p:cNvPr id="24" name="Graphic 23">
                <a:extLst>
                  <a:ext uri="{FF2B5EF4-FFF2-40B4-BE49-F238E27FC236}">
                    <a16:creationId xmlns:a16="http://schemas.microsoft.com/office/drawing/2014/main" id="{2765F8DF-0104-4DB6-B0E0-51F68AE1A8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3730" y="5519348"/>
                <a:ext cx="439230" cy="439229"/>
              </a:xfrm>
              <a:prstGeom prst="rect">
                <a:avLst/>
              </a:prstGeom>
            </p:spPr>
          </p:pic>
          <p:cxnSp>
            <p:nvCxnSpPr>
              <p:cNvPr id="80" name="Straight Connector 79">
                <a:extLst>
                  <a:ext uri="{FF2B5EF4-FFF2-40B4-BE49-F238E27FC236}">
                    <a16:creationId xmlns:a16="http://schemas.microsoft.com/office/drawing/2014/main" id="{CCA25E54-958D-41F8-AD2C-2B6A6FB1992F}"/>
                  </a:ext>
                </a:extLst>
              </p:cNvPr>
              <p:cNvCxnSpPr>
                <a:cxnSpLocks/>
              </p:cNvCxnSpPr>
              <p:nvPr/>
            </p:nvCxnSpPr>
            <p:spPr>
              <a:xfrm flipV="1">
                <a:off x="7560331" y="4174684"/>
                <a:ext cx="0" cy="1260053"/>
              </a:xfrm>
              <a:prstGeom prst="line">
                <a:avLst/>
              </a:prstGeom>
              <a:ln w="19050">
                <a:solidFill>
                  <a:schemeClr val="tx1"/>
                </a:solidFill>
                <a:prstDash val="sysDot"/>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93" name="Graphic 92">
                <a:extLst>
                  <a:ext uri="{FF2B5EF4-FFF2-40B4-BE49-F238E27FC236}">
                    <a16:creationId xmlns:a16="http://schemas.microsoft.com/office/drawing/2014/main" id="{9469DAB3-956E-4FA5-BBF6-156F257D6F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38971" y="4570832"/>
                <a:ext cx="442720" cy="442721"/>
              </a:xfrm>
              <a:prstGeom prst="rect">
                <a:avLst/>
              </a:prstGeom>
            </p:spPr>
          </p:pic>
          <p:sp>
            <p:nvSpPr>
              <p:cNvPr id="96" name="TextBox 95">
                <a:extLst>
                  <a:ext uri="{FF2B5EF4-FFF2-40B4-BE49-F238E27FC236}">
                    <a16:creationId xmlns:a16="http://schemas.microsoft.com/office/drawing/2014/main" id="{386532BD-2827-4A8C-960A-540E060A321D}"/>
                  </a:ext>
                </a:extLst>
              </p:cNvPr>
              <p:cNvSpPr txBox="1"/>
              <p:nvPr/>
            </p:nvSpPr>
            <p:spPr>
              <a:xfrm>
                <a:off x="6649545" y="4892854"/>
                <a:ext cx="656163" cy="249299"/>
              </a:xfrm>
              <a:prstGeom prst="rect">
                <a:avLst/>
              </a:prstGeom>
              <a:noFill/>
            </p:spPr>
            <p:txBody>
              <a:bodyPr wrap="none" lIns="0" tIns="0" rIns="0" bIns="0" rtlCol="0">
                <a:spAutoFit/>
              </a:bodyPr>
              <a:lstStyle/>
              <a:p>
                <a:pPr algn="r" defTabSz="685800" hangingPunct="1">
                  <a:lnSpc>
                    <a:spcPct val="90000"/>
                  </a:lnSpc>
                  <a:spcAft>
                    <a:spcPts val="450"/>
                  </a:spcAft>
                  <a:defRPr/>
                </a:pPr>
                <a:r>
                  <a:rPr lang="en-US" sz="675">
                    <a:solidFill>
                      <a:srgbClr val="FFFFFF"/>
                    </a:solidFill>
                    <a:latin typeface="Segoe UI Semibold"/>
                    <a:ea typeface="+mn-ea"/>
                    <a:cs typeface="+mn-cs"/>
                  </a:rPr>
                  <a:t>Virtual WAN</a:t>
                </a:r>
                <a:br>
                  <a:rPr lang="en-US" sz="675">
                    <a:solidFill>
                      <a:srgbClr val="FFFFFF"/>
                    </a:solidFill>
                    <a:latin typeface="Segoe UI Semibold"/>
                    <a:ea typeface="+mn-ea"/>
                    <a:cs typeface="+mn-cs"/>
                  </a:rPr>
                </a:br>
                <a:r>
                  <a:rPr lang="en-US" sz="675">
                    <a:solidFill>
                      <a:srgbClr val="FFFFFF"/>
                    </a:solidFill>
                    <a:latin typeface="Segoe UI Semibold"/>
                    <a:ea typeface="+mn-ea"/>
                    <a:cs typeface="+mn-cs"/>
                  </a:rPr>
                  <a:t>ER/VPN</a:t>
                </a:r>
              </a:p>
            </p:txBody>
          </p:sp>
        </p:grpSp>
        <p:grpSp>
          <p:nvGrpSpPr>
            <p:cNvPr id="100" name="Group 99">
              <a:extLst>
                <a:ext uri="{FF2B5EF4-FFF2-40B4-BE49-F238E27FC236}">
                  <a16:creationId xmlns:a16="http://schemas.microsoft.com/office/drawing/2014/main" id="{327E578E-C200-41E9-854A-22D638E8CB03}"/>
                </a:ext>
              </a:extLst>
            </p:cNvPr>
            <p:cNvGrpSpPr/>
            <p:nvPr/>
          </p:nvGrpSpPr>
          <p:grpSpPr>
            <a:xfrm>
              <a:off x="9494512" y="4174679"/>
              <a:ext cx="1177312" cy="2011079"/>
              <a:chOff x="9690990" y="3863340"/>
              <a:chExt cx="1075066" cy="1836424"/>
            </a:xfrm>
          </p:grpSpPr>
          <p:sp>
            <p:nvSpPr>
              <p:cNvPr id="26" name="TextBox 25">
                <a:extLst>
                  <a:ext uri="{FF2B5EF4-FFF2-40B4-BE49-F238E27FC236}">
                    <a16:creationId xmlns:a16="http://schemas.microsoft.com/office/drawing/2014/main" id="{1EF576BC-1BFC-4937-B7E1-A1943156E6A7}"/>
                  </a:ext>
                </a:extLst>
              </p:cNvPr>
              <p:cNvSpPr txBox="1"/>
              <p:nvPr/>
            </p:nvSpPr>
            <p:spPr>
              <a:xfrm>
                <a:off x="9690990" y="5585940"/>
                <a:ext cx="526965" cy="113824"/>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675">
                    <a:solidFill>
                      <a:srgbClr val="FFFFFF"/>
                    </a:solidFill>
                    <a:latin typeface="Segoe UI Semibold"/>
                    <a:ea typeface="+mn-ea"/>
                    <a:cs typeface="+mn-cs"/>
                  </a:rPr>
                  <a:t>Datacenter</a:t>
                </a:r>
              </a:p>
            </p:txBody>
          </p:sp>
          <p:pic>
            <p:nvPicPr>
              <p:cNvPr id="27" name="Graphic 26">
                <a:extLst>
                  <a:ext uri="{FF2B5EF4-FFF2-40B4-BE49-F238E27FC236}">
                    <a16:creationId xmlns:a16="http://schemas.microsoft.com/office/drawing/2014/main" id="{2DFB00DF-3F4E-46ED-AA2D-CE7BB1AF42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3930" y="5117317"/>
                <a:ext cx="401085" cy="401083"/>
              </a:xfrm>
              <a:prstGeom prst="rect">
                <a:avLst/>
              </a:prstGeom>
            </p:spPr>
          </p:pic>
          <p:cxnSp>
            <p:nvCxnSpPr>
              <p:cNvPr id="91" name="Straight Connector 90">
                <a:extLst>
                  <a:ext uri="{FF2B5EF4-FFF2-40B4-BE49-F238E27FC236}">
                    <a16:creationId xmlns:a16="http://schemas.microsoft.com/office/drawing/2014/main" id="{5BA9D986-475F-42E5-BED1-DBB54E0B285B}"/>
                  </a:ext>
                </a:extLst>
              </p:cNvPr>
              <p:cNvCxnSpPr>
                <a:cxnSpLocks/>
              </p:cNvCxnSpPr>
              <p:nvPr/>
            </p:nvCxnSpPr>
            <p:spPr>
              <a:xfrm flipV="1">
                <a:off x="9946853" y="3863340"/>
                <a:ext cx="0" cy="1150621"/>
              </a:xfrm>
              <a:prstGeom prst="line">
                <a:avLst/>
              </a:prstGeom>
              <a:ln w="19050">
                <a:solidFill>
                  <a:schemeClr val="tx1"/>
                </a:solidFill>
                <a:prstDash val="sysDot"/>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95" name="Graphic 94">
                <a:extLst>
                  <a:ext uri="{FF2B5EF4-FFF2-40B4-BE49-F238E27FC236}">
                    <a16:creationId xmlns:a16="http://schemas.microsoft.com/office/drawing/2014/main" id="{5E93F204-83B0-4A9B-9C8A-F2AEC62522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6724" y="4225084"/>
                <a:ext cx="404272" cy="404272"/>
              </a:xfrm>
              <a:prstGeom prst="rect">
                <a:avLst/>
              </a:prstGeom>
            </p:spPr>
          </p:pic>
          <p:sp>
            <p:nvSpPr>
              <p:cNvPr id="97" name="TextBox 96">
                <a:extLst>
                  <a:ext uri="{FF2B5EF4-FFF2-40B4-BE49-F238E27FC236}">
                    <a16:creationId xmlns:a16="http://schemas.microsoft.com/office/drawing/2014/main" id="{0C3BF271-DCD9-43F2-A5C3-F3EEBD66AF64}"/>
                  </a:ext>
                </a:extLst>
              </p:cNvPr>
              <p:cNvSpPr txBox="1"/>
              <p:nvPr/>
            </p:nvSpPr>
            <p:spPr>
              <a:xfrm>
                <a:off x="10166879" y="4519140"/>
                <a:ext cx="599177" cy="227648"/>
              </a:xfrm>
              <a:prstGeom prst="rect">
                <a:avLst/>
              </a:prstGeom>
              <a:noFill/>
            </p:spPr>
            <p:txBody>
              <a:bodyPr wrap="none" lIns="0" tIns="0" rIns="0" bIns="0" rtlCol="0">
                <a:spAutoFit/>
              </a:bodyPr>
              <a:lstStyle/>
              <a:p>
                <a:pPr defTabSz="685800" hangingPunct="1">
                  <a:lnSpc>
                    <a:spcPct val="90000"/>
                  </a:lnSpc>
                  <a:spcAft>
                    <a:spcPts val="450"/>
                  </a:spcAft>
                  <a:defRPr/>
                </a:pPr>
                <a:r>
                  <a:rPr lang="en-US" sz="675">
                    <a:solidFill>
                      <a:srgbClr val="FFFFFF"/>
                    </a:solidFill>
                    <a:latin typeface="Segoe UI Semibold"/>
                    <a:ea typeface="+mn-ea"/>
                    <a:cs typeface="+mn-cs"/>
                  </a:rPr>
                  <a:t>Virtual WAN</a:t>
                </a:r>
                <a:br>
                  <a:rPr lang="en-US" sz="675">
                    <a:solidFill>
                      <a:srgbClr val="FFFFFF"/>
                    </a:solidFill>
                    <a:latin typeface="Segoe UI Semibold"/>
                    <a:ea typeface="+mn-ea"/>
                    <a:cs typeface="+mn-cs"/>
                  </a:rPr>
                </a:br>
                <a:r>
                  <a:rPr lang="en-US" sz="675">
                    <a:solidFill>
                      <a:srgbClr val="FFFFFF"/>
                    </a:solidFill>
                    <a:latin typeface="Segoe UI Semibold"/>
                    <a:ea typeface="+mn-ea"/>
                    <a:cs typeface="+mn-cs"/>
                  </a:rPr>
                  <a:t>ER/VPN</a:t>
                </a:r>
              </a:p>
            </p:txBody>
          </p:sp>
        </p:grpSp>
        <p:grpSp>
          <p:nvGrpSpPr>
            <p:cNvPr id="99" name="Group 98">
              <a:extLst>
                <a:ext uri="{FF2B5EF4-FFF2-40B4-BE49-F238E27FC236}">
                  <a16:creationId xmlns:a16="http://schemas.microsoft.com/office/drawing/2014/main" id="{24313A9F-8FE3-4494-BA86-FB77F4F96E73}"/>
                </a:ext>
              </a:extLst>
            </p:cNvPr>
            <p:cNvGrpSpPr/>
            <p:nvPr/>
          </p:nvGrpSpPr>
          <p:grpSpPr>
            <a:xfrm>
              <a:off x="7975158" y="4174685"/>
              <a:ext cx="483042" cy="2079994"/>
              <a:chOff x="8305264" y="3863340"/>
              <a:chExt cx="483042" cy="1899352"/>
            </a:xfrm>
          </p:grpSpPr>
          <p:cxnSp>
            <p:nvCxnSpPr>
              <p:cNvPr id="84" name="Straight Connector 83">
                <a:extLst>
                  <a:ext uri="{FF2B5EF4-FFF2-40B4-BE49-F238E27FC236}">
                    <a16:creationId xmlns:a16="http://schemas.microsoft.com/office/drawing/2014/main" id="{29A116E5-0B48-499F-AC40-DF9AC7C35E8F}"/>
                  </a:ext>
                </a:extLst>
              </p:cNvPr>
              <p:cNvCxnSpPr>
                <a:cxnSpLocks/>
              </p:cNvCxnSpPr>
              <p:nvPr/>
            </p:nvCxnSpPr>
            <p:spPr>
              <a:xfrm flipV="1">
                <a:off x="8552393" y="3863340"/>
                <a:ext cx="0" cy="1150621"/>
              </a:xfrm>
              <a:prstGeom prst="line">
                <a:avLst/>
              </a:prstGeom>
              <a:ln w="19050">
                <a:solidFill>
                  <a:schemeClr val="tx1"/>
                </a:solidFill>
                <a:prstDash val="sysDot"/>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25B361D5-50DB-4E0C-A6E5-A55180CF08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68633" y="5112140"/>
                <a:ext cx="367520" cy="367520"/>
              </a:xfrm>
              <a:prstGeom prst="rect">
                <a:avLst/>
              </a:prstGeom>
            </p:spPr>
          </p:pic>
          <p:sp>
            <p:nvSpPr>
              <p:cNvPr id="87" name="TextBox 86">
                <a:extLst>
                  <a:ext uri="{FF2B5EF4-FFF2-40B4-BE49-F238E27FC236}">
                    <a16:creationId xmlns:a16="http://schemas.microsoft.com/office/drawing/2014/main" id="{780B48F3-3434-4BA7-BBD7-F17411DFE33E}"/>
                  </a:ext>
                </a:extLst>
              </p:cNvPr>
              <p:cNvSpPr txBox="1"/>
              <p:nvPr/>
            </p:nvSpPr>
            <p:spPr>
              <a:xfrm>
                <a:off x="8305264" y="5535044"/>
                <a:ext cx="483042" cy="227648"/>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675">
                    <a:solidFill>
                      <a:srgbClr val="FFFFFF"/>
                    </a:solidFill>
                    <a:latin typeface="Segoe UI Semibold"/>
                    <a:ea typeface="+mn-ea"/>
                    <a:cs typeface="+mn-cs"/>
                  </a:rPr>
                  <a:t>End-user</a:t>
                </a:r>
                <a:br>
                  <a:rPr lang="en-US" sz="675">
                    <a:solidFill>
                      <a:srgbClr val="FFFFFF"/>
                    </a:solidFill>
                    <a:latin typeface="Segoe UI Semibold"/>
                    <a:ea typeface="+mn-ea"/>
                    <a:cs typeface="+mn-cs"/>
                  </a:rPr>
                </a:br>
                <a:r>
                  <a:rPr lang="en-US" sz="675">
                    <a:solidFill>
                      <a:srgbClr val="FFFFFF"/>
                    </a:solidFill>
                    <a:latin typeface="Segoe UI Semibold"/>
                    <a:ea typeface="+mn-ea"/>
                    <a:cs typeface="+mn-cs"/>
                  </a:rPr>
                  <a:t>devices</a:t>
                </a:r>
              </a:p>
            </p:txBody>
          </p:sp>
          <p:sp>
            <p:nvSpPr>
              <p:cNvPr id="98" name="TextBox 97">
                <a:extLst>
                  <a:ext uri="{FF2B5EF4-FFF2-40B4-BE49-F238E27FC236}">
                    <a16:creationId xmlns:a16="http://schemas.microsoft.com/office/drawing/2014/main" id="{F82B18DB-8D78-4F2D-9671-116BBE3492DF}"/>
                  </a:ext>
                </a:extLst>
              </p:cNvPr>
              <p:cNvSpPr txBox="1"/>
              <p:nvPr/>
            </p:nvSpPr>
            <p:spPr>
              <a:xfrm>
                <a:off x="8437139" y="4519140"/>
                <a:ext cx="230832" cy="113824"/>
              </a:xfrm>
              <a:prstGeom prst="rect">
                <a:avLst/>
              </a:prstGeom>
              <a:solidFill>
                <a:schemeClr val="bg1"/>
              </a:solidFill>
            </p:spPr>
            <p:txBody>
              <a:bodyPr wrap="none" lIns="0" tIns="0" rIns="0" bIns="0" rtlCol="0">
                <a:spAutoFit/>
              </a:bodyPr>
              <a:lstStyle/>
              <a:p>
                <a:pPr defTabSz="685800" hangingPunct="1">
                  <a:lnSpc>
                    <a:spcPct val="90000"/>
                  </a:lnSpc>
                  <a:spcAft>
                    <a:spcPts val="450"/>
                  </a:spcAft>
                  <a:defRPr/>
                </a:pPr>
                <a:r>
                  <a:rPr lang="en-US" sz="675">
                    <a:solidFill>
                      <a:srgbClr val="FFFFFF"/>
                    </a:solidFill>
                    <a:latin typeface="Segoe UI Semibold"/>
                    <a:ea typeface="+mn-ea"/>
                    <a:cs typeface="+mn-cs"/>
                  </a:rPr>
                  <a:t>VPN</a:t>
                </a:r>
              </a:p>
            </p:txBody>
          </p:sp>
        </p:grpSp>
        <p:grpSp>
          <p:nvGrpSpPr>
            <p:cNvPr id="1028" name="Group 1027">
              <a:extLst>
                <a:ext uri="{FF2B5EF4-FFF2-40B4-BE49-F238E27FC236}">
                  <a16:creationId xmlns:a16="http://schemas.microsoft.com/office/drawing/2014/main" id="{C764C0E9-BC86-4F99-A016-17C13D2CA6B7}"/>
                </a:ext>
              </a:extLst>
            </p:cNvPr>
            <p:cNvGrpSpPr/>
            <p:nvPr/>
          </p:nvGrpSpPr>
          <p:grpSpPr>
            <a:xfrm>
              <a:off x="7082840" y="2301293"/>
              <a:ext cx="1854522" cy="951297"/>
              <a:chOff x="7511634" y="2152650"/>
              <a:chExt cx="1693465" cy="868680"/>
            </a:xfrm>
          </p:grpSpPr>
          <p:sp>
            <p:nvSpPr>
              <p:cNvPr id="118" name="TextBox 117">
                <a:extLst>
                  <a:ext uri="{FF2B5EF4-FFF2-40B4-BE49-F238E27FC236}">
                    <a16:creationId xmlns:a16="http://schemas.microsoft.com/office/drawing/2014/main" id="{5F8EC1E8-ADDA-4BB0-8866-0C1BFC5E58E0}"/>
                  </a:ext>
                </a:extLst>
              </p:cNvPr>
              <p:cNvSpPr txBox="1"/>
              <p:nvPr/>
            </p:nvSpPr>
            <p:spPr>
              <a:xfrm>
                <a:off x="8961133" y="2537695"/>
                <a:ext cx="243966" cy="113824"/>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675">
                    <a:solidFill>
                      <a:srgbClr val="FFFFFF"/>
                    </a:solidFill>
                    <a:latin typeface="Segoe UI Semibold"/>
                    <a:ea typeface="+mn-ea"/>
                    <a:cs typeface="+mn-cs"/>
                  </a:rPr>
                  <a:t>VNet</a:t>
                </a:r>
              </a:p>
            </p:txBody>
          </p:sp>
          <p:grpSp>
            <p:nvGrpSpPr>
              <p:cNvPr id="126" name="Group 125">
                <a:extLst>
                  <a:ext uri="{FF2B5EF4-FFF2-40B4-BE49-F238E27FC236}">
                    <a16:creationId xmlns:a16="http://schemas.microsoft.com/office/drawing/2014/main" id="{E7598EF4-2558-4594-8E34-9BD396A6B385}"/>
                  </a:ext>
                </a:extLst>
              </p:cNvPr>
              <p:cNvGrpSpPr/>
              <p:nvPr/>
            </p:nvGrpSpPr>
            <p:grpSpPr>
              <a:xfrm>
                <a:off x="7511634" y="2152650"/>
                <a:ext cx="1467781" cy="868680"/>
                <a:chOff x="7511634" y="2152650"/>
                <a:chExt cx="1467781" cy="868680"/>
              </a:xfrm>
            </p:grpSpPr>
            <p:grpSp>
              <p:nvGrpSpPr>
                <p:cNvPr id="117" name="Group 116">
                  <a:extLst>
                    <a:ext uri="{FF2B5EF4-FFF2-40B4-BE49-F238E27FC236}">
                      <a16:creationId xmlns:a16="http://schemas.microsoft.com/office/drawing/2014/main" id="{FFE1804A-E6FA-4A1B-827A-3A4F7956D55A}"/>
                    </a:ext>
                  </a:extLst>
                </p:cNvPr>
                <p:cNvGrpSpPr/>
                <p:nvPr/>
              </p:nvGrpSpPr>
              <p:grpSpPr>
                <a:xfrm>
                  <a:off x="8646040" y="2152650"/>
                  <a:ext cx="333375" cy="868680"/>
                  <a:chOff x="8699500" y="2057400"/>
                  <a:chExt cx="333375" cy="868680"/>
                </a:xfrm>
              </p:grpSpPr>
              <p:grpSp>
                <p:nvGrpSpPr>
                  <p:cNvPr id="116" name="Group 115">
                    <a:extLst>
                      <a:ext uri="{FF2B5EF4-FFF2-40B4-BE49-F238E27FC236}">
                        <a16:creationId xmlns:a16="http://schemas.microsoft.com/office/drawing/2014/main" id="{FA521ECE-1A3A-433E-B0BE-76B05A372766}"/>
                      </a:ext>
                    </a:extLst>
                  </p:cNvPr>
                  <p:cNvGrpSpPr/>
                  <p:nvPr/>
                </p:nvGrpSpPr>
                <p:grpSpPr>
                  <a:xfrm>
                    <a:off x="8699500" y="2057400"/>
                    <a:ext cx="333375" cy="333375"/>
                    <a:chOff x="8699500" y="2057400"/>
                    <a:chExt cx="333375" cy="333375"/>
                  </a:xfrm>
                </p:grpSpPr>
                <p:sp>
                  <p:nvSpPr>
                    <p:cNvPr id="114" name="Oval 113">
                      <a:extLst>
                        <a:ext uri="{FF2B5EF4-FFF2-40B4-BE49-F238E27FC236}">
                          <a16:creationId xmlns:a16="http://schemas.microsoft.com/office/drawing/2014/main" id="{12BC1803-788F-443A-B013-82FDAB977424}"/>
                        </a:ext>
                      </a:extLst>
                    </p:cNvPr>
                    <p:cNvSpPr/>
                    <p:nvPr/>
                  </p:nvSpPr>
                  <p:spPr bwMode="auto">
                    <a:xfrm>
                      <a:off x="8699500" y="2057400"/>
                      <a:ext cx="333375" cy="33337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 name="Picture 82">
                      <a:extLst>
                        <a:ext uri="{FF2B5EF4-FFF2-40B4-BE49-F238E27FC236}">
                          <a16:creationId xmlns:a16="http://schemas.microsoft.com/office/drawing/2014/main" id="{6CCDF8C7-F741-4856-8FF6-2F4AD4EDB9D2}"/>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40581" y="2098481"/>
                      <a:ext cx="251212" cy="251212"/>
                    </a:xfrm>
                    <a:prstGeom prst="rect">
                      <a:avLst/>
                    </a:prstGeom>
                  </p:spPr>
                </p:pic>
              </p:grpSp>
              <p:cxnSp>
                <p:nvCxnSpPr>
                  <p:cNvPr id="115" name="Straight Connector 114">
                    <a:extLst>
                      <a:ext uri="{FF2B5EF4-FFF2-40B4-BE49-F238E27FC236}">
                        <a16:creationId xmlns:a16="http://schemas.microsoft.com/office/drawing/2014/main" id="{BA487BE9-9138-43A9-91BA-84F912F2F37B}"/>
                      </a:ext>
                    </a:extLst>
                  </p:cNvPr>
                  <p:cNvCxnSpPr>
                    <a:cxnSpLocks/>
                  </p:cNvCxnSpPr>
                  <p:nvPr/>
                </p:nvCxnSpPr>
                <p:spPr>
                  <a:xfrm flipV="1">
                    <a:off x="8864813" y="2407921"/>
                    <a:ext cx="0" cy="518159"/>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D503C05D-4887-4509-B0CC-741E5DD3741C}"/>
                    </a:ext>
                  </a:extLst>
                </p:cNvPr>
                <p:cNvGrpSpPr/>
                <p:nvPr/>
              </p:nvGrpSpPr>
              <p:grpSpPr>
                <a:xfrm>
                  <a:off x="7511634" y="2152650"/>
                  <a:ext cx="333375" cy="868680"/>
                  <a:chOff x="8699500" y="2057400"/>
                  <a:chExt cx="333375" cy="868680"/>
                </a:xfrm>
              </p:grpSpPr>
              <p:grpSp>
                <p:nvGrpSpPr>
                  <p:cNvPr id="128" name="Group 127">
                    <a:extLst>
                      <a:ext uri="{FF2B5EF4-FFF2-40B4-BE49-F238E27FC236}">
                        <a16:creationId xmlns:a16="http://schemas.microsoft.com/office/drawing/2014/main" id="{F355F66C-29F8-4F43-9F34-BC0E01ECBA98}"/>
                      </a:ext>
                    </a:extLst>
                  </p:cNvPr>
                  <p:cNvGrpSpPr/>
                  <p:nvPr/>
                </p:nvGrpSpPr>
                <p:grpSpPr>
                  <a:xfrm>
                    <a:off x="8699500" y="2057400"/>
                    <a:ext cx="333375" cy="333375"/>
                    <a:chOff x="8699500" y="2057400"/>
                    <a:chExt cx="333375" cy="333375"/>
                  </a:xfrm>
                </p:grpSpPr>
                <p:sp>
                  <p:nvSpPr>
                    <p:cNvPr id="130" name="Oval 129">
                      <a:extLst>
                        <a:ext uri="{FF2B5EF4-FFF2-40B4-BE49-F238E27FC236}">
                          <a16:creationId xmlns:a16="http://schemas.microsoft.com/office/drawing/2014/main" id="{FAE7B802-4190-4CA9-A6B5-7A2C07514698}"/>
                        </a:ext>
                      </a:extLst>
                    </p:cNvPr>
                    <p:cNvSpPr/>
                    <p:nvPr/>
                  </p:nvSpPr>
                  <p:spPr bwMode="auto">
                    <a:xfrm>
                      <a:off x="8699500" y="2057400"/>
                      <a:ext cx="333375" cy="33337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1" name="Picture 82">
                      <a:extLst>
                        <a:ext uri="{FF2B5EF4-FFF2-40B4-BE49-F238E27FC236}">
                          <a16:creationId xmlns:a16="http://schemas.microsoft.com/office/drawing/2014/main" id="{92BB4B2D-D6B5-43FD-8F72-C5220F6E700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40581" y="2098481"/>
                      <a:ext cx="251212" cy="251212"/>
                    </a:xfrm>
                    <a:prstGeom prst="rect">
                      <a:avLst/>
                    </a:prstGeom>
                  </p:spPr>
                </p:pic>
              </p:grpSp>
              <p:cxnSp>
                <p:nvCxnSpPr>
                  <p:cNvPr id="129" name="Straight Connector 128">
                    <a:extLst>
                      <a:ext uri="{FF2B5EF4-FFF2-40B4-BE49-F238E27FC236}">
                        <a16:creationId xmlns:a16="http://schemas.microsoft.com/office/drawing/2014/main" id="{F68876FB-34A7-414C-8060-75E1699778E3}"/>
                      </a:ext>
                    </a:extLst>
                  </p:cNvPr>
                  <p:cNvCxnSpPr>
                    <a:cxnSpLocks/>
                  </p:cNvCxnSpPr>
                  <p:nvPr/>
                </p:nvCxnSpPr>
                <p:spPr>
                  <a:xfrm flipV="1">
                    <a:off x="8864813" y="2407921"/>
                    <a:ext cx="0" cy="518159"/>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33" name="Group 132">
              <a:extLst>
                <a:ext uri="{FF2B5EF4-FFF2-40B4-BE49-F238E27FC236}">
                  <a16:creationId xmlns:a16="http://schemas.microsoft.com/office/drawing/2014/main" id="{80E7A7BD-F016-4439-9E26-27FCE4C6C959}"/>
                </a:ext>
              </a:extLst>
            </p:cNvPr>
            <p:cNvGrpSpPr/>
            <p:nvPr/>
          </p:nvGrpSpPr>
          <p:grpSpPr>
            <a:xfrm>
              <a:off x="8950052" y="2301295"/>
              <a:ext cx="1607376" cy="951298"/>
              <a:chOff x="7511634" y="2152650"/>
              <a:chExt cx="1467781" cy="868680"/>
            </a:xfrm>
          </p:grpSpPr>
          <p:grpSp>
            <p:nvGrpSpPr>
              <p:cNvPr id="134" name="Group 133">
                <a:extLst>
                  <a:ext uri="{FF2B5EF4-FFF2-40B4-BE49-F238E27FC236}">
                    <a16:creationId xmlns:a16="http://schemas.microsoft.com/office/drawing/2014/main" id="{F40F5540-9DA1-4E1E-9321-D5DDD3D362B3}"/>
                  </a:ext>
                </a:extLst>
              </p:cNvPr>
              <p:cNvGrpSpPr/>
              <p:nvPr/>
            </p:nvGrpSpPr>
            <p:grpSpPr>
              <a:xfrm>
                <a:off x="8646040" y="2152650"/>
                <a:ext cx="333375" cy="868680"/>
                <a:chOff x="8699500" y="2057400"/>
                <a:chExt cx="333375" cy="868680"/>
              </a:xfrm>
            </p:grpSpPr>
            <p:grpSp>
              <p:nvGrpSpPr>
                <p:cNvPr id="140" name="Group 139">
                  <a:extLst>
                    <a:ext uri="{FF2B5EF4-FFF2-40B4-BE49-F238E27FC236}">
                      <a16:creationId xmlns:a16="http://schemas.microsoft.com/office/drawing/2014/main" id="{B74A0AE3-C300-4A0B-85B7-D027FD5F9B04}"/>
                    </a:ext>
                  </a:extLst>
                </p:cNvPr>
                <p:cNvGrpSpPr/>
                <p:nvPr/>
              </p:nvGrpSpPr>
              <p:grpSpPr>
                <a:xfrm>
                  <a:off x="8699500" y="2057400"/>
                  <a:ext cx="333375" cy="333375"/>
                  <a:chOff x="8699500" y="2057400"/>
                  <a:chExt cx="333375" cy="333375"/>
                </a:xfrm>
              </p:grpSpPr>
              <p:sp>
                <p:nvSpPr>
                  <p:cNvPr id="142" name="Oval 141">
                    <a:extLst>
                      <a:ext uri="{FF2B5EF4-FFF2-40B4-BE49-F238E27FC236}">
                        <a16:creationId xmlns:a16="http://schemas.microsoft.com/office/drawing/2014/main" id="{3A98F4C8-15E1-4B5B-8074-8674072C853C}"/>
                      </a:ext>
                    </a:extLst>
                  </p:cNvPr>
                  <p:cNvSpPr/>
                  <p:nvPr/>
                </p:nvSpPr>
                <p:spPr bwMode="auto">
                  <a:xfrm>
                    <a:off x="8699500" y="2057400"/>
                    <a:ext cx="333375" cy="33337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3" name="Picture 82">
                    <a:extLst>
                      <a:ext uri="{FF2B5EF4-FFF2-40B4-BE49-F238E27FC236}">
                        <a16:creationId xmlns:a16="http://schemas.microsoft.com/office/drawing/2014/main" id="{D21EC16B-D5AA-477D-849A-045FBE7DBDB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40581" y="2098481"/>
                    <a:ext cx="251212" cy="251212"/>
                  </a:xfrm>
                  <a:prstGeom prst="rect">
                    <a:avLst/>
                  </a:prstGeom>
                </p:spPr>
              </p:pic>
            </p:grpSp>
            <p:cxnSp>
              <p:nvCxnSpPr>
                <p:cNvPr id="141" name="Straight Connector 140">
                  <a:extLst>
                    <a:ext uri="{FF2B5EF4-FFF2-40B4-BE49-F238E27FC236}">
                      <a16:creationId xmlns:a16="http://schemas.microsoft.com/office/drawing/2014/main" id="{B8397E6E-4768-487C-AA61-0880C5C04A73}"/>
                    </a:ext>
                  </a:extLst>
                </p:cNvPr>
                <p:cNvCxnSpPr>
                  <a:cxnSpLocks/>
                </p:cNvCxnSpPr>
                <p:nvPr/>
              </p:nvCxnSpPr>
              <p:spPr>
                <a:xfrm flipV="1">
                  <a:off x="8864813" y="2407921"/>
                  <a:ext cx="0" cy="518159"/>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7EFFEF9-A893-4E52-840D-CB4DC28AD41B}"/>
                  </a:ext>
                </a:extLst>
              </p:cNvPr>
              <p:cNvGrpSpPr/>
              <p:nvPr/>
            </p:nvGrpSpPr>
            <p:grpSpPr>
              <a:xfrm>
                <a:off x="7511634" y="2152650"/>
                <a:ext cx="333375" cy="868680"/>
                <a:chOff x="8699500" y="2057400"/>
                <a:chExt cx="333375" cy="868680"/>
              </a:xfrm>
            </p:grpSpPr>
            <p:grpSp>
              <p:nvGrpSpPr>
                <p:cNvPr id="136" name="Group 135">
                  <a:extLst>
                    <a:ext uri="{FF2B5EF4-FFF2-40B4-BE49-F238E27FC236}">
                      <a16:creationId xmlns:a16="http://schemas.microsoft.com/office/drawing/2014/main" id="{3D298D70-F8AE-4BEF-A8D4-E129FD971B00}"/>
                    </a:ext>
                  </a:extLst>
                </p:cNvPr>
                <p:cNvGrpSpPr/>
                <p:nvPr/>
              </p:nvGrpSpPr>
              <p:grpSpPr>
                <a:xfrm>
                  <a:off x="8699500" y="2057400"/>
                  <a:ext cx="333375" cy="333375"/>
                  <a:chOff x="8699500" y="2057400"/>
                  <a:chExt cx="333375" cy="333375"/>
                </a:xfrm>
              </p:grpSpPr>
              <p:sp>
                <p:nvSpPr>
                  <p:cNvPr id="138" name="Oval 137">
                    <a:extLst>
                      <a:ext uri="{FF2B5EF4-FFF2-40B4-BE49-F238E27FC236}">
                        <a16:creationId xmlns:a16="http://schemas.microsoft.com/office/drawing/2014/main" id="{097F5E65-F50A-45A7-A4DB-DCFB54600EDC}"/>
                      </a:ext>
                    </a:extLst>
                  </p:cNvPr>
                  <p:cNvSpPr/>
                  <p:nvPr/>
                </p:nvSpPr>
                <p:spPr bwMode="auto">
                  <a:xfrm>
                    <a:off x="8699500" y="2057400"/>
                    <a:ext cx="333375" cy="33337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9" name="Picture 82">
                    <a:extLst>
                      <a:ext uri="{FF2B5EF4-FFF2-40B4-BE49-F238E27FC236}">
                        <a16:creationId xmlns:a16="http://schemas.microsoft.com/office/drawing/2014/main" id="{2D7B1D36-1BE8-4CB5-AA0C-F9D604747973}"/>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40581" y="2098481"/>
                    <a:ext cx="251212" cy="251212"/>
                  </a:xfrm>
                  <a:prstGeom prst="rect">
                    <a:avLst/>
                  </a:prstGeom>
                </p:spPr>
              </p:pic>
            </p:grpSp>
            <p:cxnSp>
              <p:nvCxnSpPr>
                <p:cNvPr id="137" name="Straight Connector 136">
                  <a:extLst>
                    <a:ext uri="{FF2B5EF4-FFF2-40B4-BE49-F238E27FC236}">
                      <a16:creationId xmlns:a16="http://schemas.microsoft.com/office/drawing/2014/main" id="{4C611A75-A2B4-452A-899D-53052DB3BFB7}"/>
                    </a:ext>
                  </a:extLst>
                </p:cNvPr>
                <p:cNvCxnSpPr>
                  <a:cxnSpLocks/>
                </p:cNvCxnSpPr>
                <p:nvPr/>
              </p:nvCxnSpPr>
              <p:spPr>
                <a:xfrm flipV="1">
                  <a:off x="8864813" y="2407921"/>
                  <a:ext cx="0" cy="518159"/>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7" name="TextBox 106">
              <a:extLst>
                <a:ext uri="{FF2B5EF4-FFF2-40B4-BE49-F238E27FC236}">
                  <a16:creationId xmlns:a16="http://schemas.microsoft.com/office/drawing/2014/main" id="{42C955B5-FF66-4642-87BA-999022444B79}"/>
                </a:ext>
              </a:extLst>
            </p:cNvPr>
            <p:cNvSpPr txBox="1"/>
            <p:nvPr/>
          </p:nvSpPr>
          <p:spPr>
            <a:xfrm>
              <a:off x="6050230" y="3237233"/>
              <a:ext cx="517237" cy="291020"/>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788">
                  <a:solidFill>
                    <a:srgbClr val="FFFFFF"/>
                  </a:solidFill>
                  <a:latin typeface="Segoe UI Semibold"/>
                  <a:ea typeface="+mn-ea"/>
                  <a:cs typeface="+mn-cs"/>
                </a:rPr>
                <a:t>3</a:t>
              </a:r>
              <a:r>
                <a:rPr lang="en-US" sz="788" baseline="30000">
                  <a:solidFill>
                    <a:srgbClr val="FFFFFF"/>
                  </a:solidFill>
                  <a:latin typeface="Segoe UI Semibold"/>
                  <a:ea typeface="+mn-ea"/>
                  <a:cs typeface="+mn-cs"/>
                </a:rPr>
                <a:t>rd</a:t>
              </a:r>
              <a:r>
                <a:rPr lang="en-US" sz="788">
                  <a:solidFill>
                    <a:srgbClr val="FFFFFF"/>
                  </a:solidFill>
                  <a:latin typeface="Segoe UI Semibold"/>
                  <a:ea typeface="+mn-ea"/>
                  <a:cs typeface="+mn-cs"/>
                </a:rPr>
                <a:t> party</a:t>
              </a:r>
              <a:br>
                <a:rPr lang="en-US" sz="788">
                  <a:solidFill>
                    <a:srgbClr val="FFFFFF"/>
                  </a:solidFill>
                  <a:latin typeface="Segoe UI Semibold"/>
                  <a:ea typeface="+mn-ea"/>
                  <a:cs typeface="+mn-cs"/>
                </a:rPr>
              </a:br>
              <a:r>
                <a:rPr lang="en-US" sz="788">
                  <a:solidFill>
                    <a:srgbClr val="FFFFFF"/>
                  </a:solidFill>
                  <a:latin typeface="Segoe UI Semibold"/>
                  <a:ea typeface="+mn-ea"/>
                  <a:cs typeface="+mn-cs"/>
                </a:rPr>
                <a:t>partners</a:t>
              </a:r>
            </a:p>
          </p:txBody>
        </p:sp>
        <p:sp>
          <p:nvSpPr>
            <p:cNvPr id="101" name="TextBox 100">
              <a:extLst>
                <a:ext uri="{FF2B5EF4-FFF2-40B4-BE49-F238E27FC236}">
                  <a16:creationId xmlns:a16="http://schemas.microsoft.com/office/drawing/2014/main" id="{0B1FF717-5331-4A50-A031-3D7EFBB8A9C1}"/>
                </a:ext>
              </a:extLst>
            </p:cNvPr>
            <p:cNvSpPr txBox="1"/>
            <p:nvPr/>
          </p:nvSpPr>
          <p:spPr>
            <a:xfrm>
              <a:off x="11104279" y="3237233"/>
              <a:ext cx="517237" cy="291020"/>
            </a:xfrm>
            <a:prstGeom prst="rect">
              <a:avLst/>
            </a:prstGeom>
            <a:noFill/>
          </p:spPr>
          <p:txBody>
            <a:bodyPr wrap="none" lIns="0" tIns="0" rIns="0" bIns="0" rtlCol="0">
              <a:spAutoFit/>
            </a:bodyPr>
            <a:lstStyle/>
            <a:p>
              <a:pPr algn="ctr" defTabSz="685800" hangingPunct="1">
                <a:lnSpc>
                  <a:spcPct val="90000"/>
                </a:lnSpc>
                <a:spcAft>
                  <a:spcPts val="450"/>
                </a:spcAft>
                <a:defRPr/>
              </a:pPr>
              <a:r>
                <a:rPr lang="en-US" sz="788">
                  <a:solidFill>
                    <a:srgbClr val="FFFFFF"/>
                  </a:solidFill>
                  <a:latin typeface="Segoe UI Semibold"/>
                  <a:ea typeface="+mn-ea"/>
                  <a:cs typeface="+mn-cs"/>
                </a:rPr>
                <a:t>3</a:t>
              </a:r>
              <a:r>
                <a:rPr lang="en-US" sz="788" baseline="30000">
                  <a:solidFill>
                    <a:srgbClr val="FFFFFF"/>
                  </a:solidFill>
                  <a:latin typeface="Segoe UI Semibold"/>
                  <a:ea typeface="+mn-ea"/>
                  <a:cs typeface="+mn-cs"/>
                </a:rPr>
                <a:t>rd</a:t>
              </a:r>
              <a:r>
                <a:rPr lang="en-US" sz="788">
                  <a:solidFill>
                    <a:srgbClr val="FFFFFF"/>
                  </a:solidFill>
                  <a:latin typeface="Segoe UI Semibold"/>
                  <a:ea typeface="+mn-ea"/>
                  <a:cs typeface="+mn-cs"/>
                </a:rPr>
                <a:t> party</a:t>
              </a:r>
              <a:br>
                <a:rPr lang="en-US" sz="788">
                  <a:solidFill>
                    <a:srgbClr val="FFFFFF"/>
                  </a:solidFill>
                  <a:latin typeface="Segoe UI Semibold"/>
                  <a:ea typeface="+mn-ea"/>
                  <a:cs typeface="+mn-cs"/>
                </a:rPr>
              </a:br>
              <a:r>
                <a:rPr lang="en-US" sz="788">
                  <a:solidFill>
                    <a:srgbClr val="FFFFFF"/>
                  </a:solidFill>
                  <a:latin typeface="Segoe UI Semibold"/>
                  <a:ea typeface="+mn-ea"/>
                  <a:cs typeface="+mn-cs"/>
                </a:rPr>
                <a:t>partners</a:t>
              </a:r>
            </a:p>
          </p:txBody>
        </p:sp>
        <p:cxnSp>
          <p:nvCxnSpPr>
            <p:cNvPr id="106" name="Straight Connector 105">
              <a:extLst>
                <a:ext uri="{FF2B5EF4-FFF2-40B4-BE49-F238E27FC236}">
                  <a16:creationId xmlns:a16="http://schemas.microsoft.com/office/drawing/2014/main" id="{CC3703D5-EF86-44D3-872B-AC5A6902429A}"/>
                </a:ext>
              </a:extLst>
            </p:cNvPr>
            <p:cNvCxnSpPr>
              <a:cxnSpLocks/>
            </p:cNvCxnSpPr>
            <p:nvPr/>
          </p:nvCxnSpPr>
          <p:spPr>
            <a:xfrm flipH="1">
              <a:off x="6639528" y="3396539"/>
              <a:ext cx="506707" cy="0"/>
            </a:xfrm>
            <a:prstGeom prst="line">
              <a:avLst/>
            </a:prstGeom>
            <a:ln w="19050">
              <a:solidFill>
                <a:schemeClr val="tx1"/>
              </a:solidFill>
              <a:prstDash val="sysDot"/>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644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42" presetClass="path" presetSubtype="0" decel="100000" fill="hold" grpId="1" nodeType="withEffect">
                                  <p:stCondLst>
                                    <p:cond delay="0"/>
                                  </p:stCondLst>
                                  <p:childTnLst>
                                    <p:animMotion origin="layout" path="M -1.04167E-6 7.40741E-7 L -1.04167E-6 0.04028 " pathEditMode="relative" rAng="0" ptsTypes="AA">
                                      <p:cBhvr>
                                        <p:cTn id="9" dur="400" spd="-100000" fill="hold"/>
                                        <p:tgtEl>
                                          <p:spTgt spid="3"/>
                                        </p:tgtEl>
                                        <p:attrNameLst>
                                          <p:attrName>ppt_x</p:attrName>
                                          <p:attrName>ppt_y</p:attrName>
                                        </p:attrNameLst>
                                      </p:cBhvr>
                                      <p:rCtr x="0" y="2014"/>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400"/>
                                        <p:tgtEl>
                                          <p:spTgt spid="8"/>
                                        </p:tgtEl>
                                      </p:cBhvr>
                                    </p:animEffect>
                                  </p:childTnLst>
                                </p:cTn>
                              </p:par>
                              <p:par>
                                <p:cTn id="13" presetID="42" presetClass="path" presetSubtype="0" decel="100000" fill="hold" nodeType="withEffect">
                                  <p:stCondLst>
                                    <p:cond delay="100"/>
                                  </p:stCondLst>
                                  <p:childTnLst>
                                    <p:animMotion origin="layout" path="M -1.04167E-6 7.40741E-7 L -1.04167E-6 0.04028 " pathEditMode="relative" rAng="0" ptsTypes="AA">
                                      <p:cBhvr>
                                        <p:cTn id="14" dur="400" spd="-100000" fill="hold"/>
                                        <p:tgtEl>
                                          <p:spTgt spid="8"/>
                                        </p:tgtEl>
                                        <p:attrNameLst>
                                          <p:attrName>ppt_x</p:attrName>
                                          <p:attrName>ppt_y</p:attrName>
                                        </p:attrNameLst>
                                      </p:cBhvr>
                                      <p:rCtr x="0" y="2014"/>
                                    </p:animMotion>
                                  </p:childTnLst>
                                </p:cTn>
                              </p:par>
                              <p:par>
                                <p:cTn id="15" presetID="10" presetClass="entr" presetSubtype="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400"/>
                                        <p:tgtEl>
                                          <p:spTgt spid="4"/>
                                        </p:tgtEl>
                                      </p:cBhvr>
                                    </p:animEffect>
                                  </p:childTnLst>
                                </p:cTn>
                              </p:par>
                              <p:par>
                                <p:cTn id="18" presetID="42" presetClass="path" presetSubtype="0" decel="100000" fill="hold" nodeType="withEffect">
                                  <p:stCondLst>
                                    <p:cond delay="250"/>
                                  </p:stCondLst>
                                  <p:childTnLst>
                                    <p:animMotion origin="layout" path="M -1.04167E-6 7.40741E-7 L -1.04167E-6 0.04028 " pathEditMode="relative" rAng="0" ptsTypes="AA">
                                      <p:cBhvr>
                                        <p:cTn id="19" dur="400" spd="-100000" fill="hold"/>
                                        <p:tgtEl>
                                          <p:spTgt spid="4"/>
                                        </p:tgtEl>
                                        <p:attrNameLst>
                                          <p:attrName>ppt_x</p:attrName>
                                          <p:attrName>ppt_y</p:attrName>
                                        </p:attrNameLst>
                                      </p:cBhvr>
                                      <p:rCtr x="0" y="2014"/>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par>
                                <p:cTn id="23" presetID="42" presetClass="path" presetSubtype="0" decel="100000" fill="hold" nodeType="withEffect">
                                  <p:stCondLst>
                                    <p:cond delay="0"/>
                                  </p:stCondLst>
                                  <p:childTnLst>
                                    <p:animMotion origin="layout" path="M -1.04167E-6 7.40741E-7 L -1.04167E-6 0.04028 " pathEditMode="relative" rAng="0" ptsTypes="AA">
                                      <p:cBhvr>
                                        <p:cTn id="24" dur="400" spd="-100000" fill="hold"/>
                                        <p:tgtEl>
                                          <p:spTgt spid="5"/>
                                        </p:tgtEl>
                                        <p:attrNameLst>
                                          <p:attrName>ppt_x</p:attrName>
                                          <p:attrName>ppt_y</p:attrName>
                                        </p:attrNameLst>
                                      </p:cBhvr>
                                      <p:rCtr x="0" y="2014"/>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400"/>
                                        <p:tgtEl>
                                          <p:spTgt spid="7"/>
                                        </p:tgtEl>
                                      </p:cBhvr>
                                    </p:animEffect>
                                  </p:childTnLst>
                                </p:cTn>
                              </p:par>
                              <p:par>
                                <p:cTn id="28" presetID="42" presetClass="path" presetSubtype="0" decel="100000" fill="hold" grpId="1" nodeType="withEffect">
                                  <p:stCondLst>
                                    <p:cond delay="0"/>
                                  </p:stCondLst>
                                  <p:childTnLst>
                                    <p:animMotion origin="layout" path="M -1.04167E-6 7.40741E-7 L -1.04167E-6 0.04028 " pathEditMode="relative" rAng="0" ptsTypes="AA">
                                      <p:cBhvr>
                                        <p:cTn id="29" dur="400" spd="-100000" fill="hold"/>
                                        <p:tgtEl>
                                          <p:spTgt spid="7"/>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9C8449B1-AE88-4F88-BC6B-B963B302C4A6}"/>
              </a:ext>
            </a:extLst>
          </p:cNvPr>
          <p:cNvSpPr/>
          <p:nvPr/>
        </p:nvSpPr>
        <p:spPr bwMode="auto">
          <a:xfrm>
            <a:off x="6478239" y="1304094"/>
            <a:ext cx="2498837" cy="1613890"/>
          </a:xfrm>
          <a:prstGeom prst="ellipse">
            <a:avLst/>
          </a:prstGeom>
          <a:solidFill>
            <a:srgbClr val="E1F2FF"/>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1">
              <a:lnSpc>
                <a:spcPct val="90000"/>
              </a:lnSpc>
              <a:spcBef>
                <a:spcPct val="0"/>
              </a:spcBef>
              <a:spcAft>
                <a:spcPct val="0"/>
              </a:spcAft>
              <a:defRPr/>
            </a:pPr>
            <a:endParaRPr lang="en-US" sz="1765"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cloud" title="Icon of a cloud">
            <a:extLst>
              <a:ext uri="{FF2B5EF4-FFF2-40B4-BE49-F238E27FC236}">
                <a16:creationId xmlns:a16="http://schemas.microsoft.com/office/drawing/2014/main" id="{CB1313EB-072F-4110-BC60-DC87A17662AE}"/>
              </a:ext>
            </a:extLst>
          </p:cNvPr>
          <p:cNvSpPr>
            <a:spLocks noChangeAspect="1"/>
          </p:cNvSpPr>
          <p:nvPr/>
        </p:nvSpPr>
        <p:spPr bwMode="auto">
          <a:xfrm>
            <a:off x="3169804" y="1918726"/>
            <a:ext cx="3383312" cy="18153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225"/>
              <a:gd name="connsiteX1" fmla="*/ 8169 w 10000"/>
              <a:gd name="connsiteY1" fmla="*/ 10000 h 10225"/>
              <a:gd name="connsiteX2" fmla="*/ 2558 w 10000"/>
              <a:gd name="connsiteY2" fmla="*/ 10000 h 10225"/>
              <a:gd name="connsiteX3" fmla="*/ 2500 w 10000"/>
              <a:gd name="connsiteY3" fmla="*/ 10000 h 10225"/>
              <a:gd name="connsiteX4" fmla="*/ 0 w 10000"/>
              <a:gd name="connsiteY4" fmla="*/ 5991 h 10225"/>
              <a:gd name="connsiteX5" fmla="*/ 2500 w 10000"/>
              <a:gd name="connsiteY5" fmla="*/ 2028 h 10225"/>
              <a:gd name="connsiteX6" fmla="*/ 3023 w 10000"/>
              <a:gd name="connsiteY6" fmla="*/ 2074 h 10225"/>
              <a:gd name="connsiteX7" fmla="*/ 5349 w 10000"/>
              <a:gd name="connsiteY7" fmla="*/ 0 h 10225"/>
              <a:gd name="connsiteX8" fmla="*/ 8081 w 10000"/>
              <a:gd name="connsiteY8" fmla="*/ 3917 h 10225"/>
              <a:gd name="connsiteX9" fmla="*/ 8081 w 10000"/>
              <a:gd name="connsiteY9" fmla="*/ 3917 h 10225"/>
              <a:gd name="connsiteX10" fmla="*/ 10000 w 10000"/>
              <a:gd name="connsiteY10" fmla="*/ 6959 h 10225"/>
              <a:gd name="connsiteX0" fmla="*/ 10000 w 10000"/>
              <a:gd name="connsiteY0" fmla="*/ 6959 h 10442"/>
              <a:gd name="connsiteX1" fmla="*/ 8169 w 10000"/>
              <a:gd name="connsiteY1" fmla="*/ 10000 h 10442"/>
              <a:gd name="connsiteX2" fmla="*/ 2500 w 10000"/>
              <a:gd name="connsiteY2" fmla="*/ 10000 h 10442"/>
              <a:gd name="connsiteX3" fmla="*/ 0 w 10000"/>
              <a:gd name="connsiteY3" fmla="*/ 5991 h 10442"/>
              <a:gd name="connsiteX4" fmla="*/ 2500 w 10000"/>
              <a:gd name="connsiteY4" fmla="*/ 2028 h 10442"/>
              <a:gd name="connsiteX5" fmla="*/ 3023 w 10000"/>
              <a:gd name="connsiteY5" fmla="*/ 2074 h 10442"/>
              <a:gd name="connsiteX6" fmla="*/ 5349 w 10000"/>
              <a:gd name="connsiteY6" fmla="*/ 0 h 10442"/>
              <a:gd name="connsiteX7" fmla="*/ 8081 w 10000"/>
              <a:gd name="connsiteY7" fmla="*/ 3917 h 10442"/>
              <a:gd name="connsiteX8" fmla="*/ 8081 w 10000"/>
              <a:gd name="connsiteY8" fmla="*/ 3917 h 10442"/>
              <a:gd name="connsiteX9" fmla="*/ 10000 w 10000"/>
              <a:gd name="connsiteY9" fmla="*/ 6959 h 10442"/>
              <a:gd name="connsiteX0" fmla="*/ 10000 w 10000"/>
              <a:gd name="connsiteY0" fmla="*/ 6959 h 10175"/>
              <a:gd name="connsiteX1" fmla="*/ 8169 w 10000"/>
              <a:gd name="connsiteY1" fmla="*/ 10000 h 10175"/>
              <a:gd name="connsiteX2" fmla="*/ 2500 w 10000"/>
              <a:gd name="connsiteY2" fmla="*/ 10000 h 10175"/>
              <a:gd name="connsiteX3" fmla="*/ 0 w 10000"/>
              <a:gd name="connsiteY3" fmla="*/ 5991 h 10175"/>
              <a:gd name="connsiteX4" fmla="*/ 2500 w 10000"/>
              <a:gd name="connsiteY4" fmla="*/ 2028 h 10175"/>
              <a:gd name="connsiteX5" fmla="*/ 3023 w 10000"/>
              <a:gd name="connsiteY5" fmla="*/ 2074 h 10175"/>
              <a:gd name="connsiteX6" fmla="*/ 5349 w 10000"/>
              <a:gd name="connsiteY6" fmla="*/ 0 h 10175"/>
              <a:gd name="connsiteX7" fmla="*/ 8081 w 10000"/>
              <a:gd name="connsiteY7" fmla="*/ 3917 h 10175"/>
              <a:gd name="connsiteX8" fmla="*/ 8081 w 10000"/>
              <a:gd name="connsiteY8" fmla="*/ 3917 h 10175"/>
              <a:gd name="connsiteX9" fmla="*/ 10000 w 10000"/>
              <a:gd name="connsiteY9" fmla="*/ 6959 h 10175"/>
              <a:gd name="connsiteX0" fmla="*/ 10000 w 10000"/>
              <a:gd name="connsiteY0" fmla="*/ 6959 h 10175"/>
              <a:gd name="connsiteX1" fmla="*/ 8169 w 10000"/>
              <a:gd name="connsiteY1" fmla="*/ 10000 h 10175"/>
              <a:gd name="connsiteX2" fmla="*/ 2500 w 10000"/>
              <a:gd name="connsiteY2" fmla="*/ 10000 h 10175"/>
              <a:gd name="connsiteX3" fmla="*/ 0 w 10000"/>
              <a:gd name="connsiteY3" fmla="*/ 5991 h 10175"/>
              <a:gd name="connsiteX4" fmla="*/ 2500 w 10000"/>
              <a:gd name="connsiteY4" fmla="*/ 2028 h 10175"/>
              <a:gd name="connsiteX5" fmla="*/ 3023 w 10000"/>
              <a:gd name="connsiteY5" fmla="*/ 2074 h 10175"/>
              <a:gd name="connsiteX6" fmla="*/ 5349 w 10000"/>
              <a:gd name="connsiteY6" fmla="*/ 0 h 10175"/>
              <a:gd name="connsiteX7" fmla="*/ 8081 w 10000"/>
              <a:gd name="connsiteY7" fmla="*/ 3917 h 10175"/>
              <a:gd name="connsiteX8" fmla="*/ 8081 w 10000"/>
              <a:gd name="connsiteY8" fmla="*/ 3917 h 10175"/>
              <a:gd name="connsiteX9" fmla="*/ 10000 w 10000"/>
              <a:gd name="connsiteY9" fmla="*/ 6959 h 10175"/>
              <a:gd name="connsiteX0" fmla="*/ 10000 w 10000"/>
              <a:gd name="connsiteY0" fmla="*/ 6959 h 10024"/>
              <a:gd name="connsiteX1" fmla="*/ 8169 w 10000"/>
              <a:gd name="connsiteY1" fmla="*/ 10000 h 10024"/>
              <a:gd name="connsiteX2" fmla="*/ 2500 w 10000"/>
              <a:gd name="connsiteY2" fmla="*/ 10000 h 10024"/>
              <a:gd name="connsiteX3" fmla="*/ 0 w 10000"/>
              <a:gd name="connsiteY3" fmla="*/ 5991 h 10024"/>
              <a:gd name="connsiteX4" fmla="*/ 2500 w 10000"/>
              <a:gd name="connsiteY4" fmla="*/ 2028 h 10024"/>
              <a:gd name="connsiteX5" fmla="*/ 3023 w 10000"/>
              <a:gd name="connsiteY5" fmla="*/ 2074 h 10024"/>
              <a:gd name="connsiteX6" fmla="*/ 5349 w 10000"/>
              <a:gd name="connsiteY6" fmla="*/ 0 h 10024"/>
              <a:gd name="connsiteX7" fmla="*/ 8081 w 10000"/>
              <a:gd name="connsiteY7" fmla="*/ 3917 h 10024"/>
              <a:gd name="connsiteX8" fmla="*/ 8081 w 10000"/>
              <a:gd name="connsiteY8" fmla="*/ 3917 h 10024"/>
              <a:gd name="connsiteX9" fmla="*/ 10000 w 10000"/>
              <a:gd name="connsiteY9" fmla="*/ 6959 h 10024"/>
              <a:gd name="connsiteX0" fmla="*/ 10000 w 10000"/>
              <a:gd name="connsiteY0" fmla="*/ 6959 h 10024"/>
              <a:gd name="connsiteX1" fmla="*/ 8169 w 10000"/>
              <a:gd name="connsiteY1" fmla="*/ 10000 h 10024"/>
              <a:gd name="connsiteX2" fmla="*/ 2500 w 10000"/>
              <a:gd name="connsiteY2" fmla="*/ 10000 h 10024"/>
              <a:gd name="connsiteX3" fmla="*/ 0 w 10000"/>
              <a:gd name="connsiteY3" fmla="*/ 5991 h 10024"/>
              <a:gd name="connsiteX4" fmla="*/ 2500 w 10000"/>
              <a:gd name="connsiteY4" fmla="*/ 2028 h 10024"/>
              <a:gd name="connsiteX5" fmla="*/ 3023 w 10000"/>
              <a:gd name="connsiteY5" fmla="*/ 2074 h 10024"/>
              <a:gd name="connsiteX6" fmla="*/ 5349 w 10000"/>
              <a:gd name="connsiteY6" fmla="*/ 0 h 10024"/>
              <a:gd name="connsiteX7" fmla="*/ 8081 w 10000"/>
              <a:gd name="connsiteY7" fmla="*/ 3917 h 10024"/>
              <a:gd name="connsiteX8" fmla="*/ 8081 w 10000"/>
              <a:gd name="connsiteY8" fmla="*/ 3917 h 10024"/>
              <a:gd name="connsiteX9" fmla="*/ 10000 w 10000"/>
              <a:gd name="connsiteY9" fmla="*/ 6959 h 10024"/>
              <a:gd name="connsiteX0" fmla="*/ 10000 w 10000"/>
              <a:gd name="connsiteY0" fmla="*/ 6959 h 10024"/>
              <a:gd name="connsiteX1" fmla="*/ 8169 w 10000"/>
              <a:gd name="connsiteY1" fmla="*/ 10000 h 10024"/>
              <a:gd name="connsiteX2" fmla="*/ 2500 w 10000"/>
              <a:gd name="connsiteY2" fmla="*/ 10000 h 10024"/>
              <a:gd name="connsiteX3" fmla="*/ 0 w 10000"/>
              <a:gd name="connsiteY3" fmla="*/ 5991 h 10024"/>
              <a:gd name="connsiteX4" fmla="*/ 2500 w 10000"/>
              <a:gd name="connsiteY4" fmla="*/ 2028 h 10024"/>
              <a:gd name="connsiteX5" fmla="*/ 3023 w 10000"/>
              <a:gd name="connsiteY5" fmla="*/ 2074 h 10024"/>
              <a:gd name="connsiteX6" fmla="*/ 5349 w 10000"/>
              <a:gd name="connsiteY6" fmla="*/ 0 h 10024"/>
              <a:gd name="connsiteX7" fmla="*/ 8081 w 10000"/>
              <a:gd name="connsiteY7" fmla="*/ 3917 h 10024"/>
              <a:gd name="connsiteX8" fmla="*/ 8081 w 10000"/>
              <a:gd name="connsiteY8" fmla="*/ 3917 h 10024"/>
              <a:gd name="connsiteX9" fmla="*/ 10000 w 10000"/>
              <a:gd name="connsiteY9" fmla="*/ 6959 h 10024"/>
              <a:gd name="connsiteX0" fmla="*/ 10000 w 10000"/>
              <a:gd name="connsiteY0" fmla="*/ 6959 h 10024"/>
              <a:gd name="connsiteX1" fmla="*/ 8169 w 10000"/>
              <a:gd name="connsiteY1" fmla="*/ 10000 h 10024"/>
              <a:gd name="connsiteX2" fmla="*/ 2500 w 10000"/>
              <a:gd name="connsiteY2" fmla="*/ 10000 h 10024"/>
              <a:gd name="connsiteX3" fmla="*/ 0 w 10000"/>
              <a:gd name="connsiteY3" fmla="*/ 5991 h 10024"/>
              <a:gd name="connsiteX4" fmla="*/ 2500 w 10000"/>
              <a:gd name="connsiteY4" fmla="*/ 2028 h 10024"/>
              <a:gd name="connsiteX5" fmla="*/ 3023 w 10000"/>
              <a:gd name="connsiteY5" fmla="*/ 2074 h 10024"/>
              <a:gd name="connsiteX6" fmla="*/ 5349 w 10000"/>
              <a:gd name="connsiteY6" fmla="*/ 0 h 10024"/>
              <a:gd name="connsiteX7" fmla="*/ 8081 w 10000"/>
              <a:gd name="connsiteY7" fmla="*/ 3917 h 10024"/>
              <a:gd name="connsiteX8" fmla="*/ 8081 w 10000"/>
              <a:gd name="connsiteY8" fmla="*/ 3917 h 10024"/>
              <a:gd name="connsiteX9" fmla="*/ 10000 w 10000"/>
              <a:gd name="connsiteY9" fmla="*/ 6959 h 10024"/>
              <a:gd name="connsiteX0" fmla="*/ 10000 w 10000"/>
              <a:gd name="connsiteY0" fmla="*/ 6959 h 10046"/>
              <a:gd name="connsiteX1" fmla="*/ 8169 w 10000"/>
              <a:gd name="connsiteY1" fmla="*/ 10000 h 10046"/>
              <a:gd name="connsiteX2" fmla="*/ 2500 w 10000"/>
              <a:gd name="connsiteY2" fmla="*/ 10000 h 10046"/>
              <a:gd name="connsiteX3" fmla="*/ 0 w 10000"/>
              <a:gd name="connsiteY3" fmla="*/ 5991 h 10046"/>
              <a:gd name="connsiteX4" fmla="*/ 2500 w 10000"/>
              <a:gd name="connsiteY4" fmla="*/ 2028 h 10046"/>
              <a:gd name="connsiteX5" fmla="*/ 3023 w 10000"/>
              <a:gd name="connsiteY5" fmla="*/ 2074 h 10046"/>
              <a:gd name="connsiteX6" fmla="*/ 5349 w 10000"/>
              <a:gd name="connsiteY6" fmla="*/ 0 h 10046"/>
              <a:gd name="connsiteX7" fmla="*/ 8081 w 10000"/>
              <a:gd name="connsiteY7" fmla="*/ 3917 h 10046"/>
              <a:gd name="connsiteX8" fmla="*/ 8081 w 10000"/>
              <a:gd name="connsiteY8" fmla="*/ 3917 h 10046"/>
              <a:gd name="connsiteX9" fmla="*/ 10000 w 10000"/>
              <a:gd name="connsiteY9" fmla="*/ 6959 h 10046"/>
              <a:gd name="connsiteX0" fmla="*/ 10000 w 10000"/>
              <a:gd name="connsiteY0" fmla="*/ 6959 h 10046"/>
              <a:gd name="connsiteX1" fmla="*/ 8169 w 10000"/>
              <a:gd name="connsiteY1" fmla="*/ 10000 h 10046"/>
              <a:gd name="connsiteX2" fmla="*/ 2500 w 10000"/>
              <a:gd name="connsiteY2" fmla="*/ 10000 h 10046"/>
              <a:gd name="connsiteX3" fmla="*/ 0 w 10000"/>
              <a:gd name="connsiteY3" fmla="*/ 5991 h 10046"/>
              <a:gd name="connsiteX4" fmla="*/ 2500 w 10000"/>
              <a:gd name="connsiteY4" fmla="*/ 2028 h 10046"/>
              <a:gd name="connsiteX5" fmla="*/ 3023 w 10000"/>
              <a:gd name="connsiteY5" fmla="*/ 2074 h 10046"/>
              <a:gd name="connsiteX6" fmla="*/ 5349 w 10000"/>
              <a:gd name="connsiteY6" fmla="*/ 0 h 10046"/>
              <a:gd name="connsiteX7" fmla="*/ 8081 w 10000"/>
              <a:gd name="connsiteY7" fmla="*/ 3917 h 10046"/>
              <a:gd name="connsiteX8" fmla="*/ 8081 w 10000"/>
              <a:gd name="connsiteY8" fmla="*/ 3917 h 10046"/>
              <a:gd name="connsiteX9" fmla="*/ 10000 w 10000"/>
              <a:gd name="connsiteY9" fmla="*/ 6959 h 10046"/>
              <a:gd name="connsiteX0" fmla="*/ 10000 w 10001"/>
              <a:gd name="connsiteY0" fmla="*/ 6959 h 10046"/>
              <a:gd name="connsiteX1" fmla="*/ 8169 w 10001"/>
              <a:gd name="connsiteY1" fmla="*/ 10000 h 10046"/>
              <a:gd name="connsiteX2" fmla="*/ 2500 w 10001"/>
              <a:gd name="connsiteY2" fmla="*/ 10000 h 10046"/>
              <a:gd name="connsiteX3" fmla="*/ 0 w 10001"/>
              <a:gd name="connsiteY3" fmla="*/ 5991 h 10046"/>
              <a:gd name="connsiteX4" fmla="*/ 2500 w 10001"/>
              <a:gd name="connsiteY4" fmla="*/ 2028 h 10046"/>
              <a:gd name="connsiteX5" fmla="*/ 3023 w 10001"/>
              <a:gd name="connsiteY5" fmla="*/ 2074 h 10046"/>
              <a:gd name="connsiteX6" fmla="*/ 5349 w 10001"/>
              <a:gd name="connsiteY6" fmla="*/ 0 h 10046"/>
              <a:gd name="connsiteX7" fmla="*/ 8081 w 10001"/>
              <a:gd name="connsiteY7" fmla="*/ 3917 h 10046"/>
              <a:gd name="connsiteX8" fmla="*/ 8081 w 10001"/>
              <a:gd name="connsiteY8" fmla="*/ 3917 h 10046"/>
              <a:gd name="connsiteX9" fmla="*/ 10000 w 10001"/>
              <a:gd name="connsiteY9" fmla="*/ 6959 h 1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 h="10046">
                <a:moveTo>
                  <a:pt x="10000" y="6959"/>
                </a:moveTo>
                <a:cubicBezTo>
                  <a:pt x="10015" y="7973"/>
                  <a:pt x="9934" y="9902"/>
                  <a:pt x="8169" y="10000"/>
                </a:cubicBezTo>
                <a:cubicBezTo>
                  <a:pt x="6404" y="10098"/>
                  <a:pt x="4198" y="10013"/>
                  <a:pt x="2500" y="10000"/>
                </a:cubicBezTo>
                <a:cubicBezTo>
                  <a:pt x="802" y="9987"/>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2"/>
          </a:solidFill>
          <a:ln w="22225" cap="sq">
            <a:solidFill>
              <a:schemeClr val="tx2"/>
            </a:solidFill>
            <a:prstDash val="solid"/>
            <a:miter lim="800000"/>
            <a:headEnd/>
            <a:tailEnd/>
          </a:ln>
        </p:spPr>
        <p:txBody>
          <a:bodyPr rot="0" spcFirstLastPara="0" vertOverflow="overflow" horzOverflow="overflow" vert="horz" wrap="square" lIns="65910" tIns="32955" rIns="65910" bIns="32955" numCol="1" spcCol="0" rtlCol="0" fromWordArt="0" anchor="t" anchorCtr="0" forceAA="0" compatLnSpc="1">
            <a:prstTxWarp prst="textNoShape">
              <a:avLst/>
            </a:prstTxWarp>
            <a:noAutofit/>
          </a:bodyPr>
          <a:lstStyle/>
          <a:p>
            <a:pPr defTabSz="685736" hangingPunct="1">
              <a:defRPr/>
            </a:pPr>
            <a:endParaRPr lang="en-US" sz="1153" kern="1200">
              <a:latin typeface="Segoe UI"/>
              <a:ea typeface="+mn-ea"/>
              <a:cs typeface="+mn-cs"/>
            </a:endParaRPr>
          </a:p>
        </p:txBody>
      </p:sp>
      <p:sp>
        <p:nvSpPr>
          <p:cNvPr id="9" name="TextBox 8">
            <a:extLst>
              <a:ext uri="{FF2B5EF4-FFF2-40B4-BE49-F238E27FC236}">
                <a16:creationId xmlns:a16="http://schemas.microsoft.com/office/drawing/2014/main" id="{0512B063-B1BF-46AE-BDC6-34E3663E1641}"/>
              </a:ext>
            </a:extLst>
          </p:cNvPr>
          <p:cNvSpPr txBox="1"/>
          <p:nvPr/>
        </p:nvSpPr>
        <p:spPr>
          <a:xfrm>
            <a:off x="4012533" y="3501317"/>
            <a:ext cx="2105156" cy="204385"/>
          </a:xfrm>
          <a:prstGeom prst="rect">
            <a:avLst/>
          </a:prstGeom>
          <a:solidFill>
            <a:schemeClr val="bg2"/>
          </a:solidFill>
          <a:ln w="22225" cap="sq">
            <a:noFill/>
            <a:prstDash val="solid"/>
            <a:miter lim="800000"/>
            <a:headEnd/>
            <a:tailEnd/>
          </a:ln>
        </p:spPr>
        <p:txBody>
          <a:bodyPr rot="0" spcFirstLastPara="0" vertOverflow="overflow" horzOverflow="overflow" vert="horz" wrap="square" lIns="65910" tIns="32955" rIns="65910" bIns="32955" numCol="1" spcCol="0" rtlCol="0" fromWordArt="0" anchor="t" anchorCtr="0" forceAA="0" compatLnSpc="1">
            <a:prstTxWarp prst="textNoShape">
              <a:avLst/>
            </a:prstTxWarp>
            <a:noAutofit/>
          </a:bodyPr>
          <a:lstStyle>
            <a:defPPr>
              <a:defRPr lang="en-US"/>
            </a:defPPr>
            <a:lvl1pPr>
              <a:defRPr sz="1600"/>
            </a:lvl1pPr>
          </a:lstStyle>
          <a:p>
            <a:pPr algn="ctr" defTabSz="685736" hangingPunct="1">
              <a:defRPr/>
            </a:pPr>
            <a:r>
              <a:rPr lang="en-US" sz="1200" b="1" kern="1200">
                <a:solidFill>
                  <a:srgbClr val="0078D7"/>
                </a:solidFill>
                <a:latin typeface="Segoe UI"/>
                <a:ea typeface="+mn-ea"/>
                <a:cs typeface="+mn-cs"/>
              </a:rPr>
              <a:t>Microsoft Global Network</a:t>
            </a:r>
          </a:p>
        </p:txBody>
      </p:sp>
      <p:grpSp>
        <p:nvGrpSpPr>
          <p:cNvPr id="25" name="Group 24">
            <a:extLst>
              <a:ext uri="{FF2B5EF4-FFF2-40B4-BE49-F238E27FC236}">
                <a16:creationId xmlns:a16="http://schemas.microsoft.com/office/drawing/2014/main" id="{E7154D48-D9F1-402A-B900-31FCFC129B5E}"/>
              </a:ext>
            </a:extLst>
          </p:cNvPr>
          <p:cNvGrpSpPr/>
          <p:nvPr/>
        </p:nvGrpSpPr>
        <p:grpSpPr>
          <a:xfrm>
            <a:off x="3325592" y="3364205"/>
            <a:ext cx="284802" cy="284802"/>
            <a:chOff x="10758488" y="4386265"/>
            <a:chExt cx="387350" cy="387350"/>
          </a:xfrm>
          <a:solidFill>
            <a:schemeClr val="tx2"/>
          </a:solidFill>
        </p:grpSpPr>
        <p:sp>
          <p:nvSpPr>
            <p:cNvPr id="26" name="Oval 25">
              <a:extLst>
                <a:ext uri="{FF2B5EF4-FFF2-40B4-BE49-F238E27FC236}">
                  <a16:creationId xmlns:a16="http://schemas.microsoft.com/office/drawing/2014/main" id="{32666F32-E19B-47F8-93D9-76F2986418AB}"/>
                </a:ext>
              </a:extLst>
            </p:cNvPr>
            <p:cNvSpPr/>
            <p:nvPr/>
          </p:nvSpPr>
          <p:spPr bwMode="auto">
            <a:xfrm>
              <a:off x="10866832" y="4492108"/>
              <a:ext cx="170662" cy="175664"/>
            </a:xfrm>
            <a:prstGeom prst="ellipse">
              <a:avLst/>
            </a:prstGeom>
            <a:grpFill/>
            <a:ln w="15875" cap="sq">
              <a:solidFill>
                <a:schemeClr val="tx2"/>
              </a:solidFill>
              <a:prstDash val="solid"/>
              <a:miter lim="800000"/>
              <a:headEnd/>
              <a:tailEnd/>
            </a:ln>
          </p:spPr>
          <p:txBody>
            <a:bodyPr vert="horz" wrap="square" lIns="65910" tIns="32955" rIns="65910" bIns="32955" numCol="1" anchor="t" anchorCtr="0" compatLnSpc="1">
              <a:prstTxWarp prst="textNoShape">
                <a:avLst/>
              </a:prstTxWarp>
            </a:bodyPr>
            <a:lstStyle/>
            <a:p>
              <a:pPr defTabSz="685736" hangingPunct="1">
                <a:defRPr/>
              </a:pPr>
              <a:endParaRPr lang="en-US" sz="1272" kern="1200">
                <a:latin typeface="Segoe UI"/>
                <a:ea typeface="+mn-ea"/>
                <a:cs typeface="+mn-cs"/>
              </a:endParaRPr>
            </a:p>
          </p:txBody>
        </p:sp>
        <p:sp>
          <p:nvSpPr>
            <p:cNvPr id="27" name="Freeform 13">
              <a:extLst>
                <a:ext uri="{FF2B5EF4-FFF2-40B4-BE49-F238E27FC236}">
                  <a16:creationId xmlns:a16="http://schemas.microsoft.com/office/drawing/2014/main" id="{8C2E1F30-743C-434E-BFA8-A46864CAEA17}"/>
                </a:ext>
              </a:extLst>
            </p:cNvPr>
            <p:cNvSpPr>
              <a:spLocks noEditPoints="1"/>
            </p:cNvSpPr>
            <p:nvPr/>
          </p:nvSpPr>
          <p:spPr bwMode="auto">
            <a:xfrm>
              <a:off x="10758488" y="4386265"/>
              <a:ext cx="387350" cy="387350"/>
            </a:xfrm>
            <a:custGeom>
              <a:avLst/>
              <a:gdLst>
                <a:gd name="T0" fmla="*/ 567 w 567"/>
                <a:gd name="T1" fmla="*/ 283 h 566"/>
                <a:gd name="T2" fmla="*/ 561 w 567"/>
                <a:gd name="T3" fmla="*/ 336 h 566"/>
                <a:gd name="T4" fmla="*/ 546 w 567"/>
                <a:gd name="T5" fmla="*/ 387 h 566"/>
                <a:gd name="T6" fmla="*/ 522 w 567"/>
                <a:gd name="T7" fmla="*/ 434 h 566"/>
                <a:gd name="T8" fmla="*/ 489 w 567"/>
                <a:gd name="T9" fmla="*/ 476 h 566"/>
                <a:gd name="T10" fmla="*/ 449 w 567"/>
                <a:gd name="T11" fmla="*/ 511 h 566"/>
                <a:gd name="T12" fmla="*/ 404 w 567"/>
                <a:gd name="T13" fmla="*/ 539 h 566"/>
                <a:gd name="T14" fmla="*/ 365 w 567"/>
                <a:gd name="T15" fmla="*/ 554 h 566"/>
                <a:gd name="T16" fmla="*/ 301 w 567"/>
                <a:gd name="T17" fmla="*/ 565 h 566"/>
                <a:gd name="T18" fmla="*/ 283 w 567"/>
                <a:gd name="T19" fmla="*/ 566 h 566"/>
                <a:gd name="T20" fmla="*/ 196 w 567"/>
                <a:gd name="T21" fmla="*/ 552 h 566"/>
                <a:gd name="T22" fmla="*/ 164 w 567"/>
                <a:gd name="T23" fmla="*/ 540 h 566"/>
                <a:gd name="T24" fmla="*/ 103 w 567"/>
                <a:gd name="T25" fmla="*/ 501 h 566"/>
                <a:gd name="T26" fmla="*/ 97 w 567"/>
                <a:gd name="T27" fmla="*/ 497 h 566"/>
                <a:gd name="T28" fmla="*/ 65 w 567"/>
                <a:gd name="T29" fmla="*/ 464 h 566"/>
                <a:gd name="T30" fmla="*/ 36 w 567"/>
                <a:gd name="T31" fmla="*/ 419 h 566"/>
                <a:gd name="T32" fmla="*/ 14 w 567"/>
                <a:gd name="T33" fmla="*/ 371 h 566"/>
                <a:gd name="T34" fmla="*/ 2 w 567"/>
                <a:gd name="T35" fmla="*/ 319 h 566"/>
                <a:gd name="T36" fmla="*/ 1 w 567"/>
                <a:gd name="T37" fmla="*/ 266 h 566"/>
                <a:gd name="T38" fmla="*/ 9 w 567"/>
                <a:gd name="T39" fmla="*/ 213 h 566"/>
                <a:gd name="T40" fmla="*/ 26 w 567"/>
                <a:gd name="T41" fmla="*/ 163 h 566"/>
                <a:gd name="T42" fmla="*/ 54 w 567"/>
                <a:gd name="T43" fmla="*/ 117 h 566"/>
                <a:gd name="T44" fmla="*/ 69 w 567"/>
                <a:gd name="T45" fmla="*/ 97 h 566"/>
                <a:gd name="T46" fmla="*/ 131 w 567"/>
                <a:gd name="T47" fmla="*/ 44 h 566"/>
                <a:gd name="T48" fmla="*/ 164 w 567"/>
                <a:gd name="T49" fmla="*/ 26 h 566"/>
                <a:gd name="T50" fmla="*/ 229 w 567"/>
                <a:gd name="T51" fmla="*/ 5 h 566"/>
                <a:gd name="T52" fmla="*/ 241 w 567"/>
                <a:gd name="T53" fmla="*/ 3 h 566"/>
                <a:gd name="T54" fmla="*/ 335 w 567"/>
                <a:gd name="T55" fmla="*/ 5 h 566"/>
                <a:gd name="T56" fmla="*/ 365 w 567"/>
                <a:gd name="T57" fmla="*/ 11 h 566"/>
                <a:gd name="T58" fmla="*/ 434 w 567"/>
                <a:gd name="T59" fmla="*/ 43 h 566"/>
                <a:gd name="T60" fmla="*/ 437 w 567"/>
                <a:gd name="T61" fmla="*/ 45 h 566"/>
                <a:gd name="T62" fmla="*/ 476 w 567"/>
                <a:gd name="T63" fmla="*/ 76 h 566"/>
                <a:gd name="T64" fmla="*/ 511 w 567"/>
                <a:gd name="T65" fmla="*/ 116 h 566"/>
                <a:gd name="T66" fmla="*/ 539 w 567"/>
                <a:gd name="T67" fmla="*/ 161 h 566"/>
                <a:gd name="T68" fmla="*/ 557 w 567"/>
                <a:gd name="T69" fmla="*/ 211 h 566"/>
                <a:gd name="T70" fmla="*/ 565 w 567"/>
                <a:gd name="T71" fmla="*/ 26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7" h="566">
                  <a:moveTo>
                    <a:pt x="567" y="283"/>
                  </a:moveTo>
                  <a:lnTo>
                    <a:pt x="567" y="283"/>
                  </a:lnTo>
                  <a:lnTo>
                    <a:pt x="563" y="325"/>
                  </a:lnTo>
                  <a:lnTo>
                    <a:pt x="561" y="336"/>
                  </a:lnTo>
                  <a:moveTo>
                    <a:pt x="546" y="387"/>
                  </a:moveTo>
                  <a:lnTo>
                    <a:pt x="546" y="387"/>
                  </a:lnTo>
                  <a:lnTo>
                    <a:pt x="540" y="402"/>
                  </a:lnTo>
                  <a:lnTo>
                    <a:pt x="522" y="434"/>
                  </a:lnTo>
                  <a:moveTo>
                    <a:pt x="489" y="476"/>
                  </a:moveTo>
                  <a:lnTo>
                    <a:pt x="489" y="476"/>
                  </a:lnTo>
                  <a:lnTo>
                    <a:pt x="469" y="497"/>
                  </a:lnTo>
                  <a:lnTo>
                    <a:pt x="449" y="511"/>
                  </a:lnTo>
                  <a:moveTo>
                    <a:pt x="404" y="539"/>
                  </a:moveTo>
                  <a:lnTo>
                    <a:pt x="404" y="539"/>
                  </a:lnTo>
                  <a:lnTo>
                    <a:pt x="403" y="540"/>
                  </a:lnTo>
                  <a:lnTo>
                    <a:pt x="365" y="554"/>
                  </a:lnTo>
                  <a:lnTo>
                    <a:pt x="354" y="557"/>
                  </a:lnTo>
                  <a:moveTo>
                    <a:pt x="301" y="565"/>
                  </a:moveTo>
                  <a:lnTo>
                    <a:pt x="301" y="565"/>
                  </a:lnTo>
                  <a:lnTo>
                    <a:pt x="283" y="566"/>
                  </a:lnTo>
                  <a:lnTo>
                    <a:pt x="248" y="564"/>
                  </a:lnTo>
                  <a:moveTo>
                    <a:pt x="196" y="552"/>
                  </a:moveTo>
                  <a:lnTo>
                    <a:pt x="196" y="552"/>
                  </a:lnTo>
                  <a:lnTo>
                    <a:pt x="164" y="540"/>
                  </a:lnTo>
                  <a:lnTo>
                    <a:pt x="147" y="531"/>
                  </a:lnTo>
                  <a:moveTo>
                    <a:pt x="103" y="501"/>
                  </a:moveTo>
                  <a:lnTo>
                    <a:pt x="103" y="501"/>
                  </a:lnTo>
                  <a:lnTo>
                    <a:pt x="97" y="497"/>
                  </a:lnTo>
                  <a:lnTo>
                    <a:pt x="69" y="469"/>
                  </a:lnTo>
                  <a:lnTo>
                    <a:pt x="65" y="464"/>
                  </a:lnTo>
                  <a:moveTo>
                    <a:pt x="36" y="419"/>
                  </a:moveTo>
                  <a:lnTo>
                    <a:pt x="36" y="419"/>
                  </a:lnTo>
                  <a:lnTo>
                    <a:pt x="26" y="402"/>
                  </a:lnTo>
                  <a:lnTo>
                    <a:pt x="14" y="371"/>
                  </a:lnTo>
                  <a:moveTo>
                    <a:pt x="2" y="319"/>
                  </a:moveTo>
                  <a:lnTo>
                    <a:pt x="2" y="319"/>
                  </a:lnTo>
                  <a:lnTo>
                    <a:pt x="0" y="283"/>
                  </a:lnTo>
                  <a:lnTo>
                    <a:pt x="1" y="266"/>
                  </a:lnTo>
                  <a:moveTo>
                    <a:pt x="9" y="213"/>
                  </a:moveTo>
                  <a:lnTo>
                    <a:pt x="9" y="213"/>
                  </a:lnTo>
                  <a:lnTo>
                    <a:pt x="12" y="201"/>
                  </a:lnTo>
                  <a:lnTo>
                    <a:pt x="26" y="163"/>
                  </a:lnTo>
                  <a:lnTo>
                    <a:pt x="26" y="163"/>
                  </a:lnTo>
                  <a:moveTo>
                    <a:pt x="54" y="117"/>
                  </a:moveTo>
                  <a:lnTo>
                    <a:pt x="54" y="117"/>
                  </a:lnTo>
                  <a:lnTo>
                    <a:pt x="69" y="97"/>
                  </a:lnTo>
                  <a:lnTo>
                    <a:pt x="89" y="77"/>
                  </a:lnTo>
                  <a:moveTo>
                    <a:pt x="131" y="44"/>
                  </a:moveTo>
                  <a:lnTo>
                    <a:pt x="131" y="44"/>
                  </a:lnTo>
                  <a:lnTo>
                    <a:pt x="164" y="26"/>
                  </a:lnTo>
                  <a:lnTo>
                    <a:pt x="178" y="20"/>
                  </a:lnTo>
                  <a:moveTo>
                    <a:pt x="229" y="5"/>
                  </a:moveTo>
                  <a:lnTo>
                    <a:pt x="229" y="5"/>
                  </a:lnTo>
                  <a:lnTo>
                    <a:pt x="241" y="3"/>
                  </a:lnTo>
                  <a:lnTo>
                    <a:pt x="282" y="0"/>
                  </a:lnTo>
                  <a:moveTo>
                    <a:pt x="335" y="5"/>
                  </a:moveTo>
                  <a:lnTo>
                    <a:pt x="335" y="5"/>
                  </a:lnTo>
                  <a:lnTo>
                    <a:pt x="365" y="11"/>
                  </a:lnTo>
                  <a:lnTo>
                    <a:pt x="386" y="20"/>
                  </a:lnTo>
                  <a:moveTo>
                    <a:pt x="434" y="43"/>
                  </a:moveTo>
                  <a:lnTo>
                    <a:pt x="434" y="43"/>
                  </a:lnTo>
                  <a:lnTo>
                    <a:pt x="437" y="45"/>
                  </a:lnTo>
                  <a:lnTo>
                    <a:pt x="469" y="69"/>
                  </a:lnTo>
                  <a:lnTo>
                    <a:pt x="476" y="76"/>
                  </a:lnTo>
                  <a:moveTo>
                    <a:pt x="511" y="116"/>
                  </a:moveTo>
                  <a:lnTo>
                    <a:pt x="511" y="116"/>
                  </a:lnTo>
                  <a:lnTo>
                    <a:pt x="521" y="129"/>
                  </a:lnTo>
                  <a:lnTo>
                    <a:pt x="539" y="161"/>
                  </a:lnTo>
                  <a:moveTo>
                    <a:pt x="557" y="211"/>
                  </a:moveTo>
                  <a:lnTo>
                    <a:pt x="557" y="211"/>
                  </a:lnTo>
                  <a:lnTo>
                    <a:pt x="563" y="241"/>
                  </a:lnTo>
                  <a:lnTo>
                    <a:pt x="565" y="264"/>
                  </a:lnTo>
                </a:path>
              </a:pathLst>
            </a:custGeom>
            <a:grpFill/>
            <a:ln w="17463"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36" hangingPunct="1">
                <a:defRPr/>
              </a:pPr>
              <a:endParaRPr lang="en-US" sz="1350" kern="1200">
                <a:latin typeface="Segoe UI"/>
                <a:ea typeface="+mn-ea"/>
                <a:cs typeface="+mn-cs"/>
              </a:endParaRPr>
            </a:p>
          </p:txBody>
        </p:sp>
      </p:grpSp>
      <p:cxnSp>
        <p:nvCxnSpPr>
          <p:cNvPr id="29" name="Straight Arrow Connector 28">
            <a:extLst>
              <a:ext uri="{FF2B5EF4-FFF2-40B4-BE49-F238E27FC236}">
                <a16:creationId xmlns:a16="http://schemas.microsoft.com/office/drawing/2014/main" id="{E6FA409E-2322-4118-9121-26C979C8B3FA}"/>
              </a:ext>
            </a:extLst>
          </p:cNvPr>
          <p:cNvCxnSpPr>
            <a:cxnSpLocks/>
            <a:stCxn id="27" idx="34"/>
          </p:cNvCxnSpPr>
          <p:nvPr/>
        </p:nvCxnSpPr>
        <p:spPr>
          <a:xfrm flipV="1">
            <a:off x="3605371" y="3386955"/>
            <a:ext cx="238574" cy="83421"/>
          </a:xfrm>
          <a:prstGeom prst="straightConnector1">
            <a:avLst/>
          </a:prstGeom>
          <a:noFill/>
          <a:ln w="28575" cap="sq">
            <a:solidFill>
              <a:schemeClr val="tx2"/>
            </a:solidFill>
            <a:prstDash val="solid"/>
            <a:miter lim="800000"/>
            <a:headEnd type="none" w="med" len="med"/>
            <a:tailEnd type="triangle" w="med" len="med"/>
          </a:ln>
        </p:spPr>
      </p:cxnSp>
      <p:grpSp>
        <p:nvGrpSpPr>
          <p:cNvPr id="32" name="Group 31">
            <a:extLst>
              <a:ext uri="{FF2B5EF4-FFF2-40B4-BE49-F238E27FC236}">
                <a16:creationId xmlns:a16="http://schemas.microsoft.com/office/drawing/2014/main" id="{1155A5E9-5887-4C2A-A51B-1D2CB3FE1C2A}"/>
              </a:ext>
            </a:extLst>
          </p:cNvPr>
          <p:cNvGrpSpPr/>
          <p:nvPr/>
        </p:nvGrpSpPr>
        <p:grpSpPr>
          <a:xfrm>
            <a:off x="3596380" y="2224769"/>
            <a:ext cx="284802" cy="284802"/>
            <a:chOff x="10758488" y="4386265"/>
            <a:chExt cx="387350" cy="387350"/>
          </a:xfrm>
          <a:solidFill>
            <a:schemeClr val="tx2"/>
          </a:solidFill>
        </p:grpSpPr>
        <p:sp>
          <p:nvSpPr>
            <p:cNvPr id="33" name="Oval 32">
              <a:extLst>
                <a:ext uri="{FF2B5EF4-FFF2-40B4-BE49-F238E27FC236}">
                  <a16:creationId xmlns:a16="http://schemas.microsoft.com/office/drawing/2014/main" id="{CF101E88-39D3-49B3-9E34-659CA8DFD66A}"/>
                </a:ext>
              </a:extLst>
            </p:cNvPr>
            <p:cNvSpPr/>
            <p:nvPr/>
          </p:nvSpPr>
          <p:spPr bwMode="auto">
            <a:xfrm>
              <a:off x="10866832" y="4492108"/>
              <a:ext cx="170662" cy="175664"/>
            </a:xfrm>
            <a:prstGeom prst="ellipse">
              <a:avLst/>
            </a:prstGeom>
            <a:grpFill/>
            <a:ln w="15875" cap="sq">
              <a:solidFill>
                <a:schemeClr val="tx1"/>
              </a:solidFill>
              <a:prstDash val="solid"/>
              <a:miter lim="800000"/>
              <a:headEnd/>
              <a:tailEnd/>
            </a:ln>
          </p:spPr>
          <p:txBody>
            <a:bodyPr vert="horz" wrap="square" lIns="65910" tIns="32955" rIns="65910" bIns="32955" numCol="1" anchor="t" anchorCtr="0" compatLnSpc="1">
              <a:prstTxWarp prst="textNoShape">
                <a:avLst/>
              </a:prstTxWarp>
            </a:bodyPr>
            <a:lstStyle/>
            <a:p>
              <a:pPr defTabSz="685736" hangingPunct="1">
                <a:defRPr/>
              </a:pPr>
              <a:endParaRPr lang="en-US" sz="1272" kern="1200">
                <a:latin typeface="Segoe UI"/>
                <a:ea typeface="+mn-ea"/>
                <a:cs typeface="+mn-cs"/>
              </a:endParaRPr>
            </a:p>
          </p:txBody>
        </p:sp>
        <p:sp>
          <p:nvSpPr>
            <p:cNvPr id="34" name="Freeform 13">
              <a:extLst>
                <a:ext uri="{FF2B5EF4-FFF2-40B4-BE49-F238E27FC236}">
                  <a16:creationId xmlns:a16="http://schemas.microsoft.com/office/drawing/2014/main" id="{F196EFBD-0A36-43C7-A467-DF5338C887B3}"/>
                </a:ext>
              </a:extLst>
            </p:cNvPr>
            <p:cNvSpPr>
              <a:spLocks noEditPoints="1"/>
            </p:cNvSpPr>
            <p:nvPr/>
          </p:nvSpPr>
          <p:spPr bwMode="auto">
            <a:xfrm>
              <a:off x="10758488" y="4386265"/>
              <a:ext cx="387350" cy="387350"/>
            </a:xfrm>
            <a:custGeom>
              <a:avLst/>
              <a:gdLst>
                <a:gd name="T0" fmla="*/ 567 w 567"/>
                <a:gd name="T1" fmla="*/ 283 h 566"/>
                <a:gd name="T2" fmla="*/ 561 w 567"/>
                <a:gd name="T3" fmla="*/ 336 h 566"/>
                <a:gd name="T4" fmla="*/ 546 w 567"/>
                <a:gd name="T5" fmla="*/ 387 h 566"/>
                <a:gd name="T6" fmla="*/ 522 w 567"/>
                <a:gd name="T7" fmla="*/ 434 h 566"/>
                <a:gd name="T8" fmla="*/ 489 w 567"/>
                <a:gd name="T9" fmla="*/ 476 h 566"/>
                <a:gd name="T10" fmla="*/ 449 w 567"/>
                <a:gd name="T11" fmla="*/ 511 h 566"/>
                <a:gd name="T12" fmla="*/ 404 w 567"/>
                <a:gd name="T13" fmla="*/ 539 h 566"/>
                <a:gd name="T14" fmla="*/ 365 w 567"/>
                <a:gd name="T15" fmla="*/ 554 h 566"/>
                <a:gd name="T16" fmla="*/ 301 w 567"/>
                <a:gd name="T17" fmla="*/ 565 h 566"/>
                <a:gd name="T18" fmla="*/ 283 w 567"/>
                <a:gd name="T19" fmla="*/ 566 h 566"/>
                <a:gd name="T20" fmla="*/ 196 w 567"/>
                <a:gd name="T21" fmla="*/ 552 h 566"/>
                <a:gd name="T22" fmla="*/ 164 w 567"/>
                <a:gd name="T23" fmla="*/ 540 h 566"/>
                <a:gd name="T24" fmla="*/ 103 w 567"/>
                <a:gd name="T25" fmla="*/ 501 h 566"/>
                <a:gd name="T26" fmla="*/ 97 w 567"/>
                <a:gd name="T27" fmla="*/ 497 h 566"/>
                <a:gd name="T28" fmla="*/ 65 w 567"/>
                <a:gd name="T29" fmla="*/ 464 h 566"/>
                <a:gd name="T30" fmla="*/ 36 w 567"/>
                <a:gd name="T31" fmla="*/ 419 h 566"/>
                <a:gd name="T32" fmla="*/ 14 w 567"/>
                <a:gd name="T33" fmla="*/ 371 h 566"/>
                <a:gd name="T34" fmla="*/ 2 w 567"/>
                <a:gd name="T35" fmla="*/ 319 h 566"/>
                <a:gd name="T36" fmla="*/ 1 w 567"/>
                <a:gd name="T37" fmla="*/ 266 h 566"/>
                <a:gd name="T38" fmla="*/ 9 w 567"/>
                <a:gd name="T39" fmla="*/ 213 h 566"/>
                <a:gd name="T40" fmla="*/ 26 w 567"/>
                <a:gd name="T41" fmla="*/ 163 h 566"/>
                <a:gd name="T42" fmla="*/ 54 w 567"/>
                <a:gd name="T43" fmla="*/ 117 h 566"/>
                <a:gd name="T44" fmla="*/ 69 w 567"/>
                <a:gd name="T45" fmla="*/ 97 h 566"/>
                <a:gd name="T46" fmla="*/ 131 w 567"/>
                <a:gd name="T47" fmla="*/ 44 h 566"/>
                <a:gd name="T48" fmla="*/ 164 w 567"/>
                <a:gd name="T49" fmla="*/ 26 h 566"/>
                <a:gd name="T50" fmla="*/ 229 w 567"/>
                <a:gd name="T51" fmla="*/ 5 h 566"/>
                <a:gd name="T52" fmla="*/ 241 w 567"/>
                <a:gd name="T53" fmla="*/ 3 h 566"/>
                <a:gd name="T54" fmla="*/ 335 w 567"/>
                <a:gd name="T55" fmla="*/ 5 h 566"/>
                <a:gd name="T56" fmla="*/ 365 w 567"/>
                <a:gd name="T57" fmla="*/ 11 h 566"/>
                <a:gd name="T58" fmla="*/ 434 w 567"/>
                <a:gd name="T59" fmla="*/ 43 h 566"/>
                <a:gd name="T60" fmla="*/ 437 w 567"/>
                <a:gd name="T61" fmla="*/ 45 h 566"/>
                <a:gd name="T62" fmla="*/ 476 w 567"/>
                <a:gd name="T63" fmla="*/ 76 h 566"/>
                <a:gd name="T64" fmla="*/ 511 w 567"/>
                <a:gd name="T65" fmla="*/ 116 h 566"/>
                <a:gd name="T66" fmla="*/ 539 w 567"/>
                <a:gd name="T67" fmla="*/ 161 h 566"/>
                <a:gd name="T68" fmla="*/ 557 w 567"/>
                <a:gd name="T69" fmla="*/ 211 h 566"/>
                <a:gd name="T70" fmla="*/ 565 w 567"/>
                <a:gd name="T71" fmla="*/ 26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7" h="566">
                  <a:moveTo>
                    <a:pt x="567" y="283"/>
                  </a:moveTo>
                  <a:lnTo>
                    <a:pt x="567" y="283"/>
                  </a:lnTo>
                  <a:lnTo>
                    <a:pt x="563" y="325"/>
                  </a:lnTo>
                  <a:lnTo>
                    <a:pt x="561" y="336"/>
                  </a:lnTo>
                  <a:moveTo>
                    <a:pt x="546" y="387"/>
                  </a:moveTo>
                  <a:lnTo>
                    <a:pt x="546" y="387"/>
                  </a:lnTo>
                  <a:lnTo>
                    <a:pt x="540" y="402"/>
                  </a:lnTo>
                  <a:lnTo>
                    <a:pt x="522" y="434"/>
                  </a:lnTo>
                  <a:moveTo>
                    <a:pt x="489" y="476"/>
                  </a:moveTo>
                  <a:lnTo>
                    <a:pt x="489" y="476"/>
                  </a:lnTo>
                  <a:lnTo>
                    <a:pt x="469" y="497"/>
                  </a:lnTo>
                  <a:lnTo>
                    <a:pt x="449" y="511"/>
                  </a:lnTo>
                  <a:moveTo>
                    <a:pt x="404" y="539"/>
                  </a:moveTo>
                  <a:lnTo>
                    <a:pt x="404" y="539"/>
                  </a:lnTo>
                  <a:lnTo>
                    <a:pt x="403" y="540"/>
                  </a:lnTo>
                  <a:lnTo>
                    <a:pt x="365" y="554"/>
                  </a:lnTo>
                  <a:lnTo>
                    <a:pt x="354" y="557"/>
                  </a:lnTo>
                  <a:moveTo>
                    <a:pt x="301" y="565"/>
                  </a:moveTo>
                  <a:lnTo>
                    <a:pt x="301" y="565"/>
                  </a:lnTo>
                  <a:lnTo>
                    <a:pt x="283" y="566"/>
                  </a:lnTo>
                  <a:lnTo>
                    <a:pt x="248" y="564"/>
                  </a:lnTo>
                  <a:moveTo>
                    <a:pt x="196" y="552"/>
                  </a:moveTo>
                  <a:lnTo>
                    <a:pt x="196" y="552"/>
                  </a:lnTo>
                  <a:lnTo>
                    <a:pt x="164" y="540"/>
                  </a:lnTo>
                  <a:lnTo>
                    <a:pt x="147" y="531"/>
                  </a:lnTo>
                  <a:moveTo>
                    <a:pt x="103" y="501"/>
                  </a:moveTo>
                  <a:lnTo>
                    <a:pt x="103" y="501"/>
                  </a:lnTo>
                  <a:lnTo>
                    <a:pt x="97" y="497"/>
                  </a:lnTo>
                  <a:lnTo>
                    <a:pt x="69" y="469"/>
                  </a:lnTo>
                  <a:lnTo>
                    <a:pt x="65" y="464"/>
                  </a:lnTo>
                  <a:moveTo>
                    <a:pt x="36" y="419"/>
                  </a:moveTo>
                  <a:lnTo>
                    <a:pt x="36" y="419"/>
                  </a:lnTo>
                  <a:lnTo>
                    <a:pt x="26" y="402"/>
                  </a:lnTo>
                  <a:lnTo>
                    <a:pt x="14" y="371"/>
                  </a:lnTo>
                  <a:moveTo>
                    <a:pt x="2" y="319"/>
                  </a:moveTo>
                  <a:lnTo>
                    <a:pt x="2" y="319"/>
                  </a:lnTo>
                  <a:lnTo>
                    <a:pt x="0" y="283"/>
                  </a:lnTo>
                  <a:lnTo>
                    <a:pt x="1" y="266"/>
                  </a:lnTo>
                  <a:moveTo>
                    <a:pt x="9" y="213"/>
                  </a:moveTo>
                  <a:lnTo>
                    <a:pt x="9" y="213"/>
                  </a:lnTo>
                  <a:lnTo>
                    <a:pt x="12" y="201"/>
                  </a:lnTo>
                  <a:lnTo>
                    <a:pt x="26" y="163"/>
                  </a:lnTo>
                  <a:lnTo>
                    <a:pt x="26" y="163"/>
                  </a:lnTo>
                  <a:moveTo>
                    <a:pt x="54" y="117"/>
                  </a:moveTo>
                  <a:lnTo>
                    <a:pt x="54" y="117"/>
                  </a:lnTo>
                  <a:lnTo>
                    <a:pt x="69" y="97"/>
                  </a:lnTo>
                  <a:lnTo>
                    <a:pt x="89" y="77"/>
                  </a:lnTo>
                  <a:moveTo>
                    <a:pt x="131" y="44"/>
                  </a:moveTo>
                  <a:lnTo>
                    <a:pt x="131" y="44"/>
                  </a:lnTo>
                  <a:lnTo>
                    <a:pt x="164" y="26"/>
                  </a:lnTo>
                  <a:lnTo>
                    <a:pt x="178" y="20"/>
                  </a:lnTo>
                  <a:moveTo>
                    <a:pt x="229" y="5"/>
                  </a:moveTo>
                  <a:lnTo>
                    <a:pt x="229" y="5"/>
                  </a:lnTo>
                  <a:lnTo>
                    <a:pt x="241" y="3"/>
                  </a:lnTo>
                  <a:lnTo>
                    <a:pt x="282" y="0"/>
                  </a:lnTo>
                  <a:moveTo>
                    <a:pt x="335" y="5"/>
                  </a:moveTo>
                  <a:lnTo>
                    <a:pt x="335" y="5"/>
                  </a:lnTo>
                  <a:lnTo>
                    <a:pt x="365" y="11"/>
                  </a:lnTo>
                  <a:lnTo>
                    <a:pt x="386" y="20"/>
                  </a:lnTo>
                  <a:moveTo>
                    <a:pt x="434" y="43"/>
                  </a:moveTo>
                  <a:lnTo>
                    <a:pt x="434" y="43"/>
                  </a:lnTo>
                  <a:lnTo>
                    <a:pt x="437" y="45"/>
                  </a:lnTo>
                  <a:lnTo>
                    <a:pt x="469" y="69"/>
                  </a:lnTo>
                  <a:lnTo>
                    <a:pt x="476" y="76"/>
                  </a:lnTo>
                  <a:moveTo>
                    <a:pt x="511" y="116"/>
                  </a:moveTo>
                  <a:lnTo>
                    <a:pt x="511" y="116"/>
                  </a:lnTo>
                  <a:lnTo>
                    <a:pt x="521" y="129"/>
                  </a:lnTo>
                  <a:lnTo>
                    <a:pt x="539" y="161"/>
                  </a:lnTo>
                  <a:moveTo>
                    <a:pt x="557" y="211"/>
                  </a:moveTo>
                  <a:lnTo>
                    <a:pt x="557" y="211"/>
                  </a:lnTo>
                  <a:lnTo>
                    <a:pt x="563" y="241"/>
                  </a:lnTo>
                  <a:lnTo>
                    <a:pt x="565" y="264"/>
                  </a:lnTo>
                </a:path>
              </a:pathLst>
            </a:custGeom>
            <a:grpFill/>
            <a:ln w="17463"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736" hangingPunct="1">
                <a:defRPr/>
              </a:pPr>
              <a:endParaRPr lang="en-US" sz="1350" kern="1200">
                <a:latin typeface="Segoe UI"/>
                <a:ea typeface="+mn-ea"/>
                <a:cs typeface="+mn-cs"/>
              </a:endParaRPr>
            </a:p>
          </p:txBody>
        </p:sp>
      </p:grpSp>
      <p:grpSp>
        <p:nvGrpSpPr>
          <p:cNvPr id="39" name="Group 38">
            <a:extLst>
              <a:ext uri="{FF2B5EF4-FFF2-40B4-BE49-F238E27FC236}">
                <a16:creationId xmlns:a16="http://schemas.microsoft.com/office/drawing/2014/main" id="{979DCDEA-84EC-4336-AD0C-DFECE60D0D68}"/>
              </a:ext>
            </a:extLst>
          </p:cNvPr>
          <p:cNvGrpSpPr/>
          <p:nvPr/>
        </p:nvGrpSpPr>
        <p:grpSpPr>
          <a:xfrm>
            <a:off x="6260810" y="2679821"/>
            <a:ext cx="284802" cy="284802"/>
            <a:chOff x="10758488" y="4386265"/>
            <a:chExt cx="387350" cy="387350"/>
          </a:xfrm>
          <a:solidFill>
            <a:schemeClr val="tx2"/>
          </a:solidFill>
        </p:grpSpPr>
        <p:sp>
          <p:nvSpPr>
            <p:cNvPr id="40" name="Oval 39">
              <a:extLst>
                <a:ext uri="{FF2B5EF4-FFF2-40B4-BE49-F238E27FC236}">
                  <a16:creationId xmlns:a16="http://schemas.microsoft.com/office/drawing/2014/main" id="{B7D4B5B1-AF9B-4DE7-A529-67FD737EBF2D}"/>
                </a:ext>
              </a:extLst>
            </p:cNvPr>
            <p:cNvSpPr/>
            <p:nvPr/>
          </p:nvSpPr>
          <p:spPr bwMode="auto">
            <a:xfrm>
              <a:off x="10866832" y="4492108"/>
              <a:ext cx="170662" cy="175664"/>
            </a:xfrm>
            <a:prstGeom prst="ellipse">
              <a:avLst/>
            </a:prstGeom>
            <a:grpFill/>
            <a:ln w="15875" cap="sq">
              <a:solidFill>
                <a:schemeClr val="tx2"/>
              </a:solidFill>
              <a:prstDash val="solid"/>
              <a:miter lim="800000"/>
              <a:headEnd/>
              <a:tailEnd/>
            </a:ln>
          </p:spPr>
          <p:txBody>
            <a:bodyPr vert="horz" wrap="square" lIns="65910" tIns="32955" rIns="65910" bIns="32955" numCol="1" anchor="t" anchorCtr="0" compatLnSpc="1">
              <a:prstTxWarp prst="textNoShape">
                <a:avLst/>
              </a:prstTxWarp>
            </a:bodyPr>
            <a:lstStyle/>
            <a:p>
              <a:pPr defTabSz="685736" hangingPunct="1">
                <a:defRPr/>
              </a:pPr>
              <a:endParaRPr lang="en-US" sz="1272" kern="1200">
                <a:latin typeface="Segoe UI"/>
                <a:ea typeface="+mn-ea"/>
                <a:cs typeface="+mn-cs"/>
              </a:endParaRPr>
            </a:p>
          </p:txBody>
        </p:sp>
        <p:sp>
          <p:nvSpPr>
            <p:cNvPr id="41" name="Freeform 13">
              <a:extLst>
                <a:ext uri="{FF2B5EF4-FFF2-40B4-BE49-F238E27FC236}">
                  <a16:creationId xmlns:a16="http://schemas.microsoft.com/office/drawing/2014/main" id="{4D82E025-C1AA-4C5B-BD37-21E70DCDEC5E}"/>
                </a:ext>
              </a:extLst>
            </p:cNvPr>
            <p:cNvSpPr>
              <a:spLocks noEditPoints="1"/>
            </p:cNvSpPr>
            <p:nvPr/>
          </p:nvSpPr>
          <p:spPr bwMode="auto">
            <a:xfrm>
              <a:off x="10758488" y="4386265"/>
              <a:ext cx="387350" cy="387350"/>
            </a:xfrm>
            <a:custGeom>
              <a:avLst/>
              <a:gdLst>
                <a:gd name="T0" fmla="*/ 567 w 567"/>
                <a:gd name="T1" fmla="*/ 283 h 566"/>
                <a:gd name="T2" fmla="*/ 561 w 567"/>
                <a:gd name="T3" fmla="*/ 336 h 566"/>
                <a:gd name="T4" fmla="*/ 546 w 567"/>
                <a:gd name="T5" fmla="*/ 387 h 566"/>
                <a:gd name="T6" fmla="*/ 522 w 567"/>
                <a:gd name="T7" fmla="*/ 434 h 566"/>
                <a:gd name="T8" fmla="*/ 489 w 567"/>
                <a:gd name="T9" fmla="*/ 476 h 566"/>
                <a:gd name="T10" fmla="*/ 449 w 567"/>
                <a:gd name="T11" fmla="*/ 511 h 566"/>
                <a:gd name="T12" fmla="*/ 404 w 567"/>
                <a:gd name="T13" fmla="*/ 539 h 566"/>
                <a:gd name="T14" fmla="*/ 365 w 567"/>
                <a:gd name="T15" fmla="*/ 554 h 566"/>
                <a:gd name="T16" fmla="*/ 301 w 567"/>
                <a:gd name="T17" fmla="*/ 565 h 566"/>
                <a:gd name="T18" fmla="*/ 283 w 567"/>
                <a:gd name="T19" fmla="*/ 566 h 566"/>
                <a:gd name="T20" fmla="*/ 196 w 567"/>
                <a:gd name="T21" fmla="*/ 552 h 566"/>
                <a:gd name="T22" fmla="*/ 164 w 567"/>
                <a:gd name="T23" fmla="*/ 540 h 566"/>
                <a:gd name="T24" fmla="*/ 103 w 567"/>
                <a:gd name="T25" fmla="*/ 501 h 566"/>
                <a:gd name="T26" fmla="*/ 97 w 567"/>
                <a:gd name="T27" fmla="*/ 497 h 566"/>
                <a:gd name="T28" fmla="*/ 65 w 567"/>
                <a:gd name="T29" fmla="*/ 464 h 566"/>
                <a:gd name="T30" fmla="*/ 36 w 567"/>
                <a:gd name="T31" fmla="*/ 419 h 566"/>
                <a:gd name="T32" fmla="*/ 14 w 567"/>
                <a:gd name="T33" fmla="*/ 371 h 566"/>
                <a:gd name="T34" fmla="*/ 2 w 567"/>
                <a:gd name="T35" fmla="*/ 319 h 566"/>
                <a:gd name="T36" fmla="*/ 1 w 567"/>
                <a:gd name="T37" fmla="*/ 266 h 566"/>
                <a:gd name="T38" fmla="*/ 9 w 567"/>
                <a:gd name="T39" fmla="*/ 213 h 566"/>
                <a:gd name="T40" fmla="*/ 26 w 567"/>
                <a:gd name="T41" fmla="*/ 163 h 566"/>
                <a:gd name="T42" fmla="*/ 54 w 567"/>
                <a:gd name="T43" fmla="*/ 117 h 566"/>
                <a:gd name="T44" fmla="*/ 69 w 567"/>
                <a:gd name="T45" fmla="*/ 97 h 566"/>
                <a:gd name="T46" fmla="*/ 131 w 567"/>
                <a:gd name="T47" fmla="*/ 44 h 566"/>
                <a:gd name="T48" fmla="*/ 164 w 567"/>
                <a:gd name="T49" fmla="*/ 26 h 566"/>
                <a:gd name="T50" fmla="*/ 229 w 567"/>
                <a:gd name="T51" fmla="*/ 5 h 566"/>
                <a:gd name="T52" fmla="*/ 241 w 567"/>
                <a:gd name="T53" fmla="*/ 3 h 566"/>
                <a:gd name="T54" fmla="*/ 335 w 567"/>
                <a:gd name="T55" fmla="*/ 5 h 566"/>
                <a:gd name="T56" fmla="*/ 365 w 567"/>
                <a:gd name="T57" fmla="*/ 11 h 566"/>
                <a:gd name="T58" fmla="*/ 434 w 567"/>
                <a:gd name="T59" fmla="*/ 43 h 566"/>
                <a:gd name="T60" fmla="*/ 437 w 567"/>
                <a:gd name="T61" fmla="*/ 45 h 566"/>
                <a:gd name="T62" fmla="*/ 476 w 567"/>
                <a:gd name="T63" fmla="*/ 76 h 566"/>
                <a:gd name="T64" fmla="*/ 511 w 567"/>
                <a:gd name="T65" fmla="*/ 116 h 566"/>
                <a:gd name="T66" fmla="*/ 539 w 567"/>
                <a:gd name="T67" fmla="*/ 161 h 566"/>
                <a:gd name="T68" fmla="*/ 557 w 567"/>
                <a:gd name="T69" fmla="*/ 211 h 566"/>
                <a:gd name="T70" fmla="*/ 565 w 567"/>
                <a:gd name="T71" fmla="*/ 26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7" h="566">
                  <a:moveTo>
                    <a:pt x="567" y="283"/>
                  </a:moveTo>
                  <a:lnTo>
                    <a:pt x="567" y="283"/>
                  </a:lnTo>
                  <a:lnTo>
                    <a:pt x="563" y="325"/>
                  </a:lnTo>
                  <a:lnTo>
                    <a:pt x="561" y="336"/>
                  </a:lnTo>
                  <a:moveTo>
                    <a:pt x="546" y="387"/>
                  </a:moveTo>
                  <a:lnTo>
                    <a:pt x="546" y="387"/>
                  </a:lnTo>
                  <a:lnTo>
                    <a:pt x="540" y="402"/>
                  </a:lnTo>
                  <a:lnTo>
                    <a:pt x="522" y="434"/>
                  </a:lnTo>
                  <a:moveTo>
                    <a:pt x="489" y="476"/>
                  </a:moveTo>
                  <a:lnTo>
                    <a:pt x="489" y="476"/>
                  </a:lnTo>
                  <a:lnTo>
                    <a:pt x="469" y="497"/>
                  </a:lnTo>
                  <a:lnTo>
                    <a:pt x="449" y="511"/>
                  </a:lnTo>
                  <a:moveTo>
                    <a:pt x="404" y="539"/>
                  </a:moveTo>
                  <a:lnTo>
                    <a:pt x="404" y="539"/>
                  </a:lnTo>
                  <a:lnTo>
                    <a:pt x="403" y="540"/>
                  </a:lnTo>
                  <a:lnTo>
                    <a:pt x="365" y="554"/>
                  </a:lnTo>
                  <a:lnTo>
                    <a:pt x="354" y="557"/>
                  </a:lnTo>
                  <a:moveTo>
                    <a:pt x="301" y="565"/>
                  </a:moveTo>
                  <a:lnTo>
                    <a:pt x="301" y="565"/>
                  </a:lnTo>
                  <a:lnTo>
                    <a:pt x="283" y="566"/>
                  </a:lnTo>
                  <a:lnTo>
                    <a:pt x="248" y="564"/>
                  </a:lnTo>
                  <a:moveTo>
                    <a:pt x="196" y="552"/>
                  </a:moveTo>
                  <a:lnTo>
                    <a:pt x="196" y="552"/>
                  </a:lnTo>
                  <a:lnTo>
                    <a:pt x="164" y="540"/>
                  </a:lnTo>
                  <a:lnTo>
                    <a:pt x="147" y="531"/>
                  </a:lnTo>
                  <a:moveTo>
                    <a:pt x="103" y="501"/>
                  </a:moveTo>
                  <a:lnTo>
                    <a:pt x="103" y="501"/>
                  </a:lnTo>
                  <a:lnTo>
                    <a:pt x="97" y="497"/>
                  </a:lnTo>
                  <a:lnTo>
                    <a:pt x="69" y="469"/>
                  </a:lnTo>
                  <a:lnTo>
                    <a:pt x="65" y="464"/>
                  </a:lnTo>
                  <a:moveTo>
                    <a:pt x="36" y="419"/>
                  </a:moveTo>
                  <a:lnTo>
                    <a:pt x="36" y="419"/>
                  </a:lnTo>
                  <a:lnTo>
                    <a:pt x="26" y="402"/>
                  </a:lnTo>
                  <a:lnTo>
                    <a:pt x="14" y="371"/>
                  </a:lnTo>
                  <a:moveTo>
                    <a:pt x="2" y="319"/>
                  </a:moveTo>
                  <a:lnTo>
                    <a:pt x="2" y="319"/>
                  </a:lnTo>
                  <a:lnTo>
                    <a:pt x="0" y="283"/>
                  </a:lnTo>
                  <a:lnTo>
                    <a:pt x="1" y="266"/>
                  </a:lnTo>
                  <a:moveTo>
                    <a:pt x="9" y="213"/>
                  </a:moveTo>
                  <a:lnTo>
                    <a:pt x="9" y="213"/>
                  </a:lnTo>
                  <a:lnTo>
                    <a:pt x="12" y="201"/>
                  </a:lnTo>
                  <a:lnTo>
                    <a:pt x="26" y="163"/>
                  </a:lnTo>
                  <a:lnTo>
                    <a:pt x="26" y="163"/>
                  </a:lnTo>
                  <a:moveTo>
                    <a:pt x="54" y="117"/>
                  </a:moveTo>
                  <a:lnTo>
                    <a:pt x="54" y="117"/>
                  </a:lnTo>
                  <a:lnTo>
                    <a:pt x="69" y="97"/>
                  </a:lnTo>
                  <a:lnTo>
                    <a:pt x="89" y="77"/>
                  </a:lnTo>
                  <a:moveTo>
                    <a:pt x="131" y="44"/>
                  </a:moveTo>
                  <a:lnTo>
                    <a:pt x="131" y="44"/>
                  </a:lnTo>
                  <a:lnTo>
                    <a:pt x="164" y="26"/>
                  </a:lnTo>
                  <a:lnTo>
                    <a:pt x="178" y="20"/>
                  </a:lnTo>
                  <a:moveTo>
                    <a:pt x="229" y="5"/>
                  </a:moveTo>
                  <a:lnTo>
                    <a:pt x="229" y="5"/>
                  </a:lnTo>
                  <a:lnTo>
                    <a:pt x="241" y="3"/>
                  </a:lnTo>
                  <a:lnTo>
                    <a:pt x="282" y="0"/>
                  </a:lnTo>
                  <a:moveTo>
                    <a:pt x="335" y="5"/>
                  </a:moveTo>
                  <a:lnTo>
                    <a:pt x="335" y="5"/>
                  </a:lnTo>
                  <a:lnTo>
                    <a:pt x="365" y="11"/>
                  </a:lnTo>
                  <a:lnTo>
                    <a:pt x="386" y="20"/>
                  </a:lnTo>
                  <a:moveTo>
                    <a:pt x="434" y="43"/>
                  </a:moveTo>
                  <a:lnTo>
                    <a:pt x="434" y="43"/>
                  </a:lnTo>
                  <a:lnTo>
                    <a:pt x="437" y="45"/>
                  </a:lnTo>
                  <a:lnTo>
                    <a:pt x="469" y="69"/>
                  </a:lnTo>
                  <a:lnTo>
                    <a:pt x="476" y="76"/>
                  </a:lnTo>
                  <a:moveTo>
                    <a:pt x="511" y="116"/>
                  </a:moveTo>
                  <a:lnTo>
                    <a:pt x="511" y="116"/>
                  </a:lnTo>
                  <a:lnTo>
                    <a:pt x="521" y="129"/>
                  </a:lnTo>
                  <a:lnTo>
                    <a:pt x="539" y="161"/>
                  </a:lnTo>
                  <a:moveTo>
                    <a:pt x="557" y="211"/>
                  </a:moveTo>
                  <a:lnTo>
                    <a:pt x="557" y="211"/>
                  </a:lnTo>
                  <a:lnTo>
                    <a:pt x="563" y="241"/>
                  </a:lnTo>
                  <a:lnTo>
                    <a:pt x="565" y="264"/>
                  </a:lnTo>
                </a:path>
              </a:pathLst>
            </a:custGeom>
            <a:grpFill/>
            <a:ln w="17463"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36" hangingPunct="1">
                <a:defRPr/>
              </a:pPr>
              <a:endParaRPr lang="en-US" sz="1350" kern="1200">
                <a:latin typeface="Segoe UI"/>
                <a:ea typeface="+mn-ea"/>
                <a:cs typeface="+mn-cs"/>
              </a:endParaRPr>
            </a:p>
          </p:txBody>
        </p:sp>
      </p:grpSp>
      <p:cxnSp>
        <p:nvCxnSpPr>
          <p:cNvPr id="42" name="Straight Arrow Connector 41">
            <a:extLst>
              <a:ext uri="{FF2B5EF4-FFF2-40B4-BE49-F238E27FC236}">
                <a16:creationId xmlns:a16="http://schemas.microsoft.com/office/drawing/2014/main" id="{4D17FFE7-9535-4C18-BEA6-73D1D573C817}"/>
              </a:ext>
            </a:extLst>
          </p:cNvPr>
          <p:cNvCxnSpPr>
            <a:cxnSpLocks/>
            <a:stCxn id="40" idx="3"/>
          </p:cNvCxnSpPr>
          <p:nvPr/>
        </p:nvCxnSpPr>
        <p:spPr>
          <a:xfrm flipH="1">
            <a:off x="6076264" y="2867887"/>
            <a:ext cx="282584" cy="321322"/>
          </a:xfrm>
          <a:prstGeom prst="straightConnector1">
            <a:avLst/>
          </a:prstGeom>
          <a:noFill/>
          <a:ln w="28575" cap="sq">
            <a:solidFill>
              <a:schemeClr val="tx2"/>
            </a:solidFill>
            <a:prstDash val="solid"/>
            <a:miter lim="800000"/>
            <a:headEnd type="none" w="med" len="med"/>
            <a:tailEnd type="triangle" w="med" len="med"/>
          </a:ln>
        </p:spPr>
      </p:cxnSp>
      <p:cxnSp>
        <p:nvCxnSpPr>
          <p:cNvPr id="43" name="Straight Connector 42">
            <a:extLst>
              <a:ext uri="{FF2B5EF4-FFF2-40B4-BE49-F238E27FC236}">
                <a16:creationId xmlns:a16="http://schemas.microsoft.com/office/drawing/2014/main" id="{41147964-D27B-4A61-B8AF-993FA38E9F2A}"/>
              </a:ext>
            </a:extLst>
          </p:cNvPr>
          <p:cNvCxnSpPr>
            <a:cxnSpLocks/>
          </p:cNvCxnSpPr>
          <p:nvPr/>
        </p:nvCxnSpPr>
        <p:spPr>
          <a:xfrm>
            <a:off x="4217392" y="2797670"/>
            <a:ext cx="408267" cy="198257"/>
          </a:xfrm>
          <a:prstGeom prst="line">
            <a:avLst/>
          </a:prstGeom>
          <a:noFill/>
          <a:ln w="28575" cap="sq">
            <a:solidFill>
              <a:schemeClr val="tx2"/>
            </a:solidFill>
            <a:prstDash val="sysDot"/>
            <a:miter lim="800000"/>
            <a:headEnd type="none" w="med" len="med"/>
            <a:tailEnd type="triangle" w="med" len="med"/>
          </a:ln>
        </p:spPr>
      </p:cxnSp>
      <p:cxnSp>
        <p:nvCxnSpPr>
          <p:cNvPr id="44" name="Straight Connector 43">
            <a:extLst>
              <a:ext uri="{FF2B5EF4-FFF2-40B4-BE49-F238E27FC236}">
                <a16:creationId xmlns:a16="http://schemas.microsoft.com/office/drawing/2014/main" id="{DEC8673A-046C-422F-B8BA-FE19C7A60F70}"/>
              </a:ext>
            </a:extLst>
          </p:cNvPr>
          <p:cNvCxnSpPr>
            <a:cxnSpLocks/>
          </p:cNvCxnSpPr>
          <p:nvPr/>
        </p:nvCxnSpPr>
        <p:spPr>
          <a:xfrm flipV="1">
            <a:off x="4209914" y="3196484"/>
            <a:ext cx="415745" cy="148842"/>
          </a:xfrm>
          <a:prstGeom prst="line">
            <a:avLst/>
          </a:prstGeom>
          <a:noFill/>
          <a:ln w="28575" cap="sq">
            <a:solidFill>
              <a:schemeClr val="tx2"/>
            </a:solidFill>
            <a:prstDash val="sysDot"/>
            <a:miter lim="800000"/>
            <a:headEnd type="none" w="med" len="med"/>
            <a:tailEnd type="triangle" w="med" len="med"/>
          </a:ln>
        </p:spPr>
      </p:cxnSp>
      <p:cxnSp>
        <p:nvCxnSpPr>
          <p:cNvPr id="45" name="Straight Connector 44">
            <a:extLst>
              <a:ext uri="{FF2B5EF4-FFF2-40B4-BE49-F238E27FC236}">
                <a16:creationId xmlns:a16="http://schemas.microsoft.com/office/drawing/2014/main" id="{908F238D-8F98-437C-AE4A-F08ACBE78546}"/>
              </a:ext>
            </a:extLst>
          </p:cNvPr>
          <p:cNvCxnSpPr>
            <a:cxnSpLocks/>
          </p:cNvCxnSpPr>
          <p:nvPr/>
        </p:nvCxnSpPr>
        <p:spPr>
          <a:xfrm flipH="1" flipV="1">
            <a:off x="5189169" y="3162345"/>
            <a:ext cx="534593" cy="138737"/>
          </a:xfrm>
          <a:prstGeom prst="line">
            <a:avLst/>
          </a:prstGeom>
          <a:noFill/>
          <a:ln w="28575" cap="sq">
            <a:solidFill>
              <a:schemeClr val="tx2"/>
            </a:solidFill>
            <a:prstDash val="sysDot"/>
            <a:miter lim="800000"/>
            <a:headEnd type="none" w="med" len="med"/>
            <a:tailEnd type="triangle" w="med" len="med"/>
          </a:ln>
        </p:spPr>
      </p:cxnSp>
      <p:cxnSp>
        <p:nvCxnSpPr>
          <p:cNvPr id="64" name="Straight Arrow Connector 63">
            <a:extLst>
              <a:ext uri="{FF2B5EF4-FFF2-40B4-BE49-F238E27FC236}">
                <a16:creationId xmlns:a16="http://schemas.microsoft.com/office/drawing/2014/main" id="{4E959ECF-D72C-418E-A716-7E2E114FE799}"/>
              </a:ext>
            </a:extLst>
          </p:cNvPr>
          <p:cNvCxnSpPr>
            <a:cxnSpLocks/>
          </p:cNvCxnSpPr>
          <p:nvPr/>
        </p:nvCxnSpPr>
        <p:spPr>
          <a:xfrm>
            <a:off x="3841073" y="2517710"/>
            <a:ext cx="71946" cy="83432"/>
          </a:xfrm>
          <a:prstGeom prst="straightConnector1">
            <a:avLst/>
          </a:prstGeom>
          <a:noFill/>
          <a:ln w="28575" cap="sq">
            <a:solidFill>
              <a:schemeClr val="tx2"/>
            </a:solidFill>
            <a:prstDash val="solid"/>
            <a:miter lim="800000"/>
            <a:headEnd type="none" w="med" len="med"/>
            <a:tailEnd type="triangle" w="med" len="med"/>
          </a:ln>
        </p:spPr>
      </p:cxnSp>
      <p:grpSp>
        <p:nvGrpSpPr>
          <p:cNvPr id="70" name="Group 69">
            <a:extLst>
              <a:ext uri="{FF2B5EF4-FFF2-40B4-BE49-F238E27FC236}">
                <a16:creationId xmlns:a16="http://schemas.microsoft.com/office/drawing/2014/main" id="{BC3F6323-5AC2-4B4F-AA45-A55ABB8EE3F7}"/>
              </a:ext>
            </a:extLst>
          </p:cNvPr>
          <p:cNvGrpSpPr/>
          <p:nvPr/>
        </p:nvGrpSpPr>
        <p:grpSpPr>
          <a:xfrm>
            <a:off x="1801212" y="721707"/>
            <a:ext cx="2247556" cy="1613890"/>
            <a:chOff x="2101754" y="2247526"/>
            <a:chExt cx="3056832" cy="2195002"/>
          </a:xfrm>
        </p:grpSpPr>
        <p:sp>
          <p:nvSpPr>
            <p:cNvPr id="51" name="Oval 50">
              <a:extLst>
                <a:ext uri="{FF2B5EF4-FFF2-40B4-BE49-F238E27FC236}">
                  <a16:creationId xmlns:a16="http://schemas.microsoft.com/office/drawing/2014/main" id="{EA3FF07A-30B6-4CE7-87BC-57D63B14C8CB}"/>
                </a:ext>
              </a:extLst>
            </p:cNvPr>
            <p:cNvSpPr/>
            <p:nvPr/>
          </p:nvSpPr>
          <p:spPr bwMode="auto">
            <a:xfrm>
              <a:off x="2101754" y="2247526"/>
              <a:ext cx="3056832" cy="2195002"/>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1">
                <a:lnSpc>
                  <a:spcPct val="90000"/>
                </a:lnSpc>
                <a:spcBef>
                  <a:spcPct val="0"/>
                </a:spcBef>
                <a:spcAft>
                  <a:spcPct val="0"/>
                </a:spcAft>
                <a:defRPr/>
              </a:pPr>
              <a:endParaRPr lang="en-US" sz="1765"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cloud" title="Icon of a cloud">
              <a:extLst>
                <a:ext uri="{FF2B5EF4-FFF2-40B4-BE49-F238E27FC236}">
                  <a16:creationId xmlns:a16="http://schemas.microsoft.com/office/drawing/2014/main" id="{FA7A7E64-740D-4EAF-B5ED-CB2390759D14}"/>
                </a:ext>
              </a:extLst>
            </p:cNvPr>
            <p:cNvSpPr>
              <a:spLocks noChangeAspect="1"/>
            </p:cNvSpPr>
            <p:nvPr/>
          </p:nvSpPr>
          <p:spPr bwMode="auto">
            <a:xfrm>
              <a:off x="2970328" y="3515100"/>
              <a:ext cx="1565630" cy="83627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C000"/>
            </a:solidFill>
            <a:ln w="22225" cap="sq">
              <a:noFill/>
              <a:prstDash val="solid"/>
              <a:miter lim="800000"/>
              <a:headEnd/>
              <a:tailEnd/>
            </a:ln>
          </p:spPr>
          <p:txBody>
            <a:bodyPr rot="0" spcFirstLastPara="0" vertOverflow="overflow" horzOverflow="overflow" vert="horz" wrap="square" lIns="65910" tIns="32955" rIns="65910" bIns="32955" numCol="1" spcCol="0" rtlCol="0" fromWordArt="0" anchor="t" anchorCtr="0" forceAA="0" compatLnSpc="1">
              <a:prstTxWarp prst="textNoShape">
                <a:avLst/>
              </a:prstTxWarp>
              <a:noAutofit/>
            </a:bodyPr>
            <a:lstStyle/>
            <a:p>
              <a:pPr defTabSz="685736" hangingPunct="1">
                <a:defRPr/>
              </a:pPr>
              <a:endParaRPr lang="en-US" sz="1153" kern="1200">
                <a:latin typeface="Segoe UI"/>
                <a:ea typeface="+mn-ea"/>
                <a:cs typeface="+mn-cs"/>
              </a:endParaRPr>
            </a:p>
          </p:txBody>
        </p:sp>
        <p:sp>
          <p:nvSpPr>
            <p:cNvPr id="58" name="Rectangle 57">
              <a:extLst>
                <a:ext uri="{FF2B5EF4-FFF2-40B4-BE49-F238E27FC236}">
                  <a16:creationId xmlns:a16="http://schemas.microsoft.com/office/drawing/2014/main" id="{1A312487-3250-410E-96FA-F7C6C6A62C7C}"/>
                </a:ext>
              </a:extLst>
            </p:cNvPr>
            <p:cNvSpPr/>
            <p:nvPr/>
          </p:nvSpPr>
          <p:spPr>
            <a:xfrm>
              <a:off x="3509261" y="3800560"/>
              <a:ext cx="595629" cy="402726"/>
            </a:xfrm>
            <a:prstGeom prst="rect">
              <a:avLst/>
            </a:prstGeom>
          </p:spPr>
          <p:txBody>
            <a:bodyPr wrap="none">
              <a:spAutoFit/>
            </a:bodyPr>
            <a:lstStyle/>
            <a:p>
              <a:pPr defTabSz="685736" hangingPunct="1">
                <a:defRPr/>
              </a:pPr>
              <a:r>
                <a:rPr lang="en-US" sz="1324" b="1" kern="1200">
                  <a:latin typeface="Segoe UI"/>
                  <a:ea typeface="+mn-ea"/>
                  <a:cs typeface="+mn-cs"/>
                </a:rPr>
                <a:t>ISP</a:t>
              </a:r>
            </a:p>
          </p:txBody>
        </p:sp>
        <p:grpSp>
          <p:nvGrpSpPr>
            <p:cNvPr id="66" name="Group 65">
              <a:extLst>
                <a:ext uri="{FF2B5EF4-FFF2-40B4-BE49-F238E27FC236}">
                  <a16:creationId xmlns:a16="http://schemas.microsoft.com/office/drawing/2014/main" id="{4E1EDFAB-A481-462B-B632-C0F4827D5892}"/>
                </a:ext>
              </a:extLst>
            </p:cNvPr>
            <p:cNvGrpSpPr/>
            <p:nvPr/>
          </p:nvGrpSpPr>
          <p:grpSpPr>
            <a:xfrm>
              <a:off x="2679823" y="2471149"/>
              <a:ext cx="820679" cy="947577"/>
              <a:chOff x="2441371" y="2385363"/>
              <a:chExt cx="820679" cy="947577"/>
            </a:xfrm>
          </p:grpSpPr>
          <p:grpSp>
            <p:nvGrpSpPr>
              <p:cNvPr id="47" name="Group 46">
                <a:extLst>
                  <a:ext uri="{FF2B5EF4-FFF2-40B4-BE49-F238E27FC236}">
                    <a16:creationId xmlns:a16="http://schemas.microsoft.com/office/drawing/2014/main" id="{34CB8C1C-16DE-4786-9A8D-188550F69157}"/>
                  </a:ext>
                </a:extLst>
              </p:cNvPr>
              <p:cNvGrpSpPr/>
              <p:nvPr/>
            </p:nvGrpSpPr>
            <p:grpSpPr>
              <a:xfrm>
                <a:off x="2441371" y="2385363"/>
                <a:ext cx="820679" cy="947577"/>
                <a:chOff x="527922" y="1022217"/>
                <a:chExt cx="1739485" cy="1701455"/>
              </a:xfrm>
            </p:grpSpPr>
            <p:pic>
              <p:nvPicPr>
                <p:cNvPr id="48" name="Picture 47">
                  <a:extLst>
                    <a:ext uri="{FF2B5EF4-FFF2-40B4-BE49-F238E27FC236}">
                      <a16:creationId xmlns:a16="http://schemas.microsoft.com/office/drawing/2014/main" id="{CDF2C4F5-428C-43DA-8BEF-49FF520AD7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22" y="1022217"/>
                  <a:ext cx="1739485" cy="1230921"/>
                </a:xfrm>
                <a:prstGeom prst="rect">
                  <a:avLst/>
                </a:prstGeom>
              </p:spPr>
            </p:pic>
            <p:sp>
              <p:nvSpPr>
                <p:cNvPr id="49" name="Rectangle 48">
                  <a:extLst>
                    <a:ext uri="{FF2B5EF4-FFF2-40B4-BE49-F238E27FC236}">
                      <a16:creationId xmlns:a16="http://schemas.microsoft.com/office/drawing/2014/main" id="{2701A6F2-9674-4EDC-BFAA-A1D1FA22009B}"/>
                    </a:ext>
                  </a:extLst>
                </p:cNvPr>
                <p:cNvSpPr/>
                <p:nvPr/>
              </p:nvSpPr>
              <p:spPr>
                <a:xfrm>
                  <a:off x="677082" y="2000544"/>
                  <a:ext cx="532535" cy="723128"/>
                </a:xfrm>
                <a:prstGeom prst="rect">
                  <a:avLst/>
                </a:prstGeom>
              </p:spPr>
              <p:txBody>
                <a:bodyPr wrap="none">
                  <a:spAutoFit/>
                </a:bodyPr>
                <a:lstStyle/>
                <a:p>
                  <a:pPr defTabSz="685736" hangingPunct="1">
                    <a:defRPr/>
                  </a:pPr>
                  <a:endParaRPr lang="en-US" sz="1324" kern="1200">
                    <a:solidFill>
                      <a:srgbClr val="0078D7"/>
                    </a:solidFill>
                    <a:latin typeface="Segoe UI"/>
                    <a:ea typeface="+mn-ea"/>
                    <a:cs typeface="+mn-cs"/>
                  </a:endParaRPr>
                </a:p>
              </p:txBody>
            </p:sp>
          </p:grpSp>
          <p:sp>
            <p:nvSpPr>
              <p:cNvPr id="60" name="Rectangle 59">
                <a:extLst>
                  <a:ext uri="{FF2B5EF4-FFF2-40B4-BE49-F238E27FC236}">
                    <a16:creationId xmlns:a16="http://schemas.microsoft.com/office/drawing/2014/main" id="{A67A9883-D5FA-49C6-9EB3-F08680ED444C}"/>
                  </a:ext>
                </a:extLst>
              </p:cNvPr>
              <p:cNvSpPr/>
              <p:nvPr/>
            </p:nvSpPr>
            <p:spPr>
              <a:xfrm>
                <a:off x="2635329" y="2946057"/>
                <a:ext cx="251247" cy="340722"/>
              </a:xfrm>
              <a:prstGeom prst="rect">
                <a:avLst/>
              </a:prstGeom>
            </p:spPr>
            <p:txBody>
              <a:bodyPr wrap="none">
                <a:spAutoFit/>
              </a:bodyPr>
              <a:lstStyle/>
              <a:p>
                <a:pPr defTabSz="685736" hangingPunct="1">
                  <a:defRPr/>
                </a:pPr>
                <a:endParaRPr lang="en-US" sz="1028" kern="1200">
                  <a:latin typeface="Segoe UI"/>
                  <a:ea typeface="+mn-ea"/>
                  <a:cs typeface="+mn-cs"/>
                </a:endParaRPr>
              </a:p>
            </p:txBody>
          </p:sp>
        </p:grpSp>
        <p:sp>
          <p:nvSpPr>
            <p:cNvPr id="62" name="Rectangle 61">
              <a:extLst>
                <a:ext uri="{FF2B5EF4-FFF2-40B4-BE49-F238E27FC236}">
                  <a16:creationId xmlns:a16="http://schemas.microsoft.com/office/drawing/2014/main" id="{3FD06CC0-15A3-47F0-BA9D-ACAFF90B1141}"/>
                </a:ext>
              </a:extLst>
            </p:cNvPr>
            <p:cNvSpPr/>
            <p:nvPr/>
          </p:nvSpPr>
          <p:spPr>
            <a:xfrm>
              <a:off x="3212898" y="2962822"/>
              <a:ext cx="1849821" cy="340722"/>
            </a:xfrm>
            <a:prstGeom prst="rect">
              <a:avLst/>
            </a:prstGeom>
          </p:spPr>
          <p:txBody>
            <a:bodyPr wrap="square">
              <a:spAutoFit/>
            </a:bodyPr>
            <a:lstStyle/>
            <a:p>
              <a:pPr algn="ctr" defTabSz="685736" hangingPunct="1">
                <a:defRPr/>
              </a:pPr>
              <a:r>
                <a:rPr lang="en-US" sz="1028" kern="1200">
                  <a:latin typeface="Segoe UI"/>
                  <a:ea typeface="+mn-ea"/>
                  <a:cs typeface="Segoe UI" pitchFamily="34" charset="0"/>
                </a:rPr>
                <a:t>Geographical area</a:t>
              </a:r>
              <a:endParaRPr lang="en-US" sz="1028" kern="1200">
                <a:latin typeface="Segoe UI"/>
                <a:ea typeface="+mn-ea"/>
                <a:cs typeface="+mn-cs"/>
              </a:endParaRPr>
            </a:p>
          </p:txBody>
        </p:sp>
        <p:cxnSp>
          <p:nvCxnSpPr>
            <p:cNvPr id="67" name="Straight Arrow Connector 66">
              <a:extLst>
                <a:ext uri="{FF2B5EF4-FFF2-40B4-BE49-F238E27FC236}">
                  <a16:creationId xmlns:a16="http://schemas.microsoft.com/office/drawing/2014/main" id="{E986DD57-7636-4EE8-8281-7ECF5026AFEF}"/>
                </a:ext>
              </a:extLst>
            </p:cNvPr>
            <p:cNvCxnSpPr>
              <a:cxnSpLocks/>
              <a:stCxn id="62" idx="1"/>
            </p:cNvCxnSpPr>
            <p:nvPr/>
          </p:nvCxnSpPr>
          <p:spPr>
            <a:xfrm>
              <a:off x="3212898" y="3133183"/>
              <a:ext cx="287604" cy="469101"/>
            </a:xfrm>
            <a:prstGeom prst="straightConnector1">
              <a:avLst/>
            </a:prstGeom>
            <a:noFill/>
            <a:ln w="28575" cap="sq">
              <a:solidFill>
                <a:srgbClr val="0078D7"/>
              </a:solidFill>
              <a:prstDash val="solid"/>
              <a:miter lim="800000"/>
              <a:headEnd type="none" w="med" len="med"/>
              <a:tailEnd type="triangle" w="med" len="med"/>
            </a:ln>
          </p:spPr>
        </p:cxnSp>
      </p:grpSp>
      <p:sp>
        <p:nvSpPr>
          <p:cNvPr id="73" name="cloud" title="Icon of a cloud">
            <a:extLst>
              <a:ext uri="{FF2B5EF4-FFF2-40B4-BE49-F238E27FC236}">
                <a16:creationId xmlns:a16="http://schemas.microsoft.com/office/drawing/2014/main" id="{6BBE15D6-9A87-4FD5-B306-E64AF9820FA2}"/>
              </a:ext>
            </a:extLst>
          </p:cNvPr>
          <p:cNvSpPr>
            <a:spLocks noChangeAspect="1"/>
          </p:cNvSpPr>
          <p:nvPr/>
        </p:nvSpPr>
        <p:spPr bwMode="auto">
          <a:xfrm>
            <a:off x="6738743" y="2064199"/>
            <a:ext cx="1151140" cy="61487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C000"/>
          </a:solidFill>
          <a:ln w="22225" cap="sq">
            <a:noFill/>
            <a:prstDash val="solid"/>
            <a:miter lim="800000"/>
            <a:headEnd/>
            <a:tailEnd/>
          </a:ln>
        </p:spPr>
        <p:txBody>
          <a:bodyPr rot="0" spcFirstLastPara="0" vertOverflow="overflow" horzOverflow="overflow" vert="horz" wrap="square" lIns="65910" tIns="32955" rIns="65910" bIns="32955" numCol="1" spcCol="0" rtlCol="0" fromWordArt="0" anchor="t" anchorCtr="0" forceAA="0" compatLnSpc="1">
            <a:prstTxWarp prst="textNoShape">
              <a:avLst/>
            </a:prstTxWarp>
            <a:noAutofit/>
          </a:bodyPr>
          <a:lstStyle/>
          <a:p>
            <a:pPr defTabSz="685736" hangingPunct="1">
              <a:defRPr/>
            </a:pPr>
            <a:endParaRPr lang="en-US" sz="1153" kern="1200">
              <a:latin typeface="Segoe UI"/>
              <a:ea typeface="+mn-ea"/>
              <a:cs typeface="+mn-cs"/>
            </a:endParaRPr>
          </a:p>
        </p:txBody>
      </p:sp>
      <p:sp>
        <p:nvSpPr>
          <p:cNvPr id="74" name="Rectangle 73">
            <a:extLst>
              <a:ext uri="{FF2B5EF4-FFF2-40B4-BE49-F238E27FC236}">
                <a16:creationId xmlns:a16="http://schemas.microsoft.com/office/drawing/2014/main" id="{B097433F-50FA-4C08-9CDB-6E8A7A58E4AF}"/>
              </a:ext>
            </a:extLst>
          </p:cNvPr>
          <p:cNvSpPr/>
          <p:nvPr/>
        </p:nvSpPr>
        <p:spPr>
          <a:xfrm>
            <a:off x="7092383" y="2280666"/>
            <a:ext cx="437940" cy="296107"/>
          </a:xfrm>
          <a:prstGeom prst="rect">
            <a:avLst/>
          </a:prstGeom>
        </p:spPr>
        <p:txBody>
          <a:bodyPr wrap="none">
            <a:spAutoFit/>
          </a:bodyPr>
          <a:lstStyle/>
          <a:p>
            <a:pPr defTabSz="685736" hangingPunct="1">
              <a:defRPr/>
            </a:pPr>
            <a:r>
              <a:rPr lang="en-US" sz="1324" b="1" kern="1200">
                <a:latin typeface="Segoe UI"/>
                <a:ea typeface="+mn-ea"/>
                <a:cs typeface="+mn-cs"/>
              </a:rPr>
              <a:t>ISP</a:t>
            </a:r>
          </a:p>
        </p:txBody>
      </p:sp>
      <p:grpSp>
        <p:nvGrpSpPr>
          <p:cNvPr id="75" name="Group 74">
            <a:extLst>
              <a:ext uri="{FF2B5EF4-FFF2-40B4-BE49-F238E27FC236}">
                <a16:creationId xmlns:a16="http://schemas.microsoft.com/office/drawing/2014/main" id="{BABA805A-5EB9-4681-9EA6-279500C1F5FA}"/>
              </a:ext>
            </a:extLst>
          </p:cNvPr>
          <p:cNvGrpSpPr/>
          <p:nvPr/>
        </p:nvGrpSpPr>
        <p:grpSpPr>
          <a:xfrm>
            <a:off x="6957481" y="1851905"/>
            <a:ext cx="1951750" cy="634100"/>
            <a:chOff x="2511745" y="2757117"/>
            <a:chExt cx="2654516" cy="862420"/>
          </a:xfrm>
        </p:grpSpPr>
        <p:grpSp>
          <p:nvGrpSpPr>
            <p:cNvPr id="78" name="Group 77">
              <a:extLst>
                <a:ext uri="{FF2B5EF4-FFF2-40B4-BE49-F238E27FC236}">
                  <a16:creationId xmlns:a16="http://schemas.microsoft.com/office/drawing/2014/main" id="{DE485FF6-E648-4FA5-A168-F3EBF55345FF}"/>
                </a:ext>
              </a:extLst>
            </p:cNvPr>
            <p:cNvGrpSpPr/>
            <p:nvPr/>
          </p:nvGrpSpPr>
          <p:grpSpPr>
            <a:xfrm>
              <a:off x="2511745" y="2757117"/>
              <a:ext cx="2374668" cy="685527"/>
              <a:chOff x="677084" y="1689732"/>
              <a:chExt cx="5033271" cy="1230921"/>
            </a:xfrm>
          </p:grpSpPr>
          <p:pic>
            <p:nvPicPr>
              <p:cNvPr id="80" name="Picture 79">
                <a:extLst>
                  <a:ext uri="{FF2B5EF4-FFF2-40B4-BE49-F238E27FC236}">
                    <a16:creationId xmlns:a16="http://schemas.microsoft.com/office/drawing/2014/main" id="{70418D94-3FB4-4BDA-BA57-D3A00BA3D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0870" y="1689732"/>
                <a:ext cx="1739485" cy="1230921"/>
              </a:xfrm>
              <a:prstGeom prst="rect">
                <a:avLst/>
              </a:prstGeom>
            </p:spPr>
          </p:pic>
          <p:sp>
            <p:nvSpPr>
              <p:cNvPr id="81" name="Rectangle 80">
                <a:extLst>
                  <a:ext uri="{FF2B5EF4-FFF2-40B4-BE49-F238E27FC236}">
                    <a16:creationId xmlns:a16="http://schemas.microsoft.com/office/drawing/2014/main" id="{954578A0-DB90-4E95-99D9-4A91B0D3A920}"/>
                  </a:ext>
                </a:extLst>
              </p:cNvPr>
              <p:cNvSpPr/>
              <p:nvPr/>
            </p:nvSpPr>
            <p:spPr>
              <a:xfrm>
                <a:off x="677084" y="2000545"/>
                <a:ext cx="532535" cy="723129"/>
              </a:xfrm>
              <a:prstGeom prst="rect">
                <a:avLst/>
              </a:prstGeom>
            </p:spPr>
            <p:txBody>
              <a:bodyPr wrap="none">
                <a:spAutoFit/>
              </a:bodyPr>
              <a:lstStyle/>
              <a:p>
                <a:pPr defTabSz="685736" hangingPunct="1">
                  <a:defRPr/>
                </a:pPr>
                <a:endParaRPr lang="en-US" sz="1324" kern="1200">
                  <a:solidFill>
                    <a:srgbClr val="0078D7"/>
                  </a:solidFill>
                  <a:latin typeface="Segoe UI"/>
                  <a:ea typeface="+mn-ea"/>
                  <a:cs typeface="+mn-cs"/>
                </a:endParaRPr>
              </a:p>
            </p:txBody>
          </p:sp>
        </p:grpSp>
        <p:sp>
          <p:nvSpPr>
            <p:cNvPr id="79" name="Rectangle 78">
              <a:extLst>
                <a:ext uri="{FF2B5EF4-FFF2-40B4-BE49-F238E27FC236}">
                  <a16:creationId xmlns:a16="http://schemas.microsoft.com/office/drawing/2014/main" id="{999F8D6C-7B8E-4D25-AF6E-2D0C8423C7C6}"/>
                </a:ext>
              </a:extLst>
            </p:cNvPr>
            <p:cNvSpPr/>
            <p:nvPr/>
          </p:nvSpPr>
          <p:spPr>
            <a:xfrm>
              <a:off x="3851167" y="3278815"/>
              <a:ext cx="1315094" cy="340722"/>
            </a:xfrm>
            <a:prstGeom prst="rect">
              <a:avLst/>
            </a:prstGeom>
          </p:spPr>
          <p:txBody>
            <a:bodyPr wrap="none">
              <a:spAutoFit/>
            </a:bodyPr>
            <a:lstStyle/>
            <a:p>
              <a:pPr defTabSz="685736" hangingPunct="1">
                <a:defRPr/>
              </a:pPr>
              <a:r>
                <a:rPr lang="en-US" sz="1028" kern="1200">
                  <a:latin typeface="Segoe UI"/>
                  <a:ea typeface="Segoe UI" pitchFamily="34" charset="0"/>
                  <a:cs typeface="Segoe UI" pitchFamily="34" charset="0"/>
                </a:rPr>
                <a:t>Branch Office</a:t>
              </a:r>
              <a:endParaRPr lang="en-US" sz="1028" kern="1200">
                <a:latin typeface="Segoe UI"/>
                <a:ea typeface="+mn-ea"/>
                <a:cs typeface="+mn-cs"/>
              </a:endParaRPr>
            </a:p>
          </p:txBody>
        </p:sp>
      </p:grpSp>
      <p:sp>
        <p:nvSpPr>
          <p:cNvPr id="76" name="Rectangle 75">
            <a:extLst>
              <a:ext uri="{FF2B5EF4-FFF2-40B4-BE49-F238E27FC236}">
                <a16:creationId xmlns:a16="http://schemas.microsoft.com/office/drawing/2014/main" id="{5EA63BD4-E570-4794-A2C7-258C4015C3BC}"/>
              </a:ext>
            </a:extLst>
          </p:cNvPr>
          <p:cNvSpPr/>
          <p:nvPr/>
        </p:nvSpPr>
        <p:spPr>
          <a:xfrm>
            <a:off x="7071667" y="1608582"/>
            <a:ext cx="1360093" cy="250518"/>
          </a:xfrm>
          <a:prstGeom prst="rect">
            <a:avLst/>
          </a:prstGeom>
        </p:spPr>
        <p:txBody>
          <a:bodyPr wrap="square">
            <a:spAutoFit/>
          </a:bodyPr>
          <a:lstStyle/>
          <a:p>
            <a:pPr algn="ctr" defTabSz="685736" hangingPunct="1">
              <a:defRPr/>
            </a:pPr>
            <a:r>
              <a:rPr lang="en-US" sz="1028" kern="1200">
                <a:latin typeface="Segoe UI"/>
                <a:ea typeface="+mn-ea"/>
                <a:cs typeface="Segoe UI" pitchFamily="34" charset="0"/>
              </a:rPr>
              <a:t>Geographical area</a:t>
            </a:r>
            <a:endParaRPr lang="en-US" sz="1028" kern="1200">
              <a:latin typeface="Segoe UI"/>
              <a:ea typeface="+mn-ea"/>
              <a:cs typeface="+mn-cs"/>
            </a:endParaRPr>
          </a:p>
        </p:txBody>
      </p:sp>
      <p:cxnSp>
        <p:nvCxnSpPr>
          <p:cNvPr id="77" name="Straight Arrow Connector 76">
            <a:extLst>
              <a:ext uri="{FF2B5EF4-FFF2-40B4-BE49-F238E27FC236}">
                <a16:creationId xmlns:a16="http://schemas.microsoft.com/office/drawing/2014/main" id="{78CB1B62-8204-4E4C-ACDD-17E3A585F93E}"/>
              </a:ext>
            </a:extLst>
          </p:cNvPr>
          <p:cNvCxnSpPr>
            <a:cxnSpLocks/>
          </p:cNvCxnSpPr>
          <p:nvPr/>
        </p:nvCxnSpPr>
        <p:spPr>
          <a:xfrm flipH="1">
            <a:off x="7811530" y="2158184"/>
            <a:ext cx="328970" cy="127492"/>
          </a:xfrm>
          <a:prstGeom prst="straightConnector1">
            <a:avLst/>
          </a:prstGeom>
          <a:noFill/>
          <a:ln w="28575" cap="sq">
            <a:solidFill>
              <a:srgbClr val="0078D7"/>
            </a:solidFill>
            <a:prstDash val="solid"/>
            <a:miter lim="800000"/>
            <a:headEnd type="none" w="med" len="med"/>
            <a:tailEnd type="triangle" w="med" len="med"/>
          </a:ln>
        </p:spPr>
      </p:cxnSp>
      <p:sp>
        <p:nvSpPr>
          <p:cNvPr id="84" name="TextBox 83">
            <a:extLst>
              <a:ext uri="{FF2B5EF4-FFF2-40B4-BE49-F238E27FC236}">
                <a16:creationId xmlns:a16="http://schemas.microsoft.com/office/drawing/2014/main" id="{3DC2F112-1B88-43FF-9C91-BDF704AA90E2}"/>
              </a:ext>
            </a:extLst>
          </p:cNvPr>
          <p:cNvSpPr txBox="1"/>
          <p:nvPr/>
        </p:nvSpPr>
        <p:spPr>
          <a:xfrm>
            <a:off x="4341533" y="2613835"/>
            <a:ext cx="1048232" cy="143555"/>
          </a:xfrm>
          <a:prstGeom prst="rect">
            <a:avLst/>
          </a:prstGeom>
          <a:noFill/>
          <a:ln w="15875"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defPPr>
              <a:defRPr lang="en-US"/>
            </a:defPPr>
            <a:lvl1pPr>
              <a:defRPr sz="1600"/>
            </a:lvl1pPr>
          </a:lstStyle>
          <a:p>
            <a:pPr algn="ctr" defTabSz="685736" hangingPunct="1">
              <a:defRPr/>
            </a:pPr>
            <a:r>
              <a:rPr lang="en-US" sz="865" kern="1200">
                <a:latin typeface="Segoe UI"/>
                <a:ea typeface="+mn-ea"/>
                <a:cs typeface="+mn-cs"/>
              </a:rPr>
              <a:t>Public Services</a:t>
            </a:r>
          </a:p>
        </p:txBody>
      </p:sp>
      <p:sp>
        <p:nvSpPr>
          <p:cNvPr id="94" name="Freeform: Shape 93">
            <a:extLst>
              <a:ext uri="{FF2B5EF4-FFF2-40B4-BE49-F238E27FC236}">
                <a16:creationId xmlns:a16="http://schemas.microsoft.com/office/drawing/2014/main" id="{6B5DAD20-ED83-4534-95B4-85C4E839FDBA}"/>
              </a:ext>
            </a:extLst>
          </p:cNvPr>
          <p:cNvSpPr/>
          <p:nvPr/>
        </p:nvSpPr>
        <p:spPr bwMode="auto">
          <a:xfrm>
            <a:off x="3923532" y="1419807"/>
            <a:ext cx="2634987" cy="1264816"/>
          </a:xfrm>
          <a:custGeom>
            <a:avLst/>
            <a:gdLst>
              <a:gd name="connsiteX0" fmla="*/ 3425588 w 3425588"/>
              <a:gd name="connsiteY0" fmla="*/ 1720237 h 1720237"/>
              <a:gd name="connsiteX1" fmla="*/ 2743200 w 3425588"/>
              <a:gd name="connsiteY1" fmla="*/ 7443 h 1720237"/>
              <a:gd name="connsiteX2" fmla="*/ 0 w 3425588"/>
              <a:gd name="connsiteY2" fmla="*/ 1085616 h 1720237"/>
            </a:gdLst>
            <a:ahLst/>
            <a:cxnLst>
              <a:cxn ang="0">
                <a:pos x="connsiteX0" y="connsiteY0"/>
              </a:cxn>
              <a:cxn ang="0">
                <a:pos x="connsiteX1" y="connsiteY1"/>
              </a:cxn>
              <a:cxn ang="0">
                <a:pos x="connsiteX2" y="connsiteY2"/>
              </a:cxn>
            </a:cxnLst>
            <a:rect l="l" t="t" r="r" b="b"/>
            <a:pathLst>
              <a:path w="3425588" h="1720237">
                <a:moveTo>
                  <a:pt x="3425588" y="1720237"/>
                </a:moveTo>
                <a:cubicBezTo>
                  <a:pt x="3369859" y="916725"/>
                  <a:pt x="3314131" y="113213"/>
                  <a:pt x="2743200" y="7443"/>
                </a:cubicBezTo>
                <a:cubicBezTo>
                  <a:pt x="2172269" y="-98327"/>
                  <a:pt x="386687" y="955962"/>
                  <a:pt x="0" y="108561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6" hangingPunct="1">
              <a:defRPr/>
            </a:pPr>
            <a:endParaRPr lang="en-US" sz="1350" kern="1200">
              <a:solidFill>
                <a:srgbClr val="FFFFFF"/>
              </a:solidFill>
              <a:latin typeface="Segoe UI"/>
            </a:endParaRPr>
          </a:p>
        </p:txBody>
      </p:sp>
      <p:sp>
        <p:nvSpPr>
          <p:cNvPr id="95" name="Freeform: Shape 94">
            <a:extLst>
              <a:ext uri="{FF2B5EF4-FFF2-40B4-BE49-F238E27FC236}">
                <a16:creationId xmlns:a16="http://schemas.microsoft.com/office/drawing/2014/main" id="{056FADA5-8CB6-4CB1-BB60-564CCB551EC5}"/>
              </a:ext>
            </a:extLst>
          </p:cNvPr>
          <p:cNvSpPr/>
          <p:nvPr/>
        </p:nvSpPr>
        <p:spPr bwMode="auto">
          <a:xfrm>
            <a:off x="3882113" y="1402348"/>
            <a:ext cx="2702957" cy="1092674"/>
          </a:xfrm>
          <a:custGeom>
            <a:avLst/>
            <a:gdLst>
              <a:gd name="connsiteX0" fmla="*/ 3623480 w 3623480"/>
              <a:gd name="connsiteY0" fmla="*/ 1583571 h 1583571"/>
              <a:gd name="connsiteX1" fmla="*/ 2169994 w 3623480"/>
              <a:gd name="connsiteY1" fmla="*/ 7255 h 1583571"/>
              <a:gd name="connsiteX2" fmla="*/ 0 w 3623480"/>
              <a:gd name="connsiteY2" fmla="*/ 1105900 h 1583571"/>
              <a:gd name="connsiteX0" fmla="*/ 3593598 w 3593598"/>
              <a:gd name="connsiteY0" fmla="*/ 1582631 h 1582631"/>
              <a:gd name="connsiteX1" fmla="*/ 2140112 w 3593598"/>
              <a:gd name="connsiteY1" fmla="*/ 6315 h 1582631"/>
              <a:gd name="connsiteX2" fmla="*/ 0 w 3593598"/>
              <a:gd name="connsiteY2" fmla="*/ 1204312 h 1582631"/>
              <a:gd name="connsiteX0" fmla="*/ 3450166 w 3450166"/>
              <a:gd name="connsiteY0" fmla="*/ 1636127 h 1636127"/>
              <a:gd name="connsiteX1" fmla="*/ 2140112 w 3450166"/>
              <a:gd name="connsiteY1" fmla="*/ 6315 h 1636127"/>
              <a:gd name="connsiteX2" fmla="*/ 0 w 3450166"/>
              <a:gd name="connsiteY2" fmla="*/ 1204312 h 1636127"/>
              <a:gd name="connsiteX0" fmla="*/ 3450166 w 3450166"/>
              <a:gd name="connsiteY0" fmla="*/ 1787921 h 1787921"/>
              <a:gd name="connsiteX1" fmla="*/ 2002656 w 3450166"/>
              <a:gd name="connsiteY1" fmla="*/ 5261 h 1787921"/>
              <a:gd name="connsiteX2" fmla="*/ 0 w 3450166"/>
              <a:gd name="connsiteY2" fmla="*/ 1356106 h 1787921"/>
              <a:gd name="connsiteX0" fmla="*/ 3450166 w 3450166"/>
              <a:gd name="connsiteY0" fmla="*/ 1790220 h 1790220"/>
              <a:gd name="connsiteX1" fmla="*/ 2002656 w 3450166"/>
              <a:gd name="connsiteY1" fmla="*/ 7560 h 1790220"/>
              <a:gd name="connsiteX2" fmla="*/ 0 w 3450166"/>
              <a:gd name="connsiteY2" fmla="*/ 1358405 h 1790220"/>
              <a:gd name="connsiteX0" fmla="*/ 3450166 w 3450166"/>
              <a:gd name="connsiteY0" fmla="*/ 1787921 h 1787921"/>
              <a:gd name="connsiteX1" fmla="*/ 2002656 w 3450166"/>
              <a:gd name="connsiteY1" fmla="*/ 5261 h 1787921"/>
              <a:gd name="connsiteX2" fmla="*/ 0 w 3450166"/>
              <a:gd name="connsiteY2" fmla="*/ 1356106 h 1787921"/>
              <a:gd name="connsiteX0" fmla="*/ 3450166 w 3450166"/>
              <a:gd name="connsiteY0" fmla="*/ 1782764 h 1782764"/>
              <a:gd name="connsiteX1" fmla="*/ 2002656 w 3450166"/>
              <a:gd name="connsiteY1" fmla="*/ 104 h 1782764"/>
              <a:gd name="connsiteX2" fmla="*/ 0 w 3450166"/>
              <a:gd name="connsiteY2" fmla="*/ 1350949 h 1782764"/>
            </a:gdLst>
            <a:ahLst/>
            <a:cxnLst>
              <a:cxn ang="0">
                <a:pos x="connsiteX0" y="connsiteY0"/>
              </a:cxn>
              <a:cxn ang="0">
                <a:pos x="connsiteX1" y="connsiteY1"/>
              </a:cxn>
              <a:cxn ang="0">
                <a:pos x="connsiteX2" y="connsiteY2"/>
              </a:cxn>
            </a:cxnLst>
            <a:rect l="l" t="t" r="r" b="b"/>
            <a:pathLst>
              <a:path w="3450166" h="1782764">
                <a:moveTo>
                  <a:pt x="3450166" y="1782764"/>
                </a:moveTo>
                <a:cubicBezTo>
                  <a:pt x="3025379" y="1034412"/>
                  <a:pt x="2785860" y="-11992"/>
                  <a:pt x="2002656" y="104"/>
                </a:cubicBezTo>
                <a:cubicBezTo>
                  <a:pt x="1219452" y="12200"/>
                  <a:pt x="783040" y="761820"/>
                  <a:pt x="0" y="1350949"/>
                </a:cubicBezTo>
              </a:path>
            </a:pathLst>
          </a:custGeom>
          <a:noFill/>
          <a:ln>
            <a:solidFill>
              <a:srgbClr val="0078D7"/>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36" hangingPunct="1">
              <a:defRPr/>
            </a:pPr>
            <a:endParaRPr lang="en-US" sz="1350" kern="1200">
              <a:solidFill>
                <a:srgbClr val="FFFFFF"/>
              </a:solidFill>
              <a:latin typeface="Segoe UI"/>
            </a:endParaRPr>
          </a:p>
        </p:txBody>
      </p:sp>
      <p:sp>
        <p:nvSpPr>
          <p:cNvPr id="96" name="TextBox 95">
            <a:extLst>
              <a:ext uri="{FF2B5EF4-FFF2-40B4-BE49-F238E27FC236}">
                <a16:creationId xmlns:a16="http://schemas.microsoft.com/office/drawing/2014/main" id="{954E6B9B-7477-400B-A239-41661424C8AF}"/>
              </a:ext>
            </a:extLst>
          </p:cNvPr>
          <p:cNvSpPr txBox="1"/>
          <p:nvPr/>
        </p:nvSpPr>
        <p:spPr>
          <a:xfrm>
            <a:off x="5132740" y="1155767"/>
            <a:ext cx="428801" cy="543101"/>
          </a:xfrm>
          <a:prstGeom prst="rect">
            <a:avLst/>
          </a:prstGeom>
          <a:noFill/>
        </p:spPr>
        <p:txBody>
          <a:bodyPr wrap="square" lIns="134464" tIns="107571" rIns="134464" bIns="107571" rtlCol="0">
            <a:spAutoFit/>
          </a:bodyPr>
          <a:lstStyle/>
          <a:p>
            <a:pPr defTabSz="685736" hangingPunct="1">
              <a:lnSpc>
                <a:spcPct val="90000"/>
              </a:lnSpc>
              <a:spcAft>
                <a:spcPts val="441"/>
              </a:spcAft>
              <a:defRPr/>
            </a:pPr>
            <a:r>
              <a:rPr lang="en-US" sz="2353" kern="1200">
                <a:solidFill>
                  <a:srgbClr val="FF0000"/>
                </a:solidFill>
                <a:latin typeface="Segoe UI"/>
                <a:ea typeface="+mn-ea"/>
                <a:cs typeface="+mn-cs"/>
              </a:rPr>
              <a:t>X</a:t>
            </a:r>
          </a:p>
        </p:txBody>
      </p:sp>
      <p:cxnSp>
        <p:nvCxnSpPr>
          <p:cNvPr id="97" name="Straight Arrow Connector 96">
            <a:extLst>
              <a:ext uri="{FF2B5EF4-FFF2-40B4-BE49-F238E27FC236}">
                <a16:creationId xmlns:a16="http://schemas.microsoft.com/office/drawing/2014/main" id="{37156FB5-6D68-4F11-BAD7-00989554370E}"/>
              </a:ext>
            </a:extLst>
          </p:cNvPr>
          <p:cNvCxnSpPr>
            <a:cxnSpLocks/>
          </p:cNvCxnSpPr>
          <p:nvPr/>
        </p:nvCxnSpPr>
        <p:spPr>
          <a:xfrm flipH="1">
            <a:off x="6521036" y="2492536"/>
            <a:ext cx="208077" cy="166764"/>
          </a:xfrm>
          <a:prstGeom prst="straightConnector1">
            <a:avLst/>
          </a:prstGeom>
          <a:noFill/>
          <a:ln w="28575" cap="sq">
            <a:solidFill>
              <a:srgbClr val="0078D7"/>
            </a:solidFill>
            <a:prstDash val="solid"/>
            <a:miter lim="800000"/>
            <a:headEnd type="none" w="med" len="med"/>
            <a:tailEnd type="triangle" w="med" len="med"/>
          </a:ln>
        </p:spPr>
      </p:cxnSp>
      <p:sp>
        <p:nvSpPr>
          <p:cNvPr id="99" name="Rectangle 98">
            <a:extLst>
              <a:ext uri="{FF2B5EF4-FFF2-40B4-BE49-F238E27FC236}">
                <a16:creationId xmlns:a16="http://schemas.microsoft.com/office/drawing/2014/main" id="{7456A151-15C0-44D5-86B5-059D455437A3}"/>
              </a:ext>
            </a:extLst>
          </p:cNvPr>
          <p:cNvSpPr/>
          <p:nvPr/>
        </p:nvSpPr>
        <p:spPr>
          <a:xfrm>
            <a:off x="6479569" y="2564423"/>
            <a:ext cx="261137" cy="461665"/>
          </a:xfrm>
          <a:prstGeom prst="rect">
            <a:avLst/>
          </a:prstGeom>
        </p:spPr>
        <p:txBody>
          <a:bodyPr wrap="square">
            <a:spAutoFit/>
          </a:bodyPr>
          <a:lstStyle/>
          <a:p>
            <a:pPr defTabSz="685736" hangingPunct="1">
              <a:defRPr/>
            </a:pPr>
            <a:r>
              <a:rPr lang="en-US" sz="2400" kern="1200">
                <a:solidFill>
                  <a:srgbClr val="00B050"/>
                </a:solidFill>
                <a:latin typeface="Segoe UI"/>
                <a:ea typeface="+mn-ea"/>
                <a:cs typeface="+mn-cs"/>
                <a:sym typeface="Wingdings" panose="05000000000000000000" pitchFamily="2" charset="2"/>
              </a:rPr>
              <a:t></a:t>
            </a:r>
            <a:endParaRPr lang="en-US" sz="2400" kern="1200">
              <a:solidFill>
                <a:srgbClr val="00B050"/>
              </a:solidFill>
              <a:latin typeface="Segoe UI"/>
              <a:ea typeface="+mn-ea"/>
              <a:cs typeface="+mn-cs"/>
            </a:endParaRPr>
          </a:p>
        </p:txBody>
      </p:sp>
      <p:sp>
        <p:nvSpPr>
          <p:cNvPr id="63" name="Oval 62">
            <a:extLst>
              <a:ext uri="{FF2B5EF4-FFF2-40B4-BE49-F238E27FC236}">
                <a16:creationId xmlns:a16="http://schemas.microsoft.com/office/drawing/2014/main" id="{C886B02A-E9A0-493E-B579-CE1C4D539DF5}"/>
              </a:ext>
            </a:extLst>
          </p:cNvPr>
          <p:cNvSpPr/>
          <p:nvPr/>
        </p:nvSpPr>
        <p:spPr bwMode="auto">
          <a:xfrm>
            <a:off x="34963" y="2144991"/>
            <a:ext cx="2498837" cy="1850177"/>
          </a:xfrm>
          <a:prstGeom prst="ellipse">
            <a:avLst/>
          </a:prstGeom>
          <a:solidFill>
            <a:srgbClr val="E1F2FF"/>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1">
              <a:lnSpc>
                <a:spcPct val="90000"/>
              </a:lnSpc>
              <a:spcBef>
                <a:spcPct val="0"/>
              </a:spcBef>
              <a:spcAft>
                <a:spcPct val="0"/>
              </a:spcAft>
              <a:defRPr/>
            </a:pPr>
            <a:endParaRPr lang="en-US" sz="1765" kern="12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0A28B4C-3A90-46DD-B517-35FBC91B8507}"/>
              </a:ext>
            </a:extLst>
          </p:cNvPr>
          <p:cNvGrpSpPr/>
          <p:nvPr/>
        </p:nvGrpSpPr>
        <p:grpSpPr>
          <a:xfrm>
            <a:off x="1082053" y="2903638"/>
            <a:ext cx="806186" cy="425036"/>
            <a:chOff x="126967" y="1872034"/>
            <a:chExt cx="1565630" cy="836270"/>
          </a:xfrm>
        </p:grpSpPr>
        <p:sp>
          <p:nvSpPr>
            <p:cNvPr id="65" name="cloud" title="Icon of a cloud">
              <a:extLst>
                <a:ext uri="{FF2B5EF4-FFF2-40B4-BE49-F238E27FC236}">
                  <a16:creationId xmlns:a16="http://schemas.microsoft.com/office/drawing/2014/main" id="{1522EBF6-B3DA-4B55-AD90-500BB3E6A64A}"/>
                </a:ext>
              </a:extLst>
            </p:cNvPr>
            <p:cNvSpPr>
              <a:spLocks noChangeAspect="1"/>
            </p:cNvSpPr>
            <p:nvPr/>
          </p:nvSpPr>
          <p:spPr bwMode="auto">
            <a:xfrm>
              <a:off x="126967" y="1872034"/>
              <a:ext cx="1565630" cy="83627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C000"/>
            </a:solidFill>
            <a:ln w="22225" cap="sq">
              <a:noFill/>
              <a:prstDash val="solid"/>
              <a:miter lim="800000"/>
              <a:headEnd/>
              <a:tailEnd/>
            </a:ln>
          </p:spPr>
          <p:txBody>
            <a:bodyPr rot="0" spcFirstLastPara="0" vertOverflow="overflow" horzOverflow="overflow" vert="horz" wrap="square" lIns="65910" tIns="32955" rIns="65910" bIns="32955" numCol="1" spcCol="0" rtlCol="0" fromWordArt="0" anchor="t" anchorCtr="0" forceAA="0" compatLnSpc="1">
              <a:prstTxWarp prst="textNoShape">
                <a:avLst/>
              </a:prstTxWarp>
              <a:noAutofit/>
            </a:bodyPr>
            <a:lstStyle/>
            <a:p>
              <a:pPr defTabSz="685736" hangingPunct="1">
                <a:defRPr/>
              </a:pPr>
              <a:endParaRPr lang="en-US" sz="882" kern="1200">
                <a:latin typeface="Segoe UI"/>
                <a:ea typeface="+mn-ea"/>
                <a:cs typeface="+mn-cs"/>
              </a:endParaRPr>
            </a:p>
          </p:txBody>
        </p:sp>
        <p:sp>
          <p:nvSpPr>
            <p:cNvPr id="68" name="Rectangle 67">
              <a:extLst>
                <a:ext uri="{FF2B5EF4-FFF2-40B4-BE49-F238E27FC236}">
                  <a16:creationId xmlns:a16="http://schemas.microsoft.com/office/drawing/2014/main" id="{53033192-FF3D-4B94-935D-3E1788F9C4D8}"/>
                </a:ext>
              </a:extLst>
            </p:cNvPr>
            <p:cNvSpPr/>
            <p:nvPr/>
          </p:nvSpPr>
          <p:spPr>
            <a:xfrm>
              <a:off x="597466" y="2174518"/>
              <a:ext cx="741533" cy="493279"/>
            </a:xfrm>
            <a:prstGeom prst="rect">
              <a:avLst/>
            </a:prstGeom>
          </p:spPr>
          <p:txBody>
            <a:bodyPr wrap="none">
              <a:spAutoFit/>
            </a:bodyPr>
            <a:lstStyle/>
            <a:p>
              <a:pPr defTabSz="685736" hangingPunct="1">
                <a:defRPr/>
              </a:pPr>
              <a:r>
                <a:rPr lang="en-US" sz="1029" b="1" kern="1200">
                  <a:latin typeface="Segoe UI"/>
                  <a:ea typeface="+mn-ea"/>
                  <a:cs typeface="+mn-cs"/>
                </a:rPr>
                <a:t>ISP</a:t>
              </a:r>
            </a:p>
          </p:txBody>
        </p:sp>
      </p:grpSp>
      <p:pic>
        <p:nvPicPr>
          <p:cNvPr id="83" name="Picture 82">
            <a:extLst>
              <a:ext uri="{FF2B5EF4-FFF2-40B4-BE49-F238E27FC236}">
                <a16:creationId xmlns:a16="http://schemas.microsoft.com/office/drawing/2014/main" id="{8A680628-FEE2-4234-B807-210273AF11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529" y="2809572"/>
            <a:ext cx="554788" cy="504038"/>
          </a:xfrm>
          <a:prstGeom prst="rect">
            <a:avLst/>
          </a:prstGeom>
        </p:spPr>
      </p:pic>
      <p:sp>
        <p:nvSpPr>
          <p:cNvPr id="82" name="Rectangle 81">
            <a:extLst>
              <a:ext uri="{FF2B5EF4-FFF2-40B4-BE49-F238E27FC236}">
                <a16:creationId xmlns:a16="http://schemas.microsoft.com/office/drawing/2014/main" id="{41C39FA5-69CB-467E-B7FD-1D2BE764A3CC}"/>
              </a:ext>
            </a:extLst>
          </p:cNvPr>
          <p:cNvSpPr/>
          <p:nvPr/>
        </p:nvSpPr>
        <p:spPr>
          <a:xfrm>
            <a:off x="211502" y="3231712"/>
            <a:ext cx="966931" cy="250518"/>
          </a:xfrm>
          <a:prstGeom prst="rect">
            <a:avLst/>
          </a:prstGeom>
        </p:spPr>
        <p:txBody>
          <a:bodyPr wrap="none">
            <a:spAutoFit/>
          </a:bodyPr>
          <a:lstStyle/>
          <a:p>
            <a:pPr defTabSz="685736" hangingPunct="1">
              <a:defRPr/>
            </a:pPr>
            <a:r>
              <a:rPr lang="en-US" sz="1028" kern="1200">
                <a:latin typeface="Segoe UI"/>
                <a:ea typeface="Segoe UI" pitchFamily="34" charset="0"/>
                <a:cs typeface="Segoe UI" pitchFamily="34" charset="0"/>
              </a:rPr>
              <a:t>Branch Office</a:t>
            </a:r>
            <a:endParaRPr lang="en-US" sz="1028" kern="1200">
              <a:latin typeface="Segoe UI"/>
              <a:ea typeface="+mn-ea"/>
              <a:cs typeface="+mn-cs"/>
            </a:endParaRPr>
          </a:p>
        </p:txBody>
      </p:sp>
      <p:sp>
        <p:nvSpPr>
          <p:cNvPr id="87" name="Rectangle 86">
            <a:extLst>
              <a:ext uri="{FF2B5EF4-FFF2-40B4-BE49-F238E27FC236}">
                <a16:creationId xmlns:a16="http://schemas.microsoft.com/office/drawing/2014/main" id="{99A03E59-E795-4A4B-AED1-8D668208C33B}"/>
              </a:ext>
            </a:extLst>
          </p:cNvPr>
          <p:cNvSpPr/>
          <p:nvPr/>
        </p:nvSpPr>
        <p:spPr>
          <a:xfrm>
            <a:off x="596300" y="2578868"/>
            <a:ext cx="1360093" cy="250518"/>
          </a:xfrm>
          <a:prstGeom prst="rect">
            <a:avLst/>
          </a:prstGeom>
        </p:spPr>
        <p:txBody>
          <a:bodyPr wrap="square">
            <a:spAutoFit/>
          </a:bodyPr>
          <a:lstStyle/>
          <a:p>
            <a:pPr algn="ctr" defTabSz="685736" hangingPunct="1">
              <a:defRPr/>
            </a:pPr>
            <a:r>
              <a:rPr lang="en-US" sz="1028" kern="1200">
                <a:latin typeface="Segoe UI"/>
                <a:ea typeface="+mn-ea"/>
                <a:cs typeface="Segoe UI" pitchFamily="34" charset="0"/>
              </a:rPr>
              <a:t>Geographical area</a:t>
            </a:r>
            <a:endParaRPr lang="en-US" sz="1028" kern="1200">
              <a:latin typeface="Segoe UI"/>
              <a:ea typeface="+mn-ea"/>
              <a:cs typeface="+mn-cs"/>
            </a:endParaRPr>
          </a:p>
        </p:txBody>
      </p:sp>
      <p:grpSp>
        <p:nvGrpSpPr>
          <p:cNvPr id="91" name="Group 90">
            <a:extLst>
              <a:ext uri="{FF2B5EF4-FFF2-40B4-BE49-F238E27FC236}">
                <a16:creationId xmlns:a16="http://schemas.microsoft.com/office/drawing/2014/main" id="{DC172B8E-B82F-4332-911A-716629917B96}"/>
              </a:ext>
            </a:extLst>
          </p:cNvPr>
          <p:cNvGrpSpPr/>
          <p:nvPr/>
        </p:nvGrpSpPr>
        <p:grpSpPr>
          <a:xfrm>
            <a:off x="2038102" y="2876046"/>
            <a:ext cx="806186" cy="425036"/>
            <a:chOff x="126967" y="1872034"/>
            <a:chExt cx="1565630" cy="836270"/>
          </a:xfrm>
          <a:solidFill>
            <a:srgbClr val="92D050"/>
          </a:solidFill>
        </p:grpSpPr>
        <p:sp>
          <p:nvSpPr>
            <p:cNvPr id="98" name="cloud" title="Icon of a cloud">
              <a:extLst>
                <a:ext uri="{FF2B5EF4-FFF2-40B4-BE49-F238E27FC236}">
                  <a16:creationId xmlns:a16="http://schemas.microsoft.com/office/drawing/2014/main" id="{0F4037DE-2338-4A62-9255-1953AE433F4E}"/>
                </a:ext>
              </a:extLst>
            </p:cNvPr>
            <p:cNvSpPr>
              <a:spLocks noChangeAspect="1"/>
            </p:cNvSpPr>
            <p:nvPr/>
          </p:nvSpPr>
          <p:spPr bwMode="auto">
            <a:xfrm>
              <a:off x="126967" y="1872034"/>
              <a:ext cx="1565630" cy="83627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noFill/>
              <a:prstDash val="solid"/>
              <a:miter lim="800000"/>
              <a:headEnd/>
              <a:tailEnd/>
            </a:ln>
          </p:spPr>
          <p:txBody>
            <a:bodyPr rot="0" spcFirstLastPara="0" vertOverflow="overflow" horzOverflow="overflow" vert="horz" wrap="square" lIns="65910" tIns="32955" rIns="65910" bIns="32955" numCol="1" spcCol="0" rtlCol="0" fromWordArt="0" anchor="t" anchorCtr="0" forceAA="0" compatLnSpc="1">
              <a:prstTxWarp prst="textNoShape">
                <a:avLst/>
              </a:prstTxWarp>
              <a:noAutofit/>
            </a:bodyPr>
            <a:lstStyle/>
            <a:p>
              <a:pPr defTabSz="685736" hangingPunct="1">
                <a:defRPr/>
              </a:pPr>
              <a:endParaRPr lang="en-US" sz="882" kern="1200">
                <a:latin typeface="Segoe UI"/>
                <a:ea typeface="+mn-ea"/>
                <a:cs typeface="+mn-cs"/>
              </a:endParaRPr>
            </a:p>
          </p:txBody>
        </p:sp>
        <p:sp>
          <p:nvSpPr>
            <p:cNvPr id="109" name="Rectangle 108">
              <a:extLst>
                <a:ext uri="{FF2B5EF4-FFF2-40B4-BE49-F238E27FC236}">
                  <a16:creationId xmlns:a16="http://schemas.microsoft.com/office/drawing/2014/main" id="{F66E4D6D-4E91-4281-9A42-5692EEF8A6FC}"/>
                </a:ext>
              </a:extLst>
            </p:cNvPr>
            <p:cNvSpPr/>
            <p:nvPr/>
          </p:nvSpPr>
          <p:spPr>
            <a:xfrm>
              <a:off x="597466" y="2174518"/>
              <a:ext cx="741533" cy="493279"/>
            </a:xfrm>
            <a:prstGeom prst="rect">
              <a:avLst/>
            </a:prstGeom>
            <a:grpFill/>
          </p:spPr>
          <p:txBody>
            <a:bodyPr wrap="none">
              <a:spAutoFit/>
            </a:bodyPr>
            <a:lstStyle/>
            <a:p>
              <a:pPr defTabSz="685736" hangingPunct="1">
                <a:defRPr/>
              </a:pPr>
              <a:r>
                <a:rPr lang="en-US" sz="1029" b="1" kern="1200">
                  <a:latin typeface="Segoe UI"/>
                  <a:ea typeface="+mn-ea"/>
                  <a:cs typeface="+mn-cs"/>
                </a:rPr>
                <a:t>ISP</a:t>
              </a:r>
            </a:p>
          </p:txBody>
        </p:sp>
      </p:grpSp>
      <p:cxnSp>
        <p:nvCxnSpPr>
          <p:cNvPr id="111" name="Straight Arrow Connector 110">
            <a:extLst>
              <a:ext uri="{FF2B5EF4-FFF2-40B4-BE49-F238E27FC236}">
                <a16:creationId xmlns:a16="http://schemas.microsoft.com/office/drawing/2014/main" id="{AF568F83-F63A-4464-A468-D19E5F8C9957}"/>
              </a:ext>
            </a:extLst>
          </p:cNvPr>
          <p:cNvCxnSpPr>
            <a:cxnSpLocks/>
          </p:cNvCxnSpPr>
          <p:nvPr/>
        </p:nvCxnSpPr>
        <p:spPr>
          <a:xfrm>
            <a:off x="869235" y="3158267"/>
            <a:ext cx="212818" cy="0"/>
          </a:xfrm>
          <a:prstGeom prst="straightConnector1">
            <a:avLst/>
          </a:prstGeom>
          <a:noFill/>
          <a:ln w="28575" cap="sq">
            <a:solidFill>
              <a:srgbClr val="0078D7"/>
            </a:solidFill>
            <a:prstDash val="solid"/>
            <a:miter lim="800000"/>
            <a:headEnd type="none" w="med" len="med"/>
            <a:tailEnd type="triangle" w="med" len="med"/>
          </a:ln>
        </p:spPr>
      </p:cxnSp>
      <p:cxnSp>
        <p:nvCxnSpPr>
          <p:cNvPr id="112" name="Straight Arrow Connector 111">
            <a:extLst>
              <a:ext uri="{FF2B5EF4-FFF2-40B4-BE49-F238E27FC236}">
                <a16:creationId xmlns:a16="http://schemas.microsoft.com/office/drawing/2014/main" id="{7CC23AB8-7779-42E0-A6C6-FC5B22E993A1}"/>
              </a:ext>
            </a:extLst>
          </p:cNvPr>
          <p:cNvCxnSpPr>
            <a:cxnSpLocks/>
          </p:cNvCxnSpPr>
          <p:nvPr/>
        </p:nvCxnSpPr>
        <p:spPr>
          <a:xfrm>
            <a:off x="1856773" y="3170522"/>
            <a:ext cx="212818" cy="0"/>
          </a:xfrm>
          <a:prstGeom prst="straightConnector1">
            <a:avLst/>
          </a:prstGeom>
          <a:noFill/>
          <a:ln w="28575" cap="sq">
            <a:solidFill>
              <a:srgbClr val="0078D7"/>
            </a:solidFill>
            <a:prstDash val="solid"/>
            <a:miter lim="800000"/>
            <a:headEnd type="none" w="med" len="med"/>
            <a:tailEnd type="triangle" w="med" len="med"/>
          </a:ln>
        </p:spPr>
      </p:cxnSp>
      <p:cxnSp>
        <p:nvCxnSpPr>
          <p:cNvPr id="113" name="Straight Arrow Connector 112">
            <a:extLst>
              <a:ext uri="{FF2B5EF4-FFF2-40B4-BE49-F238E27FC236}">
                <a16:creationId xmlns:a16="http://schemas.microsoft.com/office/drawing/2014/main" id="{C4B0B1D6-4364-4442-B1FF-293745546D1E}"/>
              </a:ext>
            </a:extLst>
          </p:cNvPr>
          <p:cNvCxnSpPr>
            <a:cxnSpLocks/>
          </p:cNvCxnSpPr>
          <p:nvPr/>
        </p:nvCxnSpPr>
        <p:spPr>
          <a:xfrm>
            <a:off x="2834107" y="3270876"/>
            <a:ext cx="449483" cy="199501"/>
          </a:xfrm>
          <a:prstGeom prst="straightConnector1">
            <a:avLst/>
          </a:prstGeom>
          <a:noFill/>
          <a:ln w="28575" cap="sq">
            <a:solidFill>
              <a:srgbClr val="0078D7"/>
            </a:solidFill>
            <a:prstDash val="solid"/>
            <a:miter lim="800000"/>
            <a:headEnd type="none" w="med" len="med"/>
            <a:tailEnd type="triangle" w="med" len="med"/>
          </a:ln>
        </p:spPr>
      </p:cxnSp>
      <p:sp>
        <p:nvSpPr>
          <p:cNvPr id="115" name="TextBox 114">
            <a:extLst>
              <a:ext uri="{FF2B5EF4-FFF2-40B4-BE49-F238E27FC236}">
                <a16:creationId xmlns:a16="http://schemas.microsoft.com/office/drawing/2014/main" id="{8B9D3460-5B30-47A5-9CB4-3F8EEC3FA52D}"/>
              </a:ext>
            </a:extLst>
          </p:cNvPr>
          <p:cNvSpPr txBox="1"/>
          <p:nvPr/>
        </p:nvSpPr>
        <p:spPr>
          <a:xfrm>
            <a:off x="1736249" y="2912285"/>
            <a:ext cx="449488" cy="543101"/>
          </a:xfrm>
          <a:prstGeom prst="rect">
            <a:avLst/>
          </a:prstGeom>
          <a:noFill/>
        </p:spPr>
        <p:txBody>
          <a:bodyPr wrap="none" lIns="134464" tIns="107571" rIns="134464" bIns="107571" rtlCol="0">
            <a:spAutoFit/>
          </a:bodyPr>
          <a:lstStyle/>
          <a:p>
            <a:pPr defTabSz="685736" hangingPunct="1">
              <a:lnSpc>
                <a:spcPct val="90000"/>
              </a:lnSpc>
              <a:spcAft>
                <a:spcPts val="441"/>
              </a:spcAft>
              <a:defRPr/>
            </a:pPr>
            <a:r>
              <a:rPr lang="en-US" sz="2353" kern="1200">
                <a:solidFill>
                  <a:srgbClr val="FF0000"/>
                </a:solidFill>
                <a:latin typeface="Segoe UI"/>
                <a:ea typeface="+mn-ea"/>
                <a:cs typeface="+mn-cs"/>
              </a:rPr>
              <a:t>X</a:t>
            </a:r>
          </a:p>
        </p:txBody>
      </p:sp>
      <p:sp>
        <p:nvSpPr>
          <p:cNvPr id="86" name="Text Placeholder 3">
            <a:extLst>
              <a:ext uri="{FF2B5EF4-FFF2-40B4-BE49-F238E27FC236}">
                <a16:creationId xmlns:a16="http://schemas.microsoft.com/office/drawing/2014/main" id="{B0FF4132-3E67-4601-BD08-0788A5EF35C7}"/>
              </a:ext>
            </a:extLst>
          </p:cNvPr>
          <p:cNvSpPr txBox="1">
            <a:spLocks/>
          </p:cNvSpPr>
          <p:nvPr/>
        </p:nvSpPr>
        <p:spPr>
          <a:xfrm>
            <a:off x="1" y="3995505"/>
            <a:ext cx="9144000" cy="1126141"/>
          </a:xfrm>
          <a:prstGeom prst="rect">
            <a:avLst/>
          </a:prstGeom>
          <a:solidFill>
            <a:schemeClr val="accent1"/>
          </a:solidFill>
        </p:spPr>
        <p:txBody>
          <a:bodyPr wrap="square" lIns="0" tIns="0" rIns="0" bIns="0" numCol="1" rtlCol="0" anchor="ctr" anchorCtr="0">
            <a:noAutofit/>
          </a:bodyPr>
          <a:lstStyle>
            <a:defPPr>
              <a:defRPr lang="en-US"/>
            </a:defPPr>
            <a:lvl1pPr algn="ctr">
              <a:spcAft>
                <a:spcPts val="600"/>
              </a:spcAft>
              <a:defRPr sz="1800">
                <a:solidFill>
                  <a:schemeClr val="bg1"/>
                </a:solidFill>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hangingPunct="1">
              <a:spcAft>
                <a:spcPts val="450"/>
              </a:spcAft>
              <a:defRPr/>
            </a:pPr>
            <a:r>
              <a:rPr lang="en-US" kern="1200">
                <a:solidFill>
                  <a:srgbClr val="FFFFFF"/>
                </a:solidFill>
                <a:effectLst>
                  <a:outerShdw blurRad="38100" dist="38100" dir="2700000" algn="tl">
                    <a:srgbClr val="000000">
                      <a:alpha val="43137"/>
                    </a:srgbClr>
                  </a:outerShdw>
                </a:effectLst>
                <a:latin typeface="Segoe UI"/>
                <a:ea typeface="+mn-ea"/>
                <a:cs typeface="+mn-cs"/>
              </a:rPr>
              <a:t>Connect to nearest Microsoft edge </a:t>
            </a:r>
            <a:r>
              <a:rPr lang="en-US" kern="1200" err="1">
                <a:solidFill>
                  <a:srgbClr val="FFFFFF"/>
                </a:solidFill>
                <a:effectLst>
                  <a:outerShdw blurRad="38100" dist="38100" dir="2700000" algn="tl">
                    <a:srgbClr val="000000">
                      <a:alpha val="43137"/>
                    </a:srgbClr>
                  </a:outerShdw>
                </a:effectLst>
                <a:latin typeface="Segoe UI"/>
                <a:ea typeface="+mn-ea"/>
                <a:cs typeface="+mn-cs"/>
              </a:rPr>
              <a:t>PoP</a:t>
            </a:r>
            <a:endParaRPr lang="en-US" kern="1200">
              <a:solidFill>
                <a:srgbClr val="FFFFFF"/>
              </a:solidFill>
              <a:effectLst>
                <a:outerShdw blurRad="38100" dist="38100" dir="2700000" algn="tl">
                  <a:srgbClr val="000000">
                    <a:alpha val="43137"/>
                  </a:srgbClr>
                </a:outerShdw>
              </a:effectLst>
              <a:latin typeface="Segoe UI"/>
              <a:ea typeface="+mn-ea"/>
              <a:cs typeface="+mn-cs"/>
            </a:endParaRPr>
          </a:p>
          <a:p>
            <a:pPr defTabSz="685775" hangingPunct="1">
              <a:spcAft>
                <a:spcPts val="450"/>
              </a:spcAft>
              <a:defRPr/>
            </a:pPr>
            <a:r>
              <a:rPr lang="en-US" kern="1200">
                <a:solidFill>
                  <a:srgbClr val="FFFFFF"/>
                </a:solidFill>
                <a:effectLst>
                  <a:outerShdw blurRad="38100" dist="38100" dir="2700000" algn="tl">
                    <a:srgbClr val="000000">
                      <a:alpha val="43137"/>
                    </a:srgbClr>
                  </a:outerShdw>
                </a:effectLst>
                <a:latin typeface="Segoe UI"/>
                <a:ea typeface="+mn-ea"/>
                <a:cs typeface="+mn-cs"/>
              </a:rPr>
              <a:t>ISP one hop away from Microsoft</a:t>
            </a:r>
          </a:p>
          <a:p>
            <a:pPr defTabSz="685775" hangingPunct="1">
              <a:spcAft>
                <a:spcPts val="450"/>
              </a:spcAft>
              <a:defRPr/>
            </a:pPr>
            <a:r>
              <a:rPr lang="en-US" kern="1200">
                <a:solidFill>
                  <a:srgbClr val="FFFFFF"/>
                </a:solidFill>
                <a:effectLst>
                  <a:outerShdw blurRad="38100" dist="38100" dir="2700000" algn="tl">
                    <a:srgbClr val="000000">
                      <a:alpha val="43137"/>
                    </a:srgbClr>
                  </a:outerShdw>
                </a:effectLst>
                <a:latin typeface="Segoe UI"/>
                <a:ea typeface="+mn-ea"/>
                <a:cs typeface="+mn-cs"/>
              </a:rPr>
              <a:t>Traffic in Microsoft global network routed w/ SDN-based policies for optimal performance </a:t>
            </a:r>
          </a:p>
        </p:txBody>
      </p:sp>
      <p:grpSp>
        <p:nvGrpSpPr>
          <p:cNvPr id="88" name="Graphic 157">
            <a:extLst>
              <a:ext uri="{FF2B5EF4-FFF2-40B4-BE49-F238E27FC236}">
                <a16:creationId xmlns:a16="http://schemas.microsoft.com/office/drawing/2014/main" id="{FE287F6C-1125-4024-8DD6-7B942AB5B365}"/>
              </a:ext>
            </a:extLst>
          </p:cNvPr>
          <p:cNvGrpSpPr/>
          <p:nvPr/>
        </p:nvGrpSpPr>
        <p:grpSpPr>
          <a:xfrm>
            <a:off x="3818849" y="2523305"/>
            <a:ext cx="380333" cy="380333"/>
            <a:chOff x="5825560" y="5339237"/>
            <a:chExt cx="507111" cy="507111"/>
          </a:xfrm>
        </p:grpSpPr>
        <p:sp>
          <p:nvSpPr>
            <p:cNvPr id="89" name="Freeform: Shape 88">
              <a:extLst>
                <a:ext uri="{FF2B5EF4-FFF2-40B4-BE49-F238E27FC236}">
                  <a16:creationId xmlns:a16="http://schemas.microsoft.com/office/drawing/2014/main" id="{CDD499BA-3972-4787-AA51-88512803E19C}"/>
                </a:ext>
              </a:extLst>
            </p:cNvPr>
            <p:cNvSpPr/>
            <p:nvPr/>
          </p:nvSpPr>
          <p:spPr>
            <a:xfrm>
              <a:off x="5825559" y="5369316"/>
              <a:ext cx="507111" cy="359770"/>
            </a:xfrm>
            <a:custGeom>
              <a:avLst/>
              <a:gdLst>
                <a:gd name="connsiteX0" fmla="*/ 507111 w 507111"/>
                <a:gd name="connsiteY0" fmla="*/ 246860 h 359770"/>
                <a:gd name="connsiteX1" fmla="*/ 408224 w 507111"/>
                <a:gd name="connsiteY1" fmla="*/ 138958 h 359770"/>
                <a:gd name="connsiteX2" fmla="*/ 260317 w 507111"/>
                <a:gd name="connsiteY2" fmla="*/ 66 h 359770"/>
                <a:gd name="connsiteX3" fmla="*/ 119453 w 507111"/>
                <a:gd name="connsiteY3" fmla="*/ 96135 h 359770"/>
                <a:gd name="connsiteX4" fmla="*/ 0 w 507111"/>
                <a:gd name="connsiteY4" fmla="*/ 226857 h 359770"/>
                <a:gd name="connsiteX5" fmla="*/ 142836 w 507111"/>
                <a:gd name="connsiteY5" fmla="*/ 359551 h 359770"/>
                <a:gd name="connsiteX6" fmla="*/ 155232 w 507111"/>
                <a:gd name="connsiteY6" fmla="*/ 359551 h 359770"/>
                <a:gd name="connsiteX7" fmla="*/ 386531 w 507111"/>
                <a:gd name="connsiteY7" fmla="*/ 359551 h 359770"/>
                <a:gd name="connsiteX8" fmla="*/ 392729 w 507111"/>
                <a:gd name="connsiteY8" fmla="*/ 359551 h 359770"/>
                <a:gd name="connsiteX9" fmla="*/ 507111 w 507111"/>
                <a:gd name="connsiteY9" fmla="*/ 246860 h 35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111" h="359770">
                  <a:moveTo>
                    <a:pt x="507111" y="246860"/>
                  </a:moveTo>
                  <a:cubicBezTo>
                    <a:pt x="505170" y="191469"/>
                    <a:pt x="463237" y="145713"/>
                    <a:pt x="408224" y="138958"/>
                  </a:cubicBezTo>
                  <a:cubicBezTo>
                    <a:pt x="405621" y="59812"/>
                    <a:pt x="339471" y="-2306"/>
                    <a:pt x="260317" y="66"/>
                  </a:cubicBezTo>
                  <a:cubicBezTo>
                    <a:pt x="197721" y="-1090"/>
                    <a:pt x="141229" y="37437"/>
                    <a:pt x="119453" y="96135"/>
                  </a:cubicBezTo>
                  <a:cubicBezTo>
                    <a:pt x="52851" y="104297"/>
                    <a:pt x="2141" y="159791"/>
                    <a:pt x="0" y="226857"/>
                  </a:cubicBezTo>
                  <a:cubicBezTo>
                    <a:pt x="2903" y="302896"/>
                    <a:pt x="66790" y="362247"/>
                    <a:pt x="142836" y="359551"/>
                  </a:cubicBezTo>
                  <a:lnTo>
                    <a:pt x="155232" y="359551"/>
                  </a:lnTo>
                  <a:lnTo>
                    <a:pt x="386531" y="359551"/>
                  </a:lnTo>
                  <a:cubicBezTo>
                    <a:pt x="388588" y="359844"/>
                    <a:pt x="390673" y="359844"/>
                    <a:pt x="392729" y="359551"/>
                  </a:cubicBezTo>
                  <a:cubicBezTo>
                    <a:pt x="455062" y="359109"/>
                    <a:pt x="505742" y="309178"/>
                    <a:pt x="507111" y="246860"/>
                  </a:cubicBezTo>
                  <a:close/>
                </a:path>
              </a:pathLst>
            </a:custGeom>
            <a:solidFill>
              <a:srgbClr val="0078D4"/>
            </a:solidFill>
            <a:ln w="28046"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90" name="Freeform: Shape 89">
              <a:extLst>
                <a:ext uri="{FF2B5EF4-FFF2-40B4-BE49-F238E27FC236}">
                  <a16:creationId xmlns:a16="http://schemas.microsoft.com/office/drawing/2014/main" id="{C58A4B78-9CCF-49D1-A584-A6C7EA4AFDA3}"/>
                </a:ext>
              </a:extLst>
            </p:cNvPr>
            <p:cNvSpPr/>
            <p:nvPr/>
          </p:nvSpPr>
          <p:spPr>
            <a:xfrm>
              <a:off x="6012345" y="5531375"/>
              <a:ext cx="142554" cy="197209"/>
            </a:xfrm>
            <a:custGeom>
              <a:avLst/>
              <a:gdLst>
                <a:gd name="connsiteX0" fmla="*/ 0 w 142554"/>
                <a:gd name="connsiteY0" fmla="*/ 0 h 197209"/>
                <a:gd name="connsiteX1" fmla="*/ 142555 w 142554"/>
                <a:gd name="connsiteY1" fmla="*/ 0 h 197209"/>
                <a:gd name="connsiteX2" fmla="*/ 142555 w 142554"/>
                <a:gd name="connsiteY2" fmla="*/ 197210 h 197209"/>
                <a:gd name="connsiteX3" fmla="*/ 0 w 142554"/>
                <a:gd name="connsiteY3" fmla="*/ 197210 h 197209"/>
              </a:gdLst>
              <a:ahLst/>
              <a:cxnLst>
                <a:cxn ang="0">
                  <a:pos x="connsiteX0" y="connsiteY0"/>
                </a:cxn>
                <a:cxn ang="0">
                  <a:pos x="connsiteX1" y="connsiteY1"/>
                </a:cxn>
                <a:cxn ang="0">
                  <a:pos x="connsiteX2" y="connsiteY2"/>
                </a:cxn>
                <a:cxn ang="0">
                  <a:pos x="connsiteX3" y="connsiteY3"/>
                </a:cxn>
              </a:cxnLst>
              <a:rect l="l" t="t" r="r" b="b"/>
              <a:pathLst>
                <a:path w="142554" h="197209">
                  <a:moveTo>
                    <a:pt x="0" y="0"/>
                  </a:moveTo>
                  <a:lnTo>
                    <a:pt x="142555" y="0"/>
                  </a:lnTo>
                  <a:lnTo>
                    <a:pt x="142555" y="197210"/>
                  </a:lnTo>
                  <a:lnTo>
                    <a:pt x="0" y="197210"/>
                  </a:lnTo>
                  <a:close/>
                </a:path>
              </a:pathLst>
            </a:custGeom>
            <a:solidFill>
              <a:srgbClr val="F2F2F2"/>
            </a:solidFill>
            <a:ln w="28046"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10" name="Freeform: Shape 109">
              <a:extLst>
                <a:ext uri="{FF2B5EF4-FFF2-40B4-BE49-F238E27FC236}">
                  <a16:creationId xmlns:a16="http://schemas.microsoft.com/office/drawing/2014/main" id="{CF48C2CC-DFBA-4CA0-8CA8-5F89930B8649}"/>
                </a:ext>
              </a:extLst>
            </p:cNvPr>
            <p:cNvSpPr/>
            <p:nvPr/>
          </p:nvSpPr>
          <p:spPr>
            <a:xfrm>
              <a:off x="6073762" y="5462016"/>
              <a:ext cx="112155" cy="354186"/>
            </a:xfrm>
            <a:custGeom>
              <a:avLst/>
              <a:gdLst>
                <a:gd name="connsiteX0" fmla="*/ 107057 w 112155"/>
                <a:gd name="connsiteY0" fmla="*/ 56681 h 354186"/>
                <a:gd name="connsiteX1" fmla="*/ 8734 w 112155"/>
                <a:gd name="connsiteY1" fmla="*/ 335 h 354186"/>
                <a:gd name="connsiteX2" fmla="*/ 0 w 112155"/>
                <a:gd name="connsiteY2" fmla="*/ 4561 h 354186"/>
                <a:gd name="connsiteX3" fmla="*/ 0 w 112155"/>
                <a:gd name="connsiteY3" fmla="*/ 6815 h 354186"/>
                <a:gd name="connsiteX4" fmla="*/ 0 w 112155"/>
                <a:gd name="connsiteY4" fmla="*/ 347143 h 354186"/>
                <a:gd name="connsiteX5" fmla="*/ 6761 w 112155"/>
                <a:gd name="connsiteY5" fmla="*/ 354186 h 354186"/>
                <a:gd name="connsiteX6" fmla="*/ 9015 w 112155"/>
                <a:gd name="connsiteY6" fmla="*/ 354186 h 354186"/>
                <a:gd name="connsiteX7" fmla="*/ 107338 w 112155"/>
                <a:gd name="connsiteY7" fmla="*/ 296150 h 354186"/>
                <a:gd name="connsiteX8" fmla="*/ 112128 w 112155"/>
                <a:gd name="connsiteY8" fmla="*/ 289670 h 354186"/>
                <a:gd name="connsiteX9" fmla="*/ 112128 w 112155"/>
                <a:gd name="connsiteY9" fmla="*/ 64288 h 354186"/>
                <a:gd name="connsiteX10" fmla="*/ 107057 w 112155"/>
                <a:gd name="connsiteY10" fmla="*/ 56681 h 35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155" h="354186">
                  <a:moveTo>
                    <a:pt x="107057" y="56681"/>
                  </a:moveTo>
                  <a:lnTo>
                    <a:pt x="8734" y="335"/>
                  </a:lnTo>
                  <a:cubicBezTo>
                    <a:pt x="5162" y="-805"/>
                    <a:pt x="1322" y="1052"/>
                    <a:pt x="0" y="4561"/>
                  </a:cubicBezTo>
                  <a:cubicBezTo>
                    <a:pt x="0" y="4561"/>
                    <a:pt x="0" y="6252"/>
                    <a:pt x="0" y="6815"/>
                  </a:cubicBezTo>
                  <a:lnTo>
                    <a:pt x="0" y="347143"/>
                  </a:lnTo>
                  <a:cubicBezTo>
                    <a:pt x="-3" y="350927"/>
                    <a:pt x="2982" y="354034"/>
                    <a:pt x="6761" y="354186"/>
                  </a:cubicBezTo>
                  <a:lnTo>
                    <a:pt x="9015" y="354186"/>
                  </a:lnTo>
                  <a:lnTo>
                    <a:pt x="107338" y="296150"/>
                  </a:lnTo>
                  <a:cubicBezTo>
                    <a:pt x="110136" y="295206"/>
                    <a:pt x="112046" y="292620"/>
                    <a:pt x="112128" y="289670"/>
                  </a:cubicBezTo>
                  <a:lnTo>
                    <a:pt x="112128" y="64288"/>
                  </a:lnTo>
                  <a:cubicBezTo>
                    <a:pt x="112421" y="60879"/>
                    <a:pt x="110316" y="57721"/>
                    <a:pt x="107057" y="56681"/>
                  </a:cubicBezTo>
                  <a:close/>
                </a:path>
              </a:pathLst>
            </a:custGeom>
            <a:solidFill>
              <a:srgbClr val="50E6FF"/>
            </a:solidFill>
            <a:ln w="28046"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114" name="Graphic 157">
            <a:extLst>
              <a:ext uri="{FF2B5EF4-FFF2-40B4-BE49-F238E27FC236}">
                <a16:creationId xmlns:a16="http://schemas.microsoft.com/office/drawing/2014/main" id="{6064300E-0DFF-4EBC-AF65-6A70F89FDB1B}"/>
              </a:ext>
            </a:extLst>
          </p:cNvPr>
          <p:cNvGrpSpPr/>
          <p:nvPr/>
        </p:nvGrpSpPr>
        <p:grpSpPr>
          <a:xfrm>
            <a:off x="3862617" y="3151841"/>
            <a:ext cx="380333" cy="380333"/>
            <a:chOff x="5825560" y="5339237"/>
            <a:chExt cx="507111" cy="507111"/>
          </a:xfrm>
        </p:grpSpPr>
        <p:sp>
          <p:nvSpPr>
            <p:cNvPr id="116" name="Freeform: Shape 115">
              <a:extLst>
                <a:ext uri="{FF2B5EF4-FFF2-40B4-BE49-F238E27FC236}">
                  <a16:creationId xmlns:a16="http://schemas.microsoft.com/office/drawing/2014/main" id="{037DECAA-F8DF-4235-B067-79BC4FC8FC49}"/>
                </a:ext>
              </a:extLst>
            </p:cNvPr>
            <p:cNvSpPr/>
            <p:nvPr/>
          </p:nvSpPr>
          <p:spPr>
            <a:xfrm>
              <a:off x="5825559" y="5369316"/>
              <a:ext cx="507111" cy="359770"/>
            </a:xfrm>
            <a:custGeom>
              <a:avLst/>
              <a:gdLst>
                <a:gd name="connsiteX0" fmla="*/ 507111 w 507111"/>
                <a:gd name="connsiteY0" fmla="*/ 246860 h 359770"/>
                <a:gd name="connsiteX1" fmla="*/ 408224 w 507111"/>
                <a:gd name="connsiteY1" fmla="*/ 138958 h 359770"/>
                <a:gd name="connsiteX2" fmla="*/ 260317 w 507111"/>
                <a:gd name="connsiteY2" fmla="*/ 66 h 359770"/>
                <a:gd name="connsiteX3" fmla="*/ 119453 w 507111"/>
                <a:gd name="connsiteY3" fmla="*/ 96135 h 359770"/>
                <a:gd name="connsiteX4" fmla="*/ 0 w 507111"/>
                <a:gd name="connsiteY4" fmla="*/ 226857 h 359770"/>
                <a:gd name="connsiteX5" fmla="*/ 142836 w 507111"/>
                <a:gd name="connsiteY5" fmla="*/ 359551 h 359770"/>
                <a:gd name="connsiteX6" fmla="*/ 155232 w 507111"/>
                <a:gd name="connsiteY6" fmla="*/ 359551 h 359770"/>
                <a:gd name="connsiteX7" fmla="*/ 386531 w 507111"/>
                <a:gd name="connsiteY7" fmla="*/ 359551 h 359770"/>
                <a:gd name="connsiteX8" fmla="*/ 392729 w 507111"/>
                <a:gd name="connsiteY8" fmla="*/ 359551 h 359770"/>
                <a:gd name="connsiteX9" fmla="*/ 507111 w 507111"/>
                <a:gd name="connsiteY9" fmla="*/ 246860 h 35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111" h="359770">
                  <a:moveTo>
                    <a:pt x="507111" y="246860"/>
                  </a:moveTo>
                  <a:cubicBezTo>
                    <a:pt x="505170" y="191469"/>
                    <a:pt x="463237" y="145713"/>
                    <a:pt x="408224" y="138958"/>
                  </a:cubicBezTo>
                  <a:cubicBezTo>
                    <a:pt x="405621" y="59812"/>
                    <a:pt x="339471" y="-2306"/>
                    <a:pt x="260317" y="66"/>
                  </a:cubicBezTo>
                  <a:cubicBezTo>
                    <a:pt x="197721" y="-1090"/>
                    <a:pt x="141229" y="37437"/>
                    <a:pt x="119453" y="96135"/>
                  </a:cubicBezTo>
                  <a:cubicBezTo>
                    <a:pt x="52851" y="104297"/>
                    <a:pt x="2141" y="159791"/>
                    <a:pt x="0" y="226857"/>
                  </a:cubicBezTo>
                  <a:cubicBezTo>
                    <a:pt x="2903" y="302896"/>
                    <a:pt x="66790" y="362247"/>
                    <a:pt x="142836" y="359551"/>
                  </a:cubicBezTo>
                  <a:lnTo>
                    <a:pt x="155232" y="359551"/>
                  </a:lnTo>
                  <a:lnTo>
                    <a:pt x="386531" y="359551"/>
                  </a:lnTo>
                  <a:cubicBezTo>
                    <a:pt x="388588" y="359844"/>
                    <a:pt x="390673" y="359844"/>
                    <a:pt x="392729" y="359551"/>
                  </a:cubicBezTo>
                  <a:cubicBezTo>
                    <a:pt x="455062" y="359109"/>
                    <a:pt x="505742" y="309178"/>
                    <a:pt x="507111" y="246860"/>
                  </a:cubicBezTo>
                  <a:close/>
                </a:path>
              </a:pathLst>
            </a:custGeom>
            <a:solidFill>
              <a:srgbClr val="0078D4"/>
            </a:solidFill>
            <a:ln w="28046"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17" name="Freeform: Shape 116">
              <a:extLst>
                <a:ext uri="{FF2B5EF4-FFF2-40B4-BE49-F238E27FC236}">
                  <a16:creationId xmlns:a16="http://schemas.microsoft.com/office/drawing/2014/main" id="{23104BFA-35D6-458C-AF39-D3862285F7AF}"/>
                </a:ext>
              </a:extLst>
            </p:cNvPr>
            <p:cNvSpPr/>
            <p:nvPr/>
          </p:nvSpPr>
          <p:spPr>
            <a:xfrm>
              <a:off x="6012345" y="5531375"/>
              <a:ext cx="142554" cy="197209"/>
            </a:xfrm>
            <a:custGeom>
              <a:avLst/>
              <a:gdLst>
                <a:gd name="connsiteX0" fmla="*/ 0 w 142554"/>
                <a:gd name="connsiteY0" fmla="*/ 0 h 197209"/>
                <a:gd name="connsiteX1" fmla="*/ 142555 w 142554"/>
                <a:gd name="connsiteY1" fmla="*/ 0 h 197209"/>
                <a:gd name="connsiteX2" fmla="*/ 142555 w 142554"/>
                <a:gd name="connsiteY2" fmla="*/ 197210 h 197209"/>
                <a:gd name="connsiteX3" fmla="*/ 0 w 142554"/>
                <a:gd name="connsiteY3" fmla="*/ 197210 h 197209"/>
              </a:gdLst>
              <a:ahLst/>
              <a:cxnLst>
                <a:cxn ang="0">
                  <a:pos x="connsiteX0" y="connsiteY0"/>
                </a:cxn>
                <a:cxn ang="0">
                  <a:pos x="connsiteX1" y="connsiteY1"/>
                </a:cxn>
                <a:cxn ang="0">
                  <a:pos x="connsiteX2" y="connsiteY2"/>
                </a:cxn>
                <a:cxn ang="0">
                  <a:pos x="connsiteX3" y="connsiteY3"/>
                </a:cxn>
              </a:cxnLst>
              <a:rect l="l" t="t" r="r" b="b"/>
              <a:pathLst>
                <a:path w="142554" h="197209">
                  <a:moveTo>
                    <a:pt x="0" y="0"/>
                  </a:moveTo>
                  <a:lnTo>
                    <a:pt x="142555" y="0"/>
                  </a:lnTo>
                  <a:lnTo>
                    <a:pt x="142555" y="197210"/>
                  </a:lnTo>
                  <a:lnTo>
                    <a:pt x="0" y="197210"/>
                  </a:lnTo>
                  <a:close/>
                </a:path>
              </a:pathLst>
            </a:custGeom>
            <a:solidFill>
              <a:srgbClr val="F2F2F2"/>
            </a:solidFill>
            <a:ln w="28046"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18" name="Freeform: Shape 117">
              <a:extLst>
                <a:ext uri="{FF2B5EF4-FFF2-40B4-BE49-F238E27FC236}">
                  <a16:creationId xmlns:a16="http://schemas.microsoft.com/office/drawing/2014/main" id="{ED83C5CD-6BD1-4381-8847-249E12C159D4}"/>
                </a:ext>
              </a:extLst>
            </p:cNvPr>
            <p:cNvSpPr/>
            <p:nvPr/>
          </p:nvSpPr>
          <p:spPr>
            <a:xfrm>
              <a:off x="6073762" y="5462016"/>
              <a:ext cx="112155" cy="354186"/>
            </a:xfrm>
            <a:custGeom>
              <a:avLst/>
              <a:gdLst>
                <a:gd name="connsiteX0" fmla="*/ 107057 w 112155"/>
                <a:gd name="connsiteY0" fmla="*/ 56681 h 354186"/>
                <a:gd name="connsiteX1" fmla="*/ 8734 w 112155"/>
                <a:gd name="connsiteY1" fmla="*/ 335 h 354186"/>
                <a:gd name="connsiteX2" fmla="*/ 0 w 112155"/>
                <a:gd name="connsiteY2" fmla="*/ 4561 h 354186"/>
                <a:gd name="connsiteX3" fmla="*/ 0 w 112155"/>
                <a:gd name="connsiteY3" fmla="*/ 6815 h 354186"/>
                <a:gd name="connsiteX4" fmla="*/ 0 w 112155"/>
                <a:gd name="connsiteY4" fmla="*/ 347143 h 354186"/>
                <a:gd name="connsiteX5" fmla="*/ 6761 w 112155"/>
                <a:gd name="connsiteY5" fmla="*/ 354186 h 354186"/>
                <a:gd name="connsiteX6" fmla="*/ 9015 w 112155"/>
                <a:gd name="connsiteY6" fmla="*/ 354186 h 354186"/>
                <a:gd name="connsiteX7" fmla="*/ 107338 w 112155"/>
                <a:gd name="connsiteY7" fmla="*/ 296150 h 354186"/>
                <a:gd name="connsiteX8" fmla="*/ 112128 w 112155"/>
                <a:gd name="connsiteY8" fmla="*/ 289670 h 354186"/>
                <a:gd name="connsiteX9" fmla="*/ 112128 w 112155"/>
                <a:gd name="connsiteY9" fmla="*/ 64288 h 354186"/>
                <a:gd name="connsiteX10" fmla="*/ 107057 w 112155"/>
                <a:gd name="connsiteY10" fmla="*/ 56681 h 35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155" h="354186">
                  <a:moveTo>
                    <a:pt x="107057" y="56681"/>
                  </a:moveTo>
                  <a:lnTo>
                    <a:pt x="8734" y="335"/>
                  </a:lnTo>
                  <a:cubicBezTo>
                    <a:pt x="5162" y="-805"/>
                    <a:pt x="1322" y="1052"/>
                    <a:pt x="0" y="4561"/>
                  </a:cubicBezTo>
                  <a:cubicBezTo>
                    <a:pt x="0" y="4561"/>
                    <a:pt x="0" y="6252"/>
                    <a:pt x="0" y="6815"/>
                  </a:cubicBezTo>
                  <a:lnTo>
                    <a:pt x="0" y="347143"/>
                  </a:lnTo>
                  <a:cubicBezTo>
                    <a:pt x="-3" y="350927"/>
                    <a:pt x="2982" y="354034"/>
                    <a:pt x="6761" y="354186"/>
                  </a:cubicBezTo>
                  <a:lnTo>
                    <a:pt x="9015" y="354186"/>
                  </a:lnTo>
                  <a:lnTo>
                    <a:pt x="107338" y="296150"/>
                  </a:lnTo>
                  <a:cubicBezTo>
                    <a:pt x="110136" y="295206"/>
                    <a:pt x="112046" y="292620"/>
                    <a:pt x="112128" y="289670"/>
                  </a:cubicBezTo>
                  <a:lnTo>
                    <a:pt x="112128" y="64288"/>
                  </a:lnTo>
                  <a:cubicBezTo>
                    <a:pt x="112421" y="60879"/>
                    <a:pt x="110316" y="57721"/>
                    <a:pt x="107057" y="56681"/>
                  </a:cubicBezTo>
                  <a:close/>
                </a:path>
              </a:pathLst>
            </a:custGeom>
            <a:solidFill>
              <a:srgbClr val="50E6FF"/>
            </a:solidFill>
            <a:ln w="28046"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119" name="Graphic 157">
            <a:extLst>
              <a:ext uri="{FF2B5EF4-FFF2-40B4-BE49-F238E27FC236}">
                <a16:creationId xmlns:a16="http://schemas.microsoft.com/office/drawing/2014/main" id="{6BFD4EB7-F1D1-4825-92CF-EF827657ED15}"/>
              </a:ext>
            </a:extLst>
          </p:cNvPr>
          <p:cNvGrpSpPr/>
          <p:nvPr/>
        </p:nvGrpSpPr>
        <p:grpSpPr>
          <a:xfrm>
            <a:off x="5744128" y="3088564"/>
            <a:ext cx="380333" cy="380333"/>
            <a:chOff x="5825560" y="5339237"/>
            <a:chExt cx="507111" cy="507111"/>
          </a:xfrm>
        </p:grpSpPr>
        <p:sp>
          <p:nvSpPr>
            <p:cNvPr id="120" name="Freeform: Shape 119">
              <a:extLst>
                <a:ext uri="{FF2B5EF4-FFF2-40B4-BE49-F238E27FC236}">
                  <a16:creationId xmlns:a16="http://schemas.microsoft.com/office/drawing/2014/main" id="{E3902F75-BE02-4E2C-9B10-87A60AC9492B}"/>
                </a:ext>
              </a:extLst>
            </p:cNvPr>
            <p:cNvSpPr/>
            <p:nvPr/>
          </p:nvSpPr>
          <p:spPr>
            <a:xfrm>
              <a:off x="5825559" y="5369316"/>
              <a:ext cx="507111" cy="359770"/>
            </a:xfrm>
            <a:custGeom>
              <a:avLst/>
              <a:gdLst>
                <a:gd name="connsiteX0" fmla="*/ 507111 w 507111"/>
                <a:gd name="connsiteY0" fmla="*/ 246860 h 359770"/>
                <a:gd name="connsiteX1" fmla="*/ 408224 w 507111"/>
                <a:gd name="connsiteY1" fmla="*/ 138958 h 359770"/>
                <a:gd name="connsiteX2" fmla="*/ 260317 w 507111"/>
                <a:gd name="connsiteY2" fmla="*/ 66 h 359770"/>
                <a:gd name="connsiteX3" fmla="*/ 119453 w 507111"/>
                <a:gd name="connsiteY3" fmla="*/ 96135 h 359770"/>
                <a:gd name="connsiteX4" fmla="*/ 0 w 507111"/>
                <a:gd name="connsiteY4" fmla="*/ 226857 h 359770"/>
                <a:gd name="connsiteX5" fmla="*/ 142836 w 507111"/>
                <a:gd name="connsiteY5" fmla="*/ 359551 h 359770"/>
                <a:gd name="connsiteX6" fmla="*/ 155232 w 507111"/>
                <a:gd name="connsiteY6" fmla="*/ 359551 h 359770"/>
                <a:gd name="connsiteX7" fmla="*/ 386531 w 507111"/>
                <a:gd name="connsiteY7" fmla="*/ 359551 h 359770"/>
                <a:gd name="connsiteX8" fmla="*/ 392729 w 507111"/>
                <a:gd name="connsiteY8" fmla="*/ 359551 h 359770"/>
                <a:gd name="connsiteX9" fmla="*/ 507111 w 507111"/>
                <a:gd name="connsiteY9" fmla="*/ 246860 h 35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111" h="359770">
                  <a:moveTo>
                    <a:pt x="507111" y="246860"/>
                  </a:moveTo>
                  <a:cubicBezTo>
                    <a:pt x="505170" y="191469"/>
                    <a:pt x="463237" y="145713"/>
                    <a:pt x="408224" y="138958"/>
                  </a:cubicBezTo>
                  <a:cubicBezTo>
                    <a:pt x="405621" y="59812"/>
                    <a:pt x="339471" y="-2306"/>
                    <a:pt x="260317" y="66"/>
                  </a:cubicBezTo>
                  <a:cubicBezTo>
                    <a:pt x="197721" y="-1090"/>
                    <a:pt x="141229" y="37437"/>
                    <a:pt x="119453" y="96135"/>
                  </a:cubicBezTo>
                  <a:cubicBezTo>
                    <a:pt x="52851" y="104297"/>
                    <a:pt x="2141" y="159791"/>
                    <a:pt x="0" y="226857"/>
                  </a:cubicBezTo>
                  <a:cubicBezTo>
                    <a:pt x="2903" y="302896"/>
                    <a:pt x="66790" y="362247"/>
                    <a:pt x="142836" y="359551"/>
                  </a:cubicBezTo>
                  <a:lnTo>
                    <a:pt x="155232" y="359551"/>
                  </a:lnTo>
                  <a:lnTo>
                    <a:pt x="386531" y="359551"/>
                  </a:lnTo>
                  <a:cubicBezTo>
                    <a:pt x="388588" y="359844"/>
                    <a:pt x="390673" y="359844"/>
                    <a:pt x="392729" y="359551"/>
                  </a:cubicBezTo>
                  <a:cubicBezTo>
                    <a:pt x="455062" y="359109"/>
                    <a:pt x="505742" y="309178"/>
                    <a:pt x="507111" y="246860"/>
                  </a:cubicBezTo>
                  <a:close/>
                </a:path>
              </a:pathLst>
            </a:custGeom>
            <a:solidFill>
              <a:srgbClr val="0078D4"/>
            </a:solidFill>
            <a:ln w="28046"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21" name="Freeform: Shape 120">
              <a:extLst>
                <a:ext uri="{FF2B5EF4-FFF2-40B4-BE49-F238E27FC236}">
                  <a16:creationId xmlns:a16="http://schemas.microsoft.com/office/drawing/2014/main" id="{8AA13F01-B24F-45D0-AC80-E8D12CE7F462}"/>
                </a:ext>
              </a:extLst>
            </p:cNvPr>
            <p:cNvSpPr/>
            <p:nvPr/>
          </p:nvSpPr>
          <p:spPr>
            <a:xfrm>
              <a:off x="6012345" y="5531375"/>
              <a:ext cx="142554" cy="197209"/>
            </a:xfrm>
            <a:custGeom>
              <a:avLst/>
              <a:gdLst>
                <a:gd name="connsiteX0" fmla="*/ 0 w 142554"/>
                <a:gd name="connsiteY0" fmla="*/ 0 h 197209"/>
                <a:gd name="connsiteX1" fmla="*/ 142555 w 142554"/>
                <a:gd name="connsiteY1" fmla="*/ 0 h 197209"/>
                <a:gd name="connsiteX2" fmla="*/ 142555 w 142554"/>
                <a:gd name="connsiteY2" fmla="*/ 197210 h 197209"/>
                <a:gd name="connsiteX3" fmla="*/ 0 w 142554"/>
                <a:gd name="connsiteY3" fmla="*/ 197210 h 197209"/>
              </a:gdLst>
              <a:ahLst/>
              <a:cxnLst>
                <a:cxn ang="0">
                  <a:pos x="connsiteX0" y="connsiteY0"/>
                </a:cxn>
                <a:cxn ang="0">
                  <a:pos x="connsiteX1" y="connsiteY1"/>
                </a:cxn>
                <a:cxn ang="0">
                  <a:pos x="connsiteX2" y="connsiteY2"/>
                </a:cxn>
                <a:cxn ang="0">
                  <a:pos x="connsiteX3" y="connsiteY3"/>
                </a:cxn>
              </a:cxnLst>
              <a:rect l="l" t="t" r="r" b="b"/>
              <a:pathLst>
                <a:path w="142554" h="197209">
                  <a:moveTo>
                    <a:pt x="0" y="0"/>
                  </a:moveTo>
                  <a:lnTo>
                    <a:pt x="142555" y="0"/>
                  </a:lnTo>
                  <a:lnTo>
                    <a:pt x="142555" y="197210"/>
                  </a:lnTo>
                  <a:lnTo>
                    <a:pt x="0" y="197210"/>
                  </a:lnTo>
                  <a:close/>
                </a:path>
              </a:pathLst>
            </a:custGeom>
            <a:solidFill>
              <a:srgbClr val="F2F2F2"/>
            </a:solidFill>
            <a:ln w="28046"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122" name="Freeform: Shape 121">
              <a:extLst>
                <a:ext uri="{FF2B5EF4-FFF2-40B4-BE49-F238E27FC236}">
                  <a16:creationId xmlns:a16="http://schemas.microsoft.com/office/drawing/2014/main" id="{0971D849-7566-4B90-80D2-30E05C8FBBDD}"/>
                </a:ext>
              </a:extLst>
            </p:cNvPr>
            <p:cNvSpPr/>
            <p:nvPr/>
          </p:nvSpPr>
          <p:spPr>
            <a:xfrm>
              <a:off x="6073762" y="5462016"/>
              <a:ext cx="112155" cy="354186"/>
            </a:xfrm>
            <a:custGeom>
              <a:avLst/>
              <a:gdLst>
                <a:gd name="connsiteX0" fmla="*/ 107057 w 112155"/>
                <a:gd name="connsiteY0" fmla="*/ 56681 h 354186"/>
                <a:gd name="connsiteX1" fmla="*/ 8734 w 112155"/>
                <a:gd name="connsiteY1" fmla="*/ 335 h 354186"/>
                <a:gd name="connsiteX2" fmla="*/ 0 w 112155"/>
                <a:gd name="connsiteY2" fmla="*/ 4561 h 354186"/>
                <a:gd name="connsiteX3" fmla="*/ 0 w 112155"/>
                <a:gd name="connsiteY3" fmla="*/ 6815 h 354186"/>
                <a:gd name="connsiteX4" fmla="*/ 0 w 112155"/>
                <a:gd name="connsiteY4" fmla="*/ 347143 h 354186"/>
                <a:gd name="connsiteX5" fmla="*/ 6761 w 112155"/>
                <a:gd name="connsiteY5" fmla="*/ 354186 h 354186"/>
                <a:gd name="connsiteX6" fmla="*/ 9015 w 112155"/>
                <a:gd name="connsiteY6" fmla="*/ 354186 h 354186"/>
                <a:gd name="connsiteX7" fmla="*/ 107338 w 112155"/>
                <a:gd name="connsiteY7" fmla="*/ 296150 h 354186"/>
                <a:gd name="connsiteX8" fmla="*/ 112128 w 112155"/>
                <a:gd name="connsiteY8" fmla="*/ 289670 h 354186"/>
                <a:gd name="connsiteX9" fmla="*/ 112128 w 112155"/>
                <a:gd name="connsiteY9" fmla="*/ 64288 h 354186"/>
                <a:gd name="connsiteX10" fmla="*/ 107057 w 112155"/>
                <a:gd name="connsiteY10" fmla="*/ 56681 h 35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155" h="354186">
                  <a:moveTo>
                    <a:pt x="107057" y="56681"/>
                  </a:moveTo>
                  <a:lnTo>
                    <a:pt x="8734" y="335"/>
                  </a:lnTo>
                  <a:cubicBezTo>
                    <a:pt x="5162" y="-805"/>
                    <a:pt x="1322" y="1052"/>
                    <a:pt x="0" y="4561"/>
                  </a:cubicBezTo>
                  <a:cubicBezTo>
                    <a:pt x="0" y="4561"/>
                    <a:pt x="0" y="6252"/>
                    <a:pt x="0" y="6815"/>
                  </a:cubicBezTo>
                  <a:lnTo>
                    <a:pt x="0" y="347143"/>
                  </a:lnTo>
                  <a:cubicBezTo>
                    <a:pt x="-3" y="350927"/>
                    <a:pt x="2982" y="354034"/>
                    <a:pt x="6761" y="354186"/>
                  </a:cubicBezTo>
                  <a:lnTo>
                    <a:pt x="9015" y="354186"/>
                  </a:lnTo>
                  <a:lnTo>
                    <a:pt x="107338" y="296150"/>
                  </a:lnTo>
                  <a:cubicBezTo>
                    <a:pt x="110136" y="295206"/>
                    <a:pt x="112046" y="292620"/>
                    <a:pt x="112128" y="289670"/>
                  </a:cubicBezTo>
                  <a:lnTo>
                    <a:pt x="112128" y="64288"/>
                  </a:lnTo>
                  <a:cubicBezTo>
                    <a:pt x="112421" y="60879"/>
                    <a:pt x="110316" y="57721"/>
                    <a:pt x="107057" y="56681"/>
                  </a:cubicBezTo>
                  <a:close/>
                </a:path>
              </a:pathLst>
            </a:custGeom>
            <a:solidFill>
              <a:srgbClr val="50E6FF"/>
            </a:solidFill>
            <a:ln w="28046" cap="flat">
              <a:noFill/>
              <a:prstDash val="solid"/>
              <a:miter/>
            </a:ln>
          </p:spPr>
          <p:txBody>
            <a:bodyPr rtlCol="0" anchor="ctr"/>
            <a:lstStyle/>
            <a:p>
              <a:pPr defTabSz="685775" hangingPunct="1">
                <a:defRPr/>
              </a:pPr>
              <a:endParaRPr lang="en-US" sz="1324" kern="1200">
                <a:latin typeface="Segoe UI"/>
                <a:ea typeface="+mn-ea"/>
                <a:cs typeface="+mn-cs"/>
              </a:endParaRPr>
            </a:p>
          </p:txBody>
        </p:sp>
      </p:grpSp>
      <p:pic>
        <p:nvPicPr>
          <p:cNvPr id="5" name="Picture 4">
            <a:extLst>
              <a:ext uri="{FF2B5EF4-FFF2-40B4-BE49-F238E27FC236}">
                <a16:creationId xmlns:a16="http://schemas.microsoft.com/office/drawing/2014/main" id="{419935E8-CBAA-4BD6-BAC3-BB6D46FE21B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26809" y="2793257"/>
            <a:ext cx="284309" cy="284309"/>
          </a:xfrm>
          <a:prstGeom prst="rect">
            <a:avLst/>
          </a:prstGeom>
        </p:spPr>
      </p:pic>
      <p:pic>
        <p:nvPicPr>
          <p:cNvPr id="1026" name="Picture 2" descr="Image result for Dynamics 365 Icon">
            <a:extLst>
              <a:ext uri="{FF2B5EF4-FFF2-40B4-BE49-F238E27FC236}">
                <a16:creationId xmlns:a16="http://schemas.microsoft.com/office/drawing/2014/main" id="{195FB6E9-6353-4C64-AA00-DC8760C1971F}"/>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5772" y="3009835"/>
            <a:ext cx="313460" cy="313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5FE8B8-4A9C-454B-BCF1-222F543071B6}"/>
              </a:ext>
            </a:extLst>
          </p:cNvPr>
          <p:cNvPicPr>
            <a:picLocks noChangeAspect="1"/>
          </p:cNvPicPr>
          <p:nvPr/>
        </p:nvPicPr>
        <p:blipFill>
          <a:blip r:embed="rId7"/>
          <a:stretch>
            <a:fillRect/>
          </a:stretch>
        </p:blipFill>
        <p:spPr>
          <a:xfrm>
            <a:off x="4568859" y="3059888"/>
            <a:ext cx="412965" cy="305235"/>
          </a:xfrm>
          <a:prstGeom prst="rect">
            <a:avLst/>
          </a:prstGeom>
        </p:spPr>
      </p:pic>
      <p:grpSp>
        <p:nvGrpSpPr>
          <p:cNvPr id="10" name="Group 9">
            <a:extLst>
              <a:ext uri="{FF2B5EF4-FFF2-40B4-BE49-F238E27FC236}">
                <a16:creationId xmlns:a16="http://schemas.microsoft.com/office/drawing/2014/main" id="{07A0A20B-0508-48B8-81E4-90140245A4DE}"/>
              </a:ext>
            </a:extLst>
          </p:cNvPr>
          <p:cNvGrpSpPr/>
          <p:nvPr/>
        </p:nvGrpSpPr>
        <p:grpSpPr>
          <a:xfrm>
            <a:off x="6677780" y="2978332"/>
            <a:ext cx="2781069" cy="984081"/>
            <a:chOff x="8737488" y="3971109"/>
            <a:chExt cx="3708092" cy="1312108"/>
          </a:xfrm>
        </p:grpSpPr>
        <p:grpSp>
          <p:nvGrpSpPr>
            <p:cNvPr id="4" name="Group 3">
              <a:extLst>
                <a:ext uri="{FF2B5EF4-FFF2-40B4-BE49-F238E27FC236}">
                  <a16:creationId xmlns:a16="http://schemas.microsoft.com/office/drawing/2014/main" id="{255B0ECA-D8B1-4577-867A-388C31EF2B0A}"/>
                </a:ext>
              </a:extLst>
            </p:cNvPr>
            <p:cNvGrpSpPr/>
            <p:nvPr/>
          </p:nvGrpSpPr>
          <p:grpSpPr>
            <a:xfrm>
              <a:off x="8802486" y="3971109"/>
              <a:ext cx="3643094" cy="1312108"/>
              <a:chOff x="8112272" y="4790933"/>
              <a:chExt cx="4487906" cy="1488800"/>
            </a:xfrm>
          </p:grpSpPr>
          <p:sp>
            <p:nvSpPr>
              <p:cNvPr id="93" name="Rectangle 92">
                <a:extLst>
                  <a:ext uri="{FF2B5EF4-FFF2-40B4-BE49-F238E27FC236}">
                    <a16:creationId xmlns:a16="http://schemas.microsoft.com/office/drawing/2014/main" id="{EF7B000D-2FEB-4A7A-855E-7339814ED124}"/>
                  </a:ext>
                </a:extLst>
              </p:cNvPr>
              <p:cNvSpPr/>
              <p:nvPr/>
            </p:nvSpPr>
            <p:spPr>
              <a:xfrm>
                <a:off x="8562173" y="4790933"/>
                <a:ext cx="3975545" cy="558756"/>
              </a:xfrm>
              <a:prstGeom prst="rect">
                <a:avLst/>
              </a:prstGeom>
            </p:spPr>
            <p:txBody>
              <a:bodyPr wrap="square">
                <a:spAutoFit/>
              </a:bodyPr>
              <a:lstStyle/>
              <a:p>
                <a:pPr defTabSz="685736" hangingPunct="1">
                  <a:defRPr/>
                </a:pPr>
                <a:r>
                  <a:rPr lang="en-US" sz="900" b="1" kern="1200">
                    <a:latin typeface="Segoe UI"/>
                    <a:ea typeface="+mn-ea"/>
                    <a:cs typeface="Segoe UI" pitchFamily="34" charset="0"/>
                  </a:rPr>
                  <a:t>Distributed app hosted in any </a:t>
                </a:r>
                <a:r>
                  <a:rPr lang="en-US" sz="900" b="1" kern="1200" err="1">
                    <a:latin typeface="Segoe UI"/>
                    <a:ea typeface="+mn-ea"/>
                    <a:cs typeface="Segoe UI" pitchFamily="34" charset="0"/>
                  </a:rPr>
                  <a:t>Msft</a:t>
                </a:r>
                <a:br>
                  <a:rPr lang="en-US" sz="900" b="1" kern="1200">
                    <a:latin typeface="Segoe UI"/>
                    <a:ea typeface="+mn-ea"/>
                    <a:cs typeface="Segoe UI" pitchFamily="34" charset="0"/>
                  </a:rPr>
                </a:br>
                <a:r>
                  <a:rPr lang="en-US" sz="900" b="1" kern="1200">
                    <a:latin typeface="Segoe UI"/>
                    <a:ea typeface="+mn-ea"/>
                    <a:cs typeface="Segoe UI" pitchFamily="34" charset="0"/>
                  </a:rPr>
                  <a:t>DC accessed from any location`</a:t>
                </a:r>
                <a:endParaRPr lang="en-US" sz="900" b="1" kern="1200">
                  <a:latin typeface="Segoe UI"/>
                  <a:ea typeface="+mn-ea"/>
                  <a:cs typeface="+mn-cs"/>
                </a:endParaRPr>
              </a:p>
            </p:txBody>
          </p:sp>
          <p:pic>
            <p:nvPicPr>
              <p:cNvPr id="103" name="Picture 2" descr="Image result for azure frontdoor">
                <a:extLst>
                  <a:ext uri="{FF2B5EF4-FFF2-40B4-BE49-F238E27FC236}">
                    <a16:creationId xmlns:a16="http://schemas.microsoft.com/office/drawing/2014/main" id="{EDA26B40-C275-4C7C-9159-2B94A6E4A8B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12272" y="5404563"/>
                <a:ext cx="554326" cy="289417"/>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3256F14C-5130-4875-A6F1-034353BBA10A}"/>
                  </a:ext>
                </a:extLst>
              </p:cNvPr>
              <p:cNvSpPr/>
              <p:nvPr/>
            </p:nvSpPr>
            <p:spPr>
              <a:xfrm>
                <a:off x="8596827" y="5367926"/>
                <a:ext cx="3975545" cy="558756"/>
              </a:xfrm>
              <a:prstGeom prst="rect">
                <a:avLst/>
              </a:prstGeom>
            </p:spPr>
            <p:txBody>
              <a:bodyPr wrap="square" anchor="t">
                <a:spAutoFit/>
              </a:bodyPr>
              <a:lstStyle/>
              <a:p>
                <a:pPr defTabSz="685736" hangingPunct="1">
                  <a:defRPr/>
                </a:pPr>
                <a:r>
                  <a:rPr lang="en-US" sz="900" b="1" kern="1200">
                    <a:latin typeface="Segoe UI"/>
                    <a:ea typeface="+mn-ea"/>
                    <a:cs typeface="Segoe UI"/>
                  </a:rPr>
                  <a:t>Front Door (Global Load Balancer, </a:t>
                </a:r>
                <a:br>
                  <a:rPr lang="en-US" sz="900" b="1" kern="1200">
                    <a:latin typeface="Segoe UI"/>
                    <a:ea typeface="+mn-ea"/>
                    <a:cs typeface="Segoe UI"/>
                  </a:rPr>
                </a:br>
                <a:r>
                  <a:rPr lang="en-US" sz="900" b="1" kern="1200">
                    <a:latin typeface="Segoe UI"/>
                    <a:ea typeface="+mn-ea"/>
                    <a:cs typeface="Segoe UI"/>
                  </a:rPr>
                  <a:t>Dynamic Site Acceleration)</a:t>
                </a:r>
              </a:p>
            </p:txBody>
          </p:sp>
          <p:grpSp>
            <p:nvGrpSpPr>
              <p:cNvPr id="105" name="Group 104">
                <a:extLst>
                  <a:ext uri="{FF2B5EF4-FFF2-40B4-BE49-F238E27FC236}">
                    <a16:creationId xmlns:a16="http://schemas.microsoft.com/office/drawing/2014/main" id="{1B8AE2A4-0DED-4B1A-811D-BC5BA0A68065}"/>
                  </a:ext>
                </a:extLst>
              </p:cNvPr>
              <p:cNvGrpSpPr/>
              <p:nvPr/>
            </p:nvGrpSpPr>
            <p:grpSpPr>
              <a:xfrm>
                <a:off x="8236601" y="5899997"/>
                <a:ext cx="379735" cy="379736"/>
                <a:chOff x="10758488" y="4386265"/>
                <a:chExt cx="387350" cy="387350"/>
              </a:xfrm>
              <a:solidFill>
                <a:schemeClr val="tx2"/>
              </a:solidFill>
            </p:grpSpPr>
            <p:sp>
              <p:nvSpPr>
                <p:cNvPr id="106" name="Oval 105">
                  <a:extLst>
                    <a:ext uri="{FF2B5EF4-FFF2-40B4-BE49-F238E27FC236}">
                      <a16:creationId xmlns:a16="http://schemas.microsoft.com/office/drawing/2014/main" id="{377000EA-D434-457E-8003-8D64C1B24042}"/>
                    </a:ext>
                  </a:extLst>
                </p:cNvPr>
                <p:cNvSpPr/>
                <p:nvPr/>
              </p:nvSpPr>
              <p:spPr bwMode="auto">
                <a:xfrm>
                  <a:off x="10866832" y="4492108"/>
                  <a:ext cx="170662" cy="175664"/>
                </a:xfrm>
                <a:prstGeom prst="ellipse">
                  <a:avLst/>
                </a:prstGeom>
                <a:grpFill/>
                <a:ln w="15875" cap="sq">
                  <a:solidFill>
                    <a:schemeClr val="tx1"/>
                  </a:solidFill>
                  <a:prstDash val="solid"/>
                  <a:miter lim="800000"/>
                  <a:headEnd/>
                  <a:tailEnd/>
                </a:ln>
              </p:spPr>
              <p:txBody>
                <a:bodyPr vert="horz" wrap="square" lIns="65910" tIns="32955" rIns="65910" bIns="32955" numCol="1" anchor="t" anchorCtr="0" compatLnSpc="1">
                  <a:prstTxWarp prst="textNoShape">
                    <a:avLst/>
                  </a:prstTxWarp>
                </a:bodyPr>
                <a:lstStyle/>
                <a:p>
                  <a:pPr defTabSz="685736" hangingPunct="1">
                    <a:defRPr/>
                  </a:pPr>
                  <a:endParaRPr lang="en-US" sz="1350" b="1" kern="1200">
                    <a:latin typeface="Segoe UI"/>
                    <a:ea typeface="+mn-ea"/>
                    <a:cs typeface="+mn-cs"/>
                  </a:endParaRPr>
                </a:p>
              </p:txBody>
            </p:sp>
            <p:sp>
              <p:nvSpPr>
                <p:cNvPr id="107" name="Freeform 13">
                  <a:extLst>
                    <a:ext uri="{FF2B5EF4-FFF2-40B4-BE49-F238E27FC236}">
                      <a16:creationId xmlns:a16="http://schemas.microsoft.com/office/drawing/2014/main" id="{6A8DC6F6-8EBB-4D43-AAEA-35A9BDB3296B}"/>
                    </a:ext>
                  </a:extLst>
                </p:cNvPr>
                <p:cNvSpPr>
                  <a:spLocks noEditPoints="1"/>
                </p:cNvSpPr>
                <p:nvPr/>
              </p:nvSpPr>
              <p:spPr bwMode="auto">
                <a:xfrm>
                  <a:off x="10758488" y="4386265"/>
                  <a:ext cx="387350" cy="387350"/>
                </a:xfrm>
                <a:custGeom>
                  <a:avLst/>
                  <a:gdLst>
                    <a:gd name="T0" fmla="*/ 567 w 567"/>
                    <a:gd name="T1" fmla="*/ 283 h 566"/>
                    <a:gd name="T2" fmla="*/ 561 w 567"/>
                    <a:gd name="T3" fmla="*/ 336 h 566"/>
                    <a:gd name="T4" fmla="*/ 546 w 567"/>
                    <a:gd name="T5" fmla="*/ 387 h 566"/>
                    <a:gd name="T6" fmla="*/ 522 w 567"/>
                    <a:gd name="T7" fmla="*/ 434 h 566"/>
                    <a:gd name="T8" fmla="*/ 489 w 567"/>
                    <a:gd name="T9" fmla="*/ 476 h 566"/>
                    <a:gd name="T10" fmla="*/ 449 w 567"/>
                    <a:gd name="T11" fmla="*/ 511 h 566"/>
                    <a:gd name="T12" fmla="*/ 404 w 567"/>
                    <a:gd name="T13" fmla="*/ 539 h 566"/>
                    <a:gd name="T14" fmla="*/ 365 w 567"/>
                    <a:gd name="T15" fmla="*/ 554 h 566"/>
                    <a:gd name="T16" fmla="*/ 301 w 567"/>
                    <a:gd name="T17" fmla="*/ 565 h 566"/>
                    <a:gd name="T18" fmla="*/ 283 w 567"/>
                    <a:gd name="T19" fmla="*/ 566 h 566"/>
                    <a:gd name="T20" fmla="*/ 196 w 567"/>
                    <a:gd name="T21" fmla="*/ 552 h 566"/>
                    <a:gd name="T22" fmla="*/ 164 w 567"/>
                    <a:gd name="T23" fmla="*/ 540 h 566"/>
                    <a:gd name="T24" fmla="*/ 103 w 567"/>
                    <a:gd name="T25" fmla="*/ 501 h 566"/>
                    <a:gd name="T26" fmla="*/ 97 w 567"/>
                    <a:gd name="T27" fmla="*/ 497 h 566"/>
                    <a:gd name="T28" fmla="*/ 65 w 567"/>
                    <a:gd name="T29" fmla="*/ 464 h 566"/>
                    <a:gd name="T30" fmla="*/ 36 w 567"/>
                    <a:gd name="T31" fmla="*/ 419 h 566"/>
                    <a:gd name="T32" fmla="*/ 14 w 567"/>
                    <a:gd name="T33" fmla="*/ 371 h 566"/>
                    <a:gd name="T34" fmla="*/ 2 w 567"/>
                    <a:gd name="T35" fmla="*/ 319 h 566"/>
                    <a:gd name="T36" fmla="*/ 1 w 567"/>
                    <a:gd name="T37" fmla="*/ 266 h 566"/>
                    <a:gd name="T38" fmla="*/ 9 w 567"/>
                    <a:gd name="T39" fmla="*/ 213 h 566"/>
                    <a:gd name="T40" fmla="*/ 26 w 567"/>
                    <a:gd name="T41" fmla="*/ 163 h 566"/>
                    <a:gd name="T42" fmla="*/ 54 w 567"/>
                    <a:gd name="T43" fmla="*/ 117 h 566"/>
                    <a:gd name="T44" fmla="*/ 69 w 567"/>
                    <a:gd name="T45" fmla="*/ 97 h 566"/>
                    <a:gd name="T46" fmla="*/ 131 w 567"/>
                    <a:gd name="T47" fmla="*/ 44 h 566"/>
                    <a:gd name="T48" fmla="*/ 164 w 567"/>
                    <a:gd name="T49" fmla="*/ 26 h 566"/>
                    <a:gd name="T50" fmla="*/ 229 w 567"/>
                    <a:gd name="T51" fmla="*/ 5 h 566"/>
                    <a:gd name="T52" fmla="*/ 241 w 567"/>
                    <a:gd name="T53" fmla="*/ 3 h 566"/>
                    <a:gd name="T54" fmla="*/ 335 w 567"/>
                    <a:gd name="T55" fmla="*/ 5 h 566"/>
                    <a:gd name="T56" fmla="*/ 365 w 567"/>
                    <a:gd name="T57" fmla="*/ 11 h 566"/>
                    <a:gd name="T58" fmla="*/ 434 w 567"/>
                    <a:gd name="T59" fmla="*/ 43 h 566"/>
                    <a:gd name="T60" fmla="*/ 437 w 567"/>
                    <a:gd name="T61" fmla="*/ 45 h 566"/>
                    <a:gd name="T62" fmla="*/ 476 w 567"/>
                    <a:gd name="T63" fmla="*/ 76 h 566"/>
                    <a:gd name="T64" fmla="*/ 511 w 567"/>
                    <a:gd name="T65" fmla="*/ 116 h 566"/>
                    <a:gd name="T66" fmla="*/ 539 w 567"/>
                    <a:gd name="T67" fmla="*/ 161 h 566"/>
                    <a:gd name="T68" fmla="*/ 557 w 567"/>
                    <a:gd name="T69" fmla="*/ 211 h 566"/>
                    <a:gd name="T70" fmla="*/ 565 w 567"/>
                    <a:gd name="T71" fmla="*/ 26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7" h="566">
                      <a:moveTo>
                        <a:pt x="567" y="283"/>
                      </a:moveTo>
                      <a:lnTo>
                        <a:pt x="567" y="283"/>
                      </a:lnTo>
                      <a:lnTo>
                        <a:pt x="563" y="325"/>
                      </a:lnTo>
                      <a:lnTo>
                        <a:pt x="561" y="336"/>
                      </a:lnTo>
                      <a:moveTo>
                        <a:pt x="546" y="387"/>
                      </a:moveTo>
                      <a:lnTo>
                        <a:pt x="546" y="387"/>
                      </a:lnTo>
                      <a:lnTo>
                        <a:pt x="540" y="402"/>
                      </a:lnTo>
                      <a:lnTo>
                        <a:pt x="522" y="434"/>
                      </a:lnTo>
                      <a:moveTo>
                        <a:pt x="489" y="476"/>
                      </a:moveTo>
                      <a:lnTo>
                        <a:pt x="489" y="476"/>
                      </a:lnTo>
                      <a:lnTo>
                        <a:pt x="469" y="497"/>
                      </a:lnTo>
                      <a:lnTo>
                        <a:pt x="449" y="511"/>
                      </a:lnTo>
                      <a:moveTo>
                        <a:pt x="404" y="539"/>
                      </a:moveTo>
                      <a:lnTo>
                        <a:pt x="404" y="539"/>
                      </a:lnTo>
                      <a:lnTo>
                        <a:pt x="403" y="540"/>
                      </a:lnTo>
                      <a:lnTo>
                        <a:pt x="365" y="554"/>
                      </a:lnTo>
                      <a:lnTo>
                        <a:pt x="354" y="557"/>
                      </a:lnTo>
                      <a:moveTo>
                        <a:pt x="301" y="565"/>
                      </a:moveTo>
                      <a:lnTo>
                        <a:pt x="301" y="565"/>
                      </a:lnTo>
                      <a:lnTo>
                        <a:pt x="283" y="566"/>
                      </a:lnTo>
                      <a:lnTo>
                        <a:pt x="248" y="564"/>
                      </a:lnTo>
                      <a:moveTo>
                        <a:pt x="196" y="552"/>
                      </a:moveTo>
                      <a:lnTo>
                        <a:pt x="196" y="552"/>
                      </a:lnTo>
                      <a:lnTo>
                        <a:pt x="164" y="540"/>
                      </a:lnTo>
                      <a:lnTo>
                        <a:pt x="147" y="531"/>
                      </a:lnTo>
                      <a:moveTo>
                        <a:pt x="103" y="501"/>
                      </a:moveTo>
                      <a:lnTo>
                        <a:pt x="103" y="501"/>
                      </a:lnTo>
                      <a:lnTo>
                        <a:pt x="97" y="497"/>
                      </a:lnTo>
                      <a:lnTo>
                        <a:pt x="69" y="469"/>
                      </a:lnTo>
                      <a:lnTo>
                        <a:pt x="65" y="464"/>
                      </a:lnTo>
                      <a:moveTo>
                        <a:pt x="36" y="419"/>
                      </a:moveTo>
                      <a:lnTo>
                        <a:pt x="36" y="419"/>
                      </a:lnTo>
                      <a:lnTo>
                        <a:pt x="26" y="402"/>
                      </a:lnTo>
                      <a:lnTo>
                        <a:pt x="14" y="371"/>
                      </a:lnTo>
                      <a:moveTo>
                        <a:pt x="2" y="319"/>
                      </a:moveTo>
                      <a:lnTo>
                        <a:pt x="2" y="319"/>
                      </a:lnTo>
                      <a:lnTo>
                        <a:pt x="0" y="283"/>
                      </a:lnTo>
                      <a:lnTo>
                        <a:pt x="1" y="266"/>
                      </a:lnTo>
                      <a:moveTo>
                        <a:pt x="9" y="213"/>
                      </a:moveTo>
                      <a:lnTo>
                        <a:pt x="9" y="213"/>
                      </a:lnTo>
                      <a:lnTo>
                        <a:pt x="12" y="201"/>
                      </a:lnTo>
                      <a:lnTo>
                        <a:pt x="26" y="163"/>
                      </a:lnTo>
                      <a:lnTo>
                        <a:pt x="26" y="163"/>
                      </a:lnTo>
                      <a:moveTo>
                        <a:pt x="54" y="117"/>
                      </a:moveTo>
                      <a:lnTo>
                        <a:pt x="54" y="117"/>
                      </a:lnTo>
                      <a:lnTo>
                        <a:pt x="69" y="97"/>
                      </a:lnTo>
                      <a:lnTo>
                        <a:pt x="89" y="77"/>
                      </a:lnTo>
                      <a:moveTo>
                        <a:pt x="131" y="44"/>
                      </a:moveTo>
                      <a:lnTo>
                        <a:pt x="131" y="44"/>
                      </a:lnTo>
                      <a:lnTo>
                        <a:pt x="164" y="26"/>
                      </a:lnTo>
                      <a:lnTo>
                        <a:pt x="178" y="20"/>
                      </a:lnTo>
                      <a:moveTo>
                        <a:pt x="229" y="5"/>
                      </a:moveTo>
                      <a:lnTo>
                        <a:pt x="229" y="5"/>
                      </a:lnTo>
                      <a:lnTo>
                        <a:pt x="241" y="3"/>
                      </a:lnTo>
                      <a:lnTo>
                        <a:pt x="282" y="0"/>
                      </a:lnTo>
                      <a:moveTo>
                        <a:pt x="335" y="5"/>
                      </a:moveTo>
                      <a:lnTo>
                        <a:pt x="335" y="5"/>
                      </a:lnTo>
                      <a:lnTo>
                        <a:pt x="365" y="11"/>
                      </a:lnTo>
                      <a:lnTo>
                        <a:pt x="386" y="20"/>
                      </a:lnTo>
                      <a:moveTo>
                        <a:pt x="434" y="43"/>
                      </a:moveTo>
                      <a:lnTo>
                        <a:pt x="434" y="43"/>
                      </a:lnTo>
                      <a:lnTo>
                        <a:pt x="437" y="45"/>
                      </a:lnTo>
                      <a:lnTo>
                        <a:pt x="469" y="69"/>
                      </a:lnTo>
                      <a:lnTo>
                        <a:pt x="476" y="76"/>
                      </a:lnTo>
                      <a:moveTo>
                        <a:pt x="511" y="116"/>
                      </a:moveTo>
                      <a:lnTo>
                        <a:pt x="511" y="116"/>
                      </a:lnTo>
                      <a:lnTo>
                        <a:pt x="521" y="129"/>
                      </a:lnTo>
                      <a:lnTo>
                        <a:pt x="539" y="161"/>
                      </a:lnTo>
                      <a:moveTo>
                        <a:pt x="557" y="211"/>
                      </a:moveTo>
                      <a:lnTo>
                        <a:pt x="557" y="211"/>
                      </a:lnTo>
                      <a:lnTo>
                        <a:pt x="563" y="241"/>
                      </a:lnTo>
                      <a:lnTo>
                        <a:pt x="565" y="264"/>
                      </a:lnTo>
                    </a:path>
                  </a:pathLst>
                </a:custGeom>
                <a:grpFill/>
                <a:ln w="17463"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736" hangingPunct="1">
                    <a:defRPr/>
                  </a:pPr>
                  <a:endParaRPr lang="en-US" sz="1350" b="1" kern="1200">
                    <a:latin typeface="Segoe UI"/>
                    <a:ea typeface="+mn-ea"/>
                    <a:cs typeface="+mn-cs"/>
                  </a:endParaRPr>
                </a:p>
              </p:txBody>
            </p:sp>
          </p:grpSp>
          <p:sp>
            <p:nvSpPr>
              <p:cNvPr id="108" name="Rectangle 107">
                <a:extLst>
                  <a:ext uri="{FF2B5EF4-FFF2-40B4-BE49-F238E27FC236}">
                    <a16:creationId xmlns:a16="http://schemas.microsoft.com/office/drawing/2014/main" id="{D77FDF77-0765-43D7-98CD-06C67E27CB0F}"/>
                  </a:ext>
                </a:extLst>
              </p:cNvPr>
              <p:cNvSpPr/>
              <p:nvPr/>
            </p:nvSpPr>
            <p:spPr>
              <a:xfrm>
                <a:off x="8624633" y="5916608"/>
                <a:ext cx="3975545" cy="349222"/>
              </a:xfrm>
              <a:prstGeom prst="rect">
                <a:avLst/>
              </a:prstGeom>
            </p:spPr>
            <p:txBody>
              <a:bodyPr wrap="square" anchor="t">
                <a:spAutoFit/>
              </a:bodyPr>
              <a:lstStyle/>
              <a:p>
                <a:pPr defTabSz="685736" hangingPunct="1">
                  <a:defRPr/>
                </a:pPr>
                <a:r>
                  <a:rPr lang="en-US" sz="900" b="1" kern="1200">
                    <a:latin typeface="Segoe UI"/>
                    <a:ea typeface="+mn-ea"/>
                    <a:cs typeface="Segoe UI"/>
                  </a:rPr>
                  <a:t>Edge Point of Presence</a:t>
                </a:r>
              </a:p>
            </p:txBody>
          </p:sp>
        </p:grpSp>
        <p:pic>
          <p:nvPicPr>
            <p:cNvPr id="7" name="Picture 6">
              <a:extLst>
                <a:ext uri="{FF2B5EF4-FFF2-40B4-BE49-F238E27FC236}">
                  <a16:creationId xmlns:a16="http://schemas.microsoft.com/office/drawing/2014/main" id="{CC7F21D1-8C1F-4D0D-BEAD-CD813088A147}"/>
                </a:ext>
              </a:extLst>
            </p:cNvPr>
            <p:cNvPicPr>
              <a:picLocks noChangeAspect="1"/>
            </p:cNvPicPr>
            <p:nvPr/>
          </p:nvPicPr>
          <p:blipFill>
            <a:blip r:embed="rId9"/>
            <a:stretch>
              <a:fillRect/>
            </a:stretch>
          </p:blipFill>
          <p:spPr>
            <a:xfrm>
              <a:off x="8737488" y="4039036"/>
              <a:ext cx="550620" cy="406980"/>
            </a:xfrm>
            <a:prstGeom prst="rect">
              <a:avLst/>
            </a:prstGeom>
          </p:spPr>
        </p:pic>
      </p:grpSp>
      <p:cxnSp>
        <p:nvCxnSpPr>
          <p:cNvPr id="92" name="Straight Arrow Connector 91">
            <a:extLst>
              <a:ext uri="{FF2B5EF4-FFF2-40B4-BE49-F238E27FC236}">
                <a16:creationId xmlns:a16="http://schemas.microsoft.com/office/drawing/2014/main" id="{8C9622E8-1733-4EA7-A81D-417CA1549934}"/>
              </a:ext>
            </a:extLst>
          </p:cNvPr>
          <p:cNvCxnSpPr>
            <a:cxnSpLocks/>
            <a:endCxn id="34" idx="20"/>
          </p:cNvCxnSpPr>
          <p:nvPr/>
        </p:nvCxnSpPr>
        <p:spPr>
          <a:xfrm>
            <a:off x="3331518" y="2125569"/>
            <a:ext cx="277922" cy="181220"/>
          </a:xfrm>
          <a:prstGeom prst="straightConnector1">
            <a:avLst/>
          </a:prstGeom>
          <a:noFill/>
          <a:ln w="28575" cap="sq">
            <a:solidFill>
              <a:srgbClr val="0078D7"/>
            </a:solidFill>
            <a:prstDash val="solid"/>
            <a:miter lim="800000"/>
            <a:headEnd type="none" w="med" len="med"/>
            <a:tailEnd type="triangle" w="med" len="med"/>
          </a:ln>
        </p:spPr>
      </p:cxnSp>
      <p:sp>
        <p:nvSpPr>
          <p:cNvPr id="100" name="Shape 138">
            <a:extLst>
              <a:ext uri="{FF2B5EF4-FFF2-40B4-BE49-F238E27FC236}">
                <a16:creationId xmlns:a16="http://schemas.microsoft.com/office/drawing/2014/main" id="{A62D1B4B-EE8D-469D-8002-96C8D190E16D}"/>
              </a:ext>
            </a:extLst>
          </p:cNvPr>
          <p:cNvSpPr/>
          <p:nvPr/>
        </p:nvSpPr>
        <p:spPr>
          <a:xfrm>
            <a:off x="-4072" y="185944"/>
            <a:ext cx="3822920"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1" name="Shape 139">
            <a:extLst>
              <a:ext uri="{FF2B5EF4-FFF2-40B4-BE49-F238E27FC236}">
                <a16:creationId xmlns:a16="http://schemas.microsoft.com/office/drawing/2014/main" id="{3CEF19D4-AD9A-4D10-ABBA-27D293F92937}"/>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AZURE PEERING SERVICE</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02" name="Picture 101">
            <a:extLst>
              <a:ext uri="{FF2B5EF4-FFF2-40B4-BE49-F238E27FC236}">
                <a16:creationId xmlns:a16="http://schemas.microsoft.com/office/drawing/2014/main" id="{67F6B7FA-9772-45F4-9DD7-D50B3FBC4D0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123" name="Rectangle 122">
            <a:extLst>
              <a:ext uri="{FF2B5EF4-FFF2-40B4-BE49-F238E27FC236}">
                <a16:creationId xmlns:a16="http://schemas.microsoft.com/office/drawing/2014/main" id="{58E37183-5CD4-455E-A655-BDA7DFCF2FF0}"/>
              </a:ext>
            </a:extLst>
          </p:cNvPr>
          <p:cNvSpPr/>
          <p:nvPr/>
        </p:nvSpPr>
        <p:spPr bwMode="auto">
          <a:xfrm>
            <a:off x="3973668" y="160070"/>
            <a:ext cx="909410" cy="299545"/>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chemeClr val="accent1"/>
                </a:solidFill>
                <a:ea typeface="Segoe UI" pitchFamily="34" charset="0"/>
                <a:cs typeface="Segoe UI" pitchFamily="34" charset="0"/>
              </a:rPr>
              <a:t>Preview</a:t>
            </a:r>
          </a:p>
        </p:txBody>
      </p:sp>
    </p:spTree>
    <p:extLst>
      <p:ext uri="{BB962C8B-B14F-4D97-AF65-F5344CB8AC3E}">
        <p14:creationId xmlns:p14="http://schemas.microsoft.com/office/powerpoint/2010/main" val="4204827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948A96E-82F3-483D-A9E7-0CB321205C9A}"/>
              </a:ext>
            </a:extLst>
          </p:cNvPr>
          <p:cNvSpPr/>
          <p:nvPr/>
        </p:nvSpPr>
        <p:spPr bwMode="auto">
          <a:xfrm>
            <a:off x="4451028" y="1543918"/>
            <a:ext cx="1725164" cy="1571921"/>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br>
              <a:rPr lang="en-US" sz="1500" kern="1200">
                <a:gradFill>
                  <a:gsLst>
                    <a:gs pos="0">
                      <a:srgbClr val="FFFFFF"/>
                    </a:gs>
                    <a:gs pos="100000">
                      <a:srgbClr val="FFFFFF"/>
                    </a:gs>
                  </a:gsLst>
                  <a:lin ang="5400000" scaled="0"/>
                </a:gradFill>
                <a:latin typeface="Segoe UI"/>
                <a:cs typeface="Segoe UI" pitchFamily="34" charset="0"/>
              </a:rPr>
            </a:br>
            <a:endParaRPr lang="en-US" sz="1500" kern="1200">
              <a:gradFill>
                <a:gsLst>
                  <a:gs pos="0">
                    <a:srgbClr val="FFFFFF"/>
                  </a:gs>
                  <a:gs pos="100000">
                    <a:srgbClr val="FFFFFF"/>
                  </a:gs>
                </a:gsLst>
                <a:lin ang="5400000" scaled="0"/>
              </a:gradFill>
              <a:latin typeface="Segoe UI"/>
              <a:cs typeface="Segoe UI" pitchFamily="34" charset="0"/>
            </a:endParaRPr>
          </a:p>
        </p:txBody>
      </p:sp>
      <p:sp>
        <p:nvSpPr>
          <p:cNvPr id="78" name="Rectangle 77">
            <a:extLst>
              <a:ext uri="{FF2B5EF4-FFF2-40B4-BE49-F238E27FC236}">
                <a16:creationId xmlns:a16="http://schemas.microsoft.com/office/drawing/2014/main" id="{72925CEB-A43A-4735-B32F-9147360156D3}"/>
              </a:ext>
            </a:extLst>
          </p:cNvPr>
          <p:cNvSpPr/>
          <p:nvPr/>
        </p:nvSpPr>
        <p:spPr bwMode="auto">
          <a:xfrm>
            <a:off x="4699030" y="3051439"/>
            <a:ext cx="1261079" cy="112004"/>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algn="ctr" defTabSz="699354" fontAlgn="base" hangingPunct="1">
              <a:spcBef>
                <a:spcPct val="0"/>
              </a:spcBef>
              <a:spcAft>
                <a:spcPct val="0"/>
              </a:spcAft>
              <a:defRPr/>
            </a:pPr>
            <a:endParaRPr lang="en-US" sz="1200" kern="1200" err="1">
              <a:solidFill>
                <a:srgbClr val="50E6FF"/>
              </a:solidFill>
              <a:latin typeface="Segoe UI Semibold"/>
              <a:cs typeface="Segoe UI" pitchFamily="34" charset="0"/>
            </a:endParaRPr>
          </a:p>
        </p:txBody>
      </p:sp>
      <p:sp>
        <p:nvSpPr>
          <p:cNvPr id="2" name="Title 1">
            <a:extLst>
              <a:ext uri="{FF2B5EF4-FFF2-40B4-BE49-F238E27FC236}">
                <a16:creationId xmlns:a16="http://schemas.microsoft.com/office/drawing/2014/main" id="{124B616E-6F65-4C9B-88DF-9FE0B2C3D919}"/>
              </a:ext>
            </a:extLst>
          </p:cNvPr>
          <p:cNvSpPr>
            <a:spLocks noGrp="1"/>
          </p:cNvSpPr>
          <p:nvPr>
            <p:ph type="title"/>
          </p:nvPr>
        </p:nvSpPr>
        <p:spPr>
          <a:xfrm>
            <a:off x="287606" y="96520"/>
            <a:ext cx="8263890" cy="415499"/>
          </a:xfrm>
        </p:spPr>
        <p:txBody>
          <a:bodyPr/>
          <a:lstStyle/>
          <a:p>
            <a:r>
              <a:rPr lang="en-US"/>
              <a:t>Private PaaS</a:t>
            </a:r>
          </a:p>
        </p:txBody>
      </p:sp>
      <p:cxnSp>
        <p:nvCxnSpPr>
          <p:cNvPr id="3" name="Straight Connector 2">
            <a:extLst>
              <a:ext uri="{FF2B5EF4-FFF2-40B4-BE49-F238E27FC236}">
                <a16:creationId xmlns:a16="http://schemas.microsoft.com/office/drawing/2014/main" id="{E66E148C-D58E-4362-A770-779929599393}"/>
              </a:ext>
            </a:extLst>
          </p:cNvPr>
          <p:cNvCxnSpPr>
            <a:cxnSpLocks/>
          </p:cNvCxnSpPr>
          <p:nvPr/>
        </p:nvCxnSpPr>
        <p:spPr>
          <a:xfrm>
            <a:off x="4336489" y="1205587"/>
            <a:ext cx="0" cy="264675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024D5CE-644F-424D-B482-3C57421BF3D8}"/>
              </a:ext>
            </a:extLst>
          </p:cNvPr>
          <p:cNvSpPr/>
          <p:nvPr/>
        </p:nvSpPr>
        <p:spPr bwMode="auto">
          <a:xfrm>
            <a:off x="221792" y="1536774"/>
            <a:ext cx="1873359" cy="1571921"/>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br>
              <a:rPr lang="en-US" sz="1500" kern="1200">
                <a:gradFill>
                  <a:gsLst>
                    <a:gs pos="0">
                      <a:srgbClr val="FFFFFF"/>
                    </a:gs>
                    <a:gs pos="100000">
                      <a:srgbClr val="FFFFFF"/>
                    </a:gs>
                  </a:gsLst>
                  <a:lin ang="5400000" scaled="0"/>
                </a:gradFill>
                <a:latin typeface="Segoe UI"/>
                <a:cs typeface="Segoe UI" pitchFamily="34" charset="0"/>
              </a:rPr>
            </a:br>
            <a:endParaRPr lang="en-US" sz="1500" kern="1200">
              <a:gradFill>
                <a:gsLst>
                  <a:gs pos="0">
                    <a:srgbClr val="FFFFFF"/>
                  </a:gs>
                  <a:gs pos="100000">
                    <a:srgbClr val="FFFFFF"/>
                  </a:gs>
                </a:gsLst>
                <a:lin ang="5400000" scaled="0"/>
              </a:gradFill>
              <a:latin typeface="Segoe UI"/>
              <a:cs typeface="Segoe UI" pitchFamily="34" charset="0"/>
            </a:endParaRPr>
          </a:p>
        </p:txBody>
      </p:sp>
      <p:sp>
        <p:nvSpPr>
          <p:cNvPr id="5" name="Rectangle 4">
            <a:extLst>
              <a:ext uri="{FF2B5EF4-FFF2-40B4-BE49-F238E27FC236}">
                <a16:creationId xmlns:a16="http://schemas.microsoft.com/office/drawing/2014/main" id="{7E55CDE4-BE42-42BF-A29B-1C08FF4502B6}"/>
              </a:ext>
            </a:extLst>
          </p:cNvPr>
          <p:cNvSpPr/>
          <p:nvPr/>
        </p:nvSpPr>
        <p:spPr bwMode="auto">
          <a:xfrm>
            <a:off x="728391" y="3052693"/>
            <a:ext cx="1261079" cy="112004"/>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algn="ctr" defTabSz="699354" fontAlgn="base" hangingPunct="1">
              <a:spcBef>
                <a:spcPct val="0"/>
              </a:spcBef>
              <a:spcAft>
                <a:spcPct val="0"/>
              </a:spcAft>
              <a:defRPr/>
            </a:pPr>
            <a:endParaRPr lang="en-US" sz="1200" kern="1200" err="1">
              <a:solidFill>
                <a:srgbClr val="50E6FF"/>
              </a:solidFill>
              <a:latin typeface="Segoe UI Semibold"/>
              <a:cs typeface="Segoe UI" pitchFamily="34" charset="0"/>
            </a:endParaRPr>
          </a:p>
        </p:txBody>
      </p:sp>
      <p:sp>
        <p:nvSpPr>
          <p:cNvPr id="6" name="TextBox 5">
            <a:extLst>
              <a:ext uri="{FF2B5EF4-FFF2-40B4-BE49-F238E27FC236}">
                <a16:creationId xmlns:a16="http://schemas.microsoft.com/office/drawing/2014/main" id="{4233C438-FF4C-496F-8D39-B67D7A7E531D}"/>
              </a:ext>
            </a:extLst>
          </p:cNvPr>
          <p:cNvSpPr txBox="1"/>
          <p:nvPr/>
        </p:nvSpPr>
        <p:spPr>
          <a:xfrm>
            <a:off x="944777" y="3062229"/>
            <a:ext cx="1062277" cy="92333"/>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685800" hangingPunct="1">
              <a:lnSpc>
                <a:spcPct val="100000"/>
              </a:lnSpc>
              <a:spcAft>
                <a:spcPts val="0"/>
              </a:spcAft>
              <a:defRPr/>
            </a:pPr>
            <a:r>
              <a:rPr lang="en-US" sz="600">
                <a:solidFill>
                  <a:srgbClr val="50E6FF"/>
                </a:solidFill>
                <a:latin typeface="Segoe UI Semibold"/>
                <a:ea typeface="+mn-ea"/>
                <a:cs typeface="+mn-cs"/>
              </a:rPr>
              <a:t>Virtual Network (10.0.0.0/16)</a:t>
            </a:r>
          </a:p>
        </p:txBody>
      </p:sp>
      <p:pic>
        <p:nvPicPr>
          <p:cNvPr id="7" name="Picture 88">
            <a:extLst>
              <a:ext uri="{FF2B5EF4-FFF2-40B4-BE49-F238E27FC236}">
                <a16:creationId xmlns:a16="http://schemas.microsoft.com/office/drawing/2014/main" id="{288DD3EC-15F6-4CE1-A96B-A1C9B44C93F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31038" y="3014958"/>
            <a:ext cx="187473" cy="187473"/>
          </a:xfrm>
          <a:prstGeom prst="rect">
            <a:avLst/>
          </a:prstGeom>
        </p:spPr>
      </p:pic>
      <p:grpSp>
        <p:nvGrpSpPr>
          <p:cNvPr id="18" name="Group 17">
            <a:extLst>
              <a:ext uri="{FF2B5EF4-FFF2-40B4-BE49-F238E27FC236}">
                <a16:creationId xmlns:a16="http://schemas.microsoft.com/office/drawing/2014/main" id="{8D38E11D-B95F-41E8-AFCA-62E87356E1C7}"/>
              </a:ext>
            </a:extLst>
          </p:cNvPr>
          <p:cNvGrpSpPr/>
          <p:nvPr/>
        </p:nvGrpSpPr>
        <p:grpSpPr>
          <a:xfrm>
            <a:off x="2807122" y="1750375"/>
            <a:ext cx="1398425" cy="872123"/>
            <a:chOff x="3438953" y="2443188"/>
            <a:chExt cx="1864566" cy="1162830"/>
          </a:xfrm>
        </p:grpSpPr>
        <p:grpSp>
          <p:nvGrpSpPr>
            <p:cNvPr id="13" name="Group 12">
              <a:extLst>
                <a:ext uri="{FF2B5EF4-FFF2-40B4-BE49-F238E27FC236}">
                  <a16:creationId xmlns:a16="http://schemas.microsoft.com/office/drawing/2014/main" id="{624B9887-DEE1-48D6-9998-2AE1FAE7C05E}"/>
                </a:ext>
              </a:extLst>
            </p:cNvPr>
            <p:cNvGrpSpPr/>
            <p:nvPr/>
          </p:nvGrpSpPr>
          <p:grpSpPr>
            <a:xfrm>
              <a:off x="3438953" y="2443188"/>
              <a:ext cx="1864566" cy="1162830"/>
              <a:chOff x="5966449" y="1955508"/>
              <a:chExt cx="1864566" cy="1162830"/>
            </a:xfrm>
          </p:grpSpPr>
          <p:sp>
            <p:nvSpPr>
              <p:cNvPr id="11" name="Freeform 33">
                <a:extLst>
                  <a:ext uri="{FF2B5EF4-FFF2-40B4-BE49-F238E27FC236}">
                    <a16:creationId xmlns:a16="http://schemas.microsoft.com/office/drawing/2014/main" id="{D4876577-06A6-4930-B4E7-66047C3CAD60}"/>
                  </a:ext>
                </a:extLst>
              </p:cNvPr>
              <p:cNvSpPr>
                <a:spLocks/>
              </p:cNvSpPr>
              <p:nvPr/>
            </p:nvSpPr>
            <p:spPr bwMode="auto">
              <a:xfrm>
                <a:off x="5966449" y="1955508"/>
                <a:ext cx="1864566" cy="1162830"/>
              </a:xfrm>
              <a:custGeom>
                <a:avLst/>
                <a:gdLst>
                  <a:gd name="T0" fmla="*/ 208 w 247"/>
                  <a:gd name="T1" fmla="*/ 72 h 163"/>
                  <a:gd name="T2" fmla="*/ 208 w 247"/>
                  <a:gd name="T3" fmla="*/ 69 h 163"/>
                  <a:gd name="T4" fmla="*/ 140 w 247"/>
                  <a:gd name="T5" fmla="*/ 0 h 163"/>
                  <a:gd name="T6" fmla="*/ 83 w 247"/>
                  <a:gd name="T7" fmla="*/ 31 h 163"/>
                  <a:gd name="T8" fmla="*/ 64 w 247"/>
                  <a:gd name="T9" fmla="*/ 26 h 163"/>
                  <a:gd name="T10" fmla="*/ 42 w 247"/>
                  <a:gd name="T11" fmla="*/ 32 h 163"/>
                  <a:gd name="T12" fmla="*/ 24 w 247"/>
                  <a:gd name="T13" fmla="*/ 64 h 163"/>
                  <a:gd name="T14" fmla="*/ 0 w 247"/>
                  <a:gd name="T15" fmla="*/ 109 h 163"/>
                  <a:gd name="T16" fmla="*/ 48 w 247"/>
                  <a:gd name="T17" fmla="*/ 163 h 163"/>
                  <a:gd name="T18" fmla="*/ 54 w 247"/>
                  <a:gd name="T19" fmla="*/ 163 h 163"/>
                  <a:gd name="T20" fmla="*/ 59 w 247"/>
                  <a:gd name="T21" fmla="*/ 163 h 163"/>
                  <a:gd name="T22" fmla="*/ 170 w 247"/>
                  <a:gd name="T23" fmla="*/ 163 h 163"/>
                  <a:gd name="T24" fmla="*/ 173 w 247"/>
                  <a:gd name="T25" fmla="*/ 163 h 163"/>
                  <a:gd name="T26" fmla="*/ 175 w 247"/>
                  <a:gd name="T27" fmla="*/ 163 h 163"/>
                  <a:gd name="T28" fmla="*/ 184 w 247"/>
                  <a:gd name="T29" fmla="*/ 163 h 163"/>
                  <a:gd name="T30" fmla="*/ 201 w 247"/>
                  <a:gd name="T31" fmla="*/ 163 h 163"/>
                  <a:gd name="T32" fmla="*/ 247 w 247"/>
                  <a:gd name="T33" fmla="*/ 117 h 163"/>
                  <a:gd name="T34" fmla="*/ 208 w 247"/>
                  <a:gd name="T35"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163">
                    <a:moveTo>
                      <a:pt x="208" y="72"/>
                    </a:moveTo>
                    <a:cubicBezTo>
                      <a:pt x="208" y="71"/>
                      <a:pt x="208" y="69"/>
                      <a:pt x="208" y="69"/>
                    </a:cubicBezTo>
                    <a:cubicBezTo>
                      <a:pt x="208" y="31"/>
                      <a:pt x="177" y="0"/>
                      <a:pt x="140" y="0"/>
                    </a:cubicBezTo>
                    <a:cubicBezTo>
                      <a:pt x="116" y="0"/>
                      <a:pt x="95" y="13"/>
                      <a:pt x="83" y="31"/>
                    </a:cubicBezTo>
                    <a:cubicBezTo>
                      <a:pt x="77" y="28"/>
                      <a:pt x="71" y="26"/>
                      <a:pt x="64" y="26"/>
                    </a:cubicBezTo>
                    <a:cubicBezTo>
                      <a:pt x="56" y="26"/>
                      <a:pt x="48" y="28"/>
                      <a:pt x="42" y="32"/>
                    </a:cubicBezTo>
                    <a:cubicBezTo>
                      <a:pt x="32" y="39"/>
                      <a:pt x="25" y="51"/>
                      <a:pt x="24" y="64"/>
                    </a:cubicBezTo>
                    <a:cubicBezTo>
                      <a:pt x="10" y="74"/>
                      <a:pt x="0" y="91"/>
                      <a:pt x="0" y="109"/>
                    </a:cubicBezTo>
                    <a:cubicBezTo>
                      <a:pt x="0" y="137"/>
                      <a:pt x="21" y="160"/>
                      <a:pt x="48" y="163"/>
                    </a:cubicBezTo>
                    <a:cubicBezTo>
                      <a:pt x="49" y="163"/>
                      <a:pt x="52" y="163"/>
                      <a:pt x="54" y="163"/>
                    </a:cubicBezTo>
                    <a:cubicBezTo>
                      <a:pt x="55" y="163"/>
                      <a:pt x="57" y="163"/>
                      <a:pt x="59" y="163"/>
                    </a:cubicBezTo>
                    <a:cubicBezTo>
                      <a:pt x="84" y="163"/>
                      <a:pt x="143" y="163"/>
                      <a:pt x="170" y="163"/>
                    </a:cubicBezTo>
                    <a:cubicBezTo>
                      <a:pt x="171" y="163"/>
                      <a:pt x="172" y="163"/>
                      <a:pt x="173" y="163"/>
                    </a:cubicBezTo>
                    <a:cubicBezTo>
                      <a:pt x="175" y="163"/>
                      <a:pt x="175" y="163"/>
                      <a:pt x="175" y="163"/>
                    </a:cubicBezTo>
                    <a:cubicBezTo>
                      <a:pt x="177" y="163"/>
                      <a:pt x="181" y="163"/>
                      <a:pt x="184" y="163"/>
                    </a:cubicBezTo>
                    <a:cubicBezTo>
                      <a:pt x="201" y="163"/>
                      <a:pt x="201" y="163"/>
                      <a:pt x="201" y="163"/>
                    </a:cubicBezTo>
                    <a:cubicBezTo>
                      <a:pt x="227" y="163"/>
                      <a:pt x="247" y="142"/>
                      <a:pt x="247" y="117"/>
                    </a:cubicBezTo>
                    <a:cubicBezTo>
                      <a:pt x="247" y="94"/>
                      <a:pt x="230" y="75"/>
                      <a:pt x="208" y="72"/>
                    </a:cubicBezTo>
                    <a:close/>
                  </a:path>
                </a:pathLst>
              </a:custGeom>
              <a:solidFill>
                <a:srgbClr val="1A1A1A">
                  <a:alpha val="0"/>
                </a:srgbClr>
              </a:solid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0" rIns="68580" bIns="68580" numCol="1" spcCol="0" rtlCol="0" fromWordArt="0" anchor="t" anchorCtr="0" forceAA="0" compatLnSpc="1">
                <a:prstTxWarp prst="textNoShape">
                  <a:avLst/>
                </a:prstTxWarp>
                <a:noAutofit/>
              </a:bodyPr>
              <a:lstStyle/>
              <a:p>
                <a:pPr algn="ctr" defTabSz="699354" fontAlgn="base" hangingPunct="1">
                  <a:spcBef>
                    <a:spcPct val="0"/>
                  </a:spcBef>
                  <a:spcAft>
                    <a:spcPct val="0"/>
                  </a:spcAft>
                  <a:defRPr/>
                </a:pPr>
                <a:endParaRPr lang="en-US" sz="1050" kern="1200">
                  <a:solidFill>
                    <a:srgbClr val="50E6FF"/>
                  </a:solidFill>
                  <a:latin typeface="Segoe UI Semibold"/>
                  <a:cs typeface="Segoe UI" pitchFamily="34" charset="0"/>
                </a:endParaRPr>
              </a:p>
            </p:txBody>
          </p:sp>
          <p:sp>
            <p:nvSpPr>
              <p:cNvPr id="12" name="TextBox 11">
                <a:extLst>
                  <a:ext uri="{FF2B5EF4-FFF2-40B4-BE49-F238E27FC236}">
                    <a16:creationId xmlns:a16="http://schemas.microsoft.com/office/drawing/2014/main" id="{282E2193-C184-4A56-8933-EEC1E002EA5C}"/>
                  </a:ext>
                </a:extLst>
              </p:cNvPr>
              <p:cNvSpPr txBox="1"/>
              <p:nvPr/>
            </p:nvSpPr>
            <p:spPr>
              <a:xfrm>
                <a:off x="6588369" y="2205389"/>
                <a:ext cx="848746" cy="184665"/>
              </a:xfrm>
              <a:prstGeom prst="rect">
                <a:avLst/>
              </a:prstGeom>
              <a:noFill/>
            </p:spPr>
            <p:txBody>
              <a:bodyPr wrap="square" lIns="0" tIns="0" rIns="0" bIns="0" rtlCol="0">
                <a:spAutoFit/>
              </a:bodyPr>
              <a:lstStyle/>
              <a:p>
                <a:pPr defTabSz="685775" hangingPunct="1">
                  <a:defRPr/>
                </a:pPr>
                <a:r>
                  <a:rPr lang="en-US" sz="900" kern="1200">
                    <a:gradFill>
                      <a:gsLst>
                        <a:gs pos="2917">
                          <a:srgbClr val="FFFFFF"/>
                        </a:gs>
                        <a:gs pos="30000">
                          <a:srgbClr val="FFFFFF"/>
                        </a:gs>
                      </a:gsLst>
                      <a:lin ang="5400000" scaled="0"/>
                    </a:gradFill>
                    <a:latin typeface="Segoe UI"/>
                    <a:ea typeface="+mn-ea"/>
                    <a:cs typeface="+mn-cs"/>
                  </a:rPr>
                  <a:t>Azure PaaS</a:t>
                </a:r>
              </a:p>
            </p:txBody>
          </p:sp>
        </p:grpSp>
        <p:pic>
          <p:nvPicPr>
            <p:cNvPr id="14" name="Picture 2" descr="Image result for azure storage">
              <a:extLst>
                <a:ext uri="{FF2B5EF4-FFF2-40B4-BE49-F238E27FC236}">
                  <a16:creationId xmlns:a16="http://schemas.microsoft.com/office/drawing/2014/main" id="{473B03DC-00FD-4006-8AB2-84D4954672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0799" y="3096979"/>
              <a:ext cx="360660" cy="3843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53CB1F5-9F1D-405A-A76E-17CB3355D3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7330" y="3101189"/>
              <a:ext cx="327811" cy="327811"/>
            </a:xfrm>
            <a:prstGeom prst="rect">
              <a:avLst/>
            </a:prstGeom>
          </p:spPr>
        </p:pic>
        <p:pic>
          <p:nvPicPr>
            <p:cNvPr id="16" name="Picture 15">
              <a:extLst>
                <a:ext uri="{FF2B5EF4-FFF2-40B4-BE49-F238E27FC236}">
                  <a16:creationId xmlns:a16="http://schemas.microsoft.com/office/drawing/2014/main" id="{70ADB781-B224-4E42-BC29-DE9ACAEE7B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1012" y="3096979"/>
              <a:ext cx="311352" cy="325245"/>
            </a:xfrm>
            <a:prstGeom prst="rect">
              <a:avLst/>
            </a:prstGeom>
          </p:spPr>
        </p:pic>
      </p:grpSp>
      <p:grpSp>
        <p:nvGrpSpPr>
          <p:cNvPr id="28" name="Group 27">
            <a:extLst>
              <a:ext uri="{FF2B5EF4-FFF2-40B4-BE49-F238E27FC236}">
                <a16:creationId xmlns:a16="http://schemas.microsoft.com/office/drawing/2014/main" id="{A9C09B6A-451F-46C5-A6D8-4077A871A66B}"/>
              </a:ext>
            </a:extLst>
          </p:cNvPr>
          <p:cNvGrpSpPr/>
          <p:nvPr/>
        </p:nvGrpSpPr>
        <p:grpSpPr>
          <a:xfrm>
            <a:off x="1812751" y="2322735"/>
            <a:ext cx="1156262" cy="93578"/>
            <a:chOff x="2439225" y="3254919"/>
            <a:chExt cx="1541683" cy="124771"/>
          </a:xfrm>
        </p:grpSpPr>
        <p:sp>
          <p:nvSpPr>
            <p:cNvPr id="21" name="Cylinder 20">
              <a:extLst>
                <a:ext uri="{FF2B5EF4-FFF2-40B4-BE49-F238E27FC236}">
                  <a16:creationId xmlns:a16="http://schemas.microsoft.com/office/drawing/2014/main" id="{4061FB4B-B04E-4D3A-B9F4-2CAC3A579511}"/>
                </a:ext>
              </a:extLst>
            </p:cNvPr>
            <p:cNvSpPr/>
            <p:nvPr/>
          </p:nvSpPr>
          <p:spPr bwMode="auto">
            <a:xfrm rot="5400000">
              <a:off x="3147681" y="2546463"/>
              <a:ext cx="124771" cy="1541683"/>
            </a:xfrm>
            <a:prstGeom prst="can">
              <a:avLst/>
            </a:prstGeom>
            <a:solidFill>
              <a:srgbClr val="FFC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34464" tIns="107571" rIns="134464" bIns="107571" numCol="1" spcCol="0" rtlCol="0" fromWordArt="0" anchor="ctr"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050" kern="12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04D5A390-2351-435E-80EE-0669BEEAD41F}"/>
                </a:ext>
              </a:extLst>
            </p:cNvPr>
            <p:cNvCxnSpPr>
              <a:cxnSpLocks/>
            </p:cNvCxnSpPr>
            <p:nvPr/>
          </p:nvCxnSpPr>
          <p:spPr>
            <a:xfrm>
              <a:off x="2470418" y="3326657"/>
              <a:ext cx="151049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BE12561-7485-4B57-88D9-2368639BB087}"/>
              </a:ext>
            </a:extLst>
          </p:cNvPr>
          <p:cNvGrpSpPr/>
          <p:nvPr/>
        </p:nvGrpSpPr>
        <p:grpSpPr>
          <a:xfrm>
            <a:off x="321024" y="2035492"/>
            <a:ext cx="1007501" cy="714204"/>
            <a:chOff x="1177308" y="2674840"/>
            <a:chExt cx="1343334" cy="952272"/>
          </a:xfrm>
        </p:grpSpPr>
        <p:sp>
          <p:nvSpPr>
            <p:cNvPr id="8" name="Rectangle 7">
              <a:extLst>
                <a:ext uri="{FF2B5EF4-FFF2-40B4-BE49-F238E27FC236}">
                  <a16:creationId xmlns:a16="http://schemas.microsoft.com/office/drawing/2014/main" id="{68C9ECFE-5CAB-4172-BEA0-676067E03721}"/>
                </a:ext>
              </a:extLst>
            </p:cNvPr>
            <p:cNvSpPr/>
            <p:nvPr/>
          </p:nvSpPr>
          <p:spPr bwMode="auto">
            <a:xfrm>
              <a:off x="1177308" y="2674840"/>
              <a:ext cx="1261917" cy="895618"/>
            </a:xfrm>
            <a:prstGeom prst="rect">
              <a:avLst/>
            </a:prstGeom>
            <a:noFill/>
            <a:ln w="28575" cap="sq" cmpd="sng" algn="ctr">
              <a:solidFill>
                <a:srgbClr val="4472C4"/>
              </a:solidFill>
              <a:prstDash val="sysDot"/>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br>
                <a:rPr lang="en-US" sz="1050">
                  <a:solidFill>
                    <a:srgbClr val="2F2F2F"/>
                  </a:solidFill>
                  <a:latin typeface="Segoe UI Semibold" panose="020B0702040204020203" pitchFamily="34" charset="0"/>
                  <a:ea typeface="+mn-ea"/>
                  <a:cs typeface="Segoe UI Semibold" panose="020B0702040204020203" pitchFamily="34" charset="0"/>
                </a:rPr>
              </a:br>
              <a:endParaRPr lang="en-US" sz="1050">
                <a:solidFill>
                  <a:srgbClr val="2F2F2F"/>
                </a:solidFill>
                <a:latin typeface="Segoe UI Semibold" panose="020B0702040204020203" pitchFamily="34" charset="0"/>
                <a:ea typeface="+mn-ea"/>
                <a:cs typeface="Segoe UI Semibold" panose="020B0702040204020203" pitchFamily="34" charset="0"/>
              </a:endParaRPr>
            </a:p>
          </p:txBody>
        </p:sp>
        <p:pic>
          <p:nvPicPr>
            <p:cNvPr id="10" name="Graphic 9">
              <a:extLst>
                <a:ext uri="{FF2B5EF4-FFF2-40B4-BE49-F238E27FC236}">
                  <a16:creationId xmlns:a16="http://schemas.microsoft.com/office/drawing/2014/main" id="{064C34B5-F11A-4080-9135-0FA236ED6C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3360" y="3419831"/>
              <a:ext cx="207282" cy="207281"/>
            </a:xfrm>
            <a:prstGeom prst="rect">
              <a:avLst/>
            </a:prstGeom>
          </p:spPr>
        </p:pic>
        <p:pic>
          <p:nvPicPr>
            <p:cNvPr id="24" name="Graphic 23">
              <a:extLst>
                <a:ext uri="{FF2B5EF4-FFF2-40B4-BE49-F238E27FC236}">
                  <a16:creationId xmlns:a16="http://schemas.microsoft.com/office/drawing/2014/main" id="{B5C5A743-4386-4655-8D92-E3CBD28F61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06762" y="2781057"/>
              <a:ext cx="278198" cy="278198"/>
            </a:xfrm>
            <a:prstGeom prst="rect">
              <a:avLst/>
            </a:prstGeom>
          </p:spPr>
        </p:pic>
        <p:pic>
          <p:nvPicPr>
            <p:cNvPr id="25" name="Graphic 24">
              <a:extLst>
                <a:ext uri="{FF2B5EF4-FFF2-40B4-BE49-F238E27FC236}">
                  <a16:creationId xmlns:a16="http://schemas.microsoft.com/office/drawing/2014/main" id="{A8EB11AB-4B50-4023-A191-ED6C0855D60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02628" y="2760517"/>
              <a:ext cx="309464" cy="309464"/>
            </a:xfrm>
            <a:prstGeom prst="rect">
              <a:avLst/>
            </a:prstGeom>
          </p:spPr>
        </p:pic>
        <p:pic>
          <p:nvPicPr>
            <p:cNvPr id="26" name="Graphic 25">
              <a:extLst>
                <a:ext uri="{FF2B5EF4-FFF2-40B4-BE49-F238E27FC236}">
                  <a16:creationId xmlns:a16="http://schemas.microsoft.com/office/drawing/2014/main" id="{522BB2BF-9C0C-4156-A248-440D742008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9702" y="3183471"/>
              <a:ext cx="286373" cy="286373"/>
            </a:xfrm>
            <a:prstGeom prst="rect">
              <a:avLst/>
            </a:prstGeom>
          </p:spPr>
        </p:pic>
        <p:pic>
          <p:nvPicPr>
            <p:cNvPr id="27" name="Graphic 26">
              <a:extLst>
                <a:ext uri="{FF2B5EF4-FFF2-40B4-BE49-F238E27FC236}">
                  <a16:creationId xmlns:a16="http://schemas.microsoft.com/office/drawing/2014/main" id="{DF4687EA-93EB-4BA1-A17C-A6AE79B922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93739" y="3127292"/>
              <a:ext cx="391531" cy="391531"/>
            </a:xfrm>
            <a:prstGeom prst="rect">
              <a:avLst/>
            </a:prstGeom>
          </p:spPr>
        </p:pic>
      </p:grpSp>
      <p:graphicFrame>
        <p:nvGraphicFramePr>
          <p:cNvPr id="29" name="Table 28">
            <a:extLst>
              <a:ext uri="{FF2B5EF4-FFF2-40B4-BE49-F238E27FC236}">
                <a16:creationId xmlns:a16="http://schemas.microsoft.com/office/drawing/2014/main" id="{5C2FF5DD-E125-48B9-A403-1B8330D6F930}"/>
              </a:ext>
            </a:extLst>
          </p:cNvPr>
          <p:cNvGraphicFramePr>
            <a:graphicFrameLocks noGrp="1"/>
          </p:cNvGraphicFramePr>
          <p:nvPr/>
        </p:nvGraphicFramePr>
        <p:xfrm>
          <a:off x="2272770" y="2780388"/>
          <a:ext cx="1939027" cy="836184"/>
        </p:xfrm>
        <a:graphic>
          <a:graphicData uri="http://schemas.openxmlformats.org/drawingml/2006/table">
            <a:tbl>
              <a:tblPr firstRow="1" bandRow="1">
                <a:tableStyleId>{68D230F3-CF80-4859-8CE7-A43EE81993B5}</a:tableStyleId>
              </a:tblPr>
              <a:tblGrid>
                <a:gridCol w="558245">
                  <a:extLst>
                    <a:ext uri="{9D8B030D-6E8A-4147-A177-3AD203B41FA5}">
                      <a16:colId xmlns:a16="http://schemas.microsoft.com/office/drawing/2014/main" val="2724774125"/>
                    </a:ext>
                  </a:extLst>
                </a:gridCol>
                <a:gridCol w="690391">
                  <a:extLst>
                    <a:ext uri="{9D8B030D-6E8A-4147-A177-3AD203B41FA5}">
                      <a16:colId xmlns:a16="http://schemas.microsoft.com/office/drawing/2014/main" val="1959075526"/>
                    </a:ext>
                  </a:extLst>
                </a:gridCol>
                <a:gridCol w="690391">
                  <a:extLst>
                    <a:ext uri="{9D8B030D-6E8A-4147-A177-3AD203B41FA5}">
                      <a16:colId xmlns:a16="http://schemas.microsoft.com/office/drawing/2014/main" val="3774095653"/>
                    </a:ext>
                  </a:extLst>
                </a:gridCol>
              </a:tblGrid>
              <a:tr h="264684">
                <a:tc>
                  <a:txBody>
                    <a:bodyPr/>
                    <a:lstStyle/>
                    <a:p>
                      <a:pPr algn="ctr"/>
                      <a:r>
                        <a:rPr lang="en-US" sz="800">
                          <a:solidFill>
                            <a:schemeClr val="bg1"/>
                          </a:solidFill>
                        </a:rPr>
                        <a:t>Rule</a:t>
                      </a:r>
                    </a:p>
                  </a:txBody>
                  <a:tcPr marL="68580" marR="68580" marT="34290" marB="34290" anchor="ctr">
                    <a:lnL>
                      <a:noFill/>
                    </a:lnL>
                    <a:lnR>
                      <a:noFill/>
                    </a:lnR>
                    <a:lnT w="12700" cmpd="sng">
                      <a:noFill/>
                    </a:lnT>
                    <a:lnB w="12700" cmpd="sng">
                      <a:noFill/>
                    </a:lnB>
                    <a:lnTlToBr w="12700" cmpd="sng">
                      <a:noFill/>
                      <a:prstDash val="solid"/>
                    </a:lnTlToBr>
                    <a:lnBlToTr w="12700" cmpd="sng">
                      <a:noFill/>
                      <a:prstDash val="solid"/>
                    </a:lnBlToTr>
                    <a:solidFill>
                      <a:srgbClr val="50E6FF"/>
                    </a:solidFill>
                  </a:tcPr>
                </a:tc>
                <a:tc>
                  <a:txBody>
                    <a:bodyPr/>
                    <a:lstStyle/>
                    <a:p>
                      <a:pPr algn="ctr"/>
                      <a:r>
                        <a:rPr lang="en-US" sz="800">
                          <a:solidFill>
                            <a:schemeClr val="bg1"/>
                          </a:solidFill>
                        </a:rPr>
                        <a:t>Destination</a:t>
                      </a:r>
                    </a:p>
                  </a:txBody>
                  <a:tcPr marL="68580" marR="68580" marT="34290" marB="34290" anchor="ctr">
                    <a:lnL>
                      <a:noFill/>
                    </a:lnL>
                    <a:lnR>
                      <a:noFill/>
                    </a:lnR>
                    <a:lnT w="12700" cmpd="sng">
                      <a:noFill/>
                    </a:lnT>
                    <a:lnB w="12700" cmpd="sng">
                      <a:noFill/>
                    </a:lnB>
                    <a:lnTlToBr w="12700" cmpd="sng">
                      <a:noFill/>
                      <a:prstDash val="solid"/>
                    </a:lnTlToBr>
                    <a:lnBlToTr w="12700" cmpd="sng">
                      <a:noFill/>
                      <a:prstDash val="solid"/>
                    </a:lnBlToTr>
                    <a:solidFill>
                      <a:srgbClr val="50E6FF"/>
                    </a:solidFill>
                  </a:tcPr>
                </a:tc>
                <a:tc>
                  <a:txBody>
                    <a:bodyPr/>
                    <a:lstStyle/>
                    <a:p>
                      <a:pPr algn="ctr"/>
                      <a:r>
                        <a:rPr lang="en-US" sz="800">
                          <a:solidFill>
                            <a:schemeClr val="bg1"/>
                          </a:solidFill>
                        </a:rPr>
                        <a:t>Access</a:t>
                      </a:r>
                    </a:p>
                  </a:txBody>
                  <a:tcPr marL="68580" marR="68580" marT="34290" marB="34290" anchor="ctr">
                    <a:lnL>
                      <a:noFill/>
                    </a:lnL>
                    <a:lnR>
                      <a:noFill/>
                    </a:lnR>
                    <a:lnT w="12700" cmpd="sng">
                      <a:noFill/>
                    </a:lnT>
                    <a:lnB w="12700" cmpd="sng">
                      <a:noFill/>
                    </a:lnB>
                    <a:lnTlToBr w="12700" cmpd="sng">
                      <a:noFill/>
                      <a:prstDash val="solid"/>
                    </a:lnTlToBr>
                    <a:lnBlToTr w="12700" cmpd="sng">
                      <a:noFill/>
                      <a:prstDash val="solid"/>
                    </a:lnBlToTr>
                    <a:solidFill>
                      <a:srgbClr val="50E6FF"/>
                    </a:solidFill>
                  </a:tcPr>
                </a:tc>
                <a:extLst>
                  <a:ext uri="{0D108BD9-81ED-4DB2-BD59-A6C34878D82A}">
                    <a16:rowId xmlns:a16="http://schemas.microsoft.com/office/drawing/2014/main" val="2797047782"/>
                  </a:ext>
                </a:extLst>
              </a:tr>
              <a:tr h="188595">
                <a:tc>
                  <a:txBody>
                    <a:bodyPr/>
                    <a:lstStyle/>
                    <a:p>
                      <a:pPr marL="0" indent="0" algn="ctr">
                        <a:buFont typeface="Wingdings" panose="05000000000000000000" pitchFamily="2" charset="2"/>
                        <a:buNone/>
                      </a:pPr>
                      <a:r>
                        <a:rPr lang="en-US" sz="800" kern="1200">
                          <a:solidFill>
                            <a:schemeClr val="lt1"/>
                          </a:solidFill>
                          <a:latin typeface="+mn-lt"/>
                          <a:ea typeface="+mn-ea"/>
                          <a:cs typeface="+mn-cs"/>
                        </a:rPr>
                        <a:t>stg</a:t>
                      </a:r>
                    </a:p>
                  </a:txBody>
                  <a:tcPr marL="68580" marR="68580" marT="34290" marB="34290" anchor="ctr">
                    <a:lnL>
                      <a:noFill/>
                    </a:lnL>
                    <a:lnR>
                      <a:noFill/>
                    </a:lnR>
                    <a:lnT w="12700" cmpd="sng">
                      <a:noFill/>
                    </a:lnT>
                    <a:lnB>
                      <a:noFill/>
                    </a:lnB>
                    <a:lnTlToBr w="12700" cmpd="sng">
                      <a:noFill/>
                      <a:prstDash val="solid"/>
                    </a:lnTlToBr>
                    <a:lnBlToTr w="12700" cmpd="sng">
                      <a:noFill/>
                      <a:prstDash val="solid"/>
                    </a:lnBlToTr>
                  </a:tcPr>
                </a:tc>
                <a:tc>
                  <a:txBody>
                    <a:bodyPr/>
                    <a:lstStyle/>
                    <a:p>
                      <a:pPr marL="0" indent="0" algn="ctr">
                        <a:buFont typeface="Wingdings" panose="05000000000000000000" pitchFamily="2" charset="2"/>
                        <a:buNone/>
                      </a:pPr>
                      <a:r>
                        <a:rPr lang="en-US" sz="800" kern="1200"/>
                        <a:t>STORAGE</a:t>
                      </a:r>
                      <a:endParaRPr lang="en-US" sz="800" kern="1200">
                        <a:solidFill>
                          <a:schemeClr val="lt1"/>
                        </a:solidFill>
                        <a:latin typeface="+mn-lt"/>
                        <a:ea typeface="+mn-ea"/>
                        <a:cs typeface="+mn-cs"/>
                      </a:endParaRPr>
                    </a:p>
                  </a:txBody>
                  <a:tcPr marL="68580" marR="68580" marT="34290" marB="34290" anchor="ctr">
                    <a:lnL>
                      <a:noFill/>
                    </a:lnL>
                    <a:lnR>
                      <a:noFill/>
                    </a:lnR>
                    <a:lnT w="12700" cmpd="sng">
                      <a:noFill/>
                    </a:lnT>
                    <a:lnB>
                      <a:noFill/>
                    </a:lnB>
                    <a:lnTlToBr w="12700" cmpd="sng">
                      <a:noFill/>
                      <a:prstDash val="solid"/>
                    </a:lnTlToBr>
                    <a:lnBlToTr w="12700" cmpd="sng">
                      <a:noFill/>
                      <a:prstDash val="solid"/>
                    </a:lnBlToTr>
                  </a:tcPr>
                </a:tc>
                <a:tc>
                  <a:txBody>
                    <a:bodyPr/>
                    <a:lstStyle/>
                    <a:p>
                      <a:pPr marL="0" indent="0" algn="ctr" defTabSz="932742" rtl="0" eaLnBrk="1" latinLnBrk="0" hangingPunct="1">
                        <a:buFont typeface="Wingdings" panose="05000000000000000000" pitchFamily="2" charset="2"/>
                        <a:buNone/>
                      </a:pPr>
                      <a:r>
                        <a:rPr lang="en-US" sz="800" b="1" kern="1200">
                          <a:solidFill>
                            <a:srgbClr val="FF0000"/>
                          </a:solidFill>
                        </a:rPr>
                        <a:t>Allow</a:t>
                      </a:r>
                      <a:endParaRPr lang="en-US" sz="800" b="1" kern="1200">
                        <a:solidFill>
                          <a:srgbClr val="FF0000"/>
                        </a:solidFill>
                        <a:latin typeface="+mn-lt"/>
                        <a:ea typeface="+mn-ea"/>
                        <a:cs typeface="+mn-cs"/>
                      </a:endParaRPr>
                    </a:p>
                  </a:txBody>
                  <a:tcPr marL="68580" marR="68580" marT="34290" marB="3429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0988522"/>
                  </a:ext>
                </a:extLst>
              </a:tr>
              <a:tr h="188595">
                <a:tc>
                  <a:txBody>
                    <a:bodyPr/>
                    <a:lstStyle/>
                    <a:p>
                      <a:pPr marL="0" indent="0" algn="ctr">
                        <a:buFont typeface="Wingdings" panose="05000000000000000000" pitchFamily="2" charset="2"/>
                        <a:buNone/>
                      </a:pPr>
                      <a:r>
                        <a:rPr lang="en-US" sz="800" kern="1200" err="1">
                          <a:solidFill>
                            <a:schemeClr val="lt1"/>
                          </a:solidFill>
                          <a:latin typeface="+mn-lt"/>
                          <a:ea typeface="+mn-ea"/>
                          <a:cs typeface="+mn-cs"/>
                        </a:rPr>
                        <a:t>vnet</a:t>
                      </a:r>
                      <a:endParaRPr lang="en-US" sz="800" kern="1200">
                        <a:solidFill>
                          <a:schemeClr val="lt1"/>
                        </a:solidFill>
                        <a:latin typeface="+mn-lt"/>
                        <a:ea typeface="+mn-ea"/>
                        <a:cs typeface="+mn-cs"/>
                      </a:endParaRPr>
                    </a:p>
                  </a:txBody>
                  <a:tcPr marL="68580" marR="68580" marT="34290" marB="34290" anchor="ctr">
                    <a:lnL>
                      <a:noFill/>
                    </a:lnL>
                    <a:lnR>
                      <a:noFill/>
                    </a:lnR>
                    <a:lnT>
                      <a:noFill/>
                    </a:lnT>
                    <a:lnB>
                      <a:noFill/>
                    </a:lnB>
                    <a:lnTlToBr w="12700" cmpd="sng">
                      <a:noFill/>
                      <a:prstDash val="solid"/>
                    </a:lnTlToBr>
                    <a:lnBlToTr w="12700" cmpd="sng">
                      <a:noFill/>
                      <a:prstDash val="solid"/>
                    </a:lnBlToTr>
                  </a:tcPr>
                </a:tc>
                <a:tc>
                  <a:txBody>
                    <a:bodyPr/>
                    <a:lstStyle/>
                    <a:p>
                      <a:pPr marL="0" indent="0" algn="ctr">
                        <a:buFont typeface="Wingdings" panose="05000000000000000000" pitchFamily="2" charset="2"/>
                        <a:buNone/>
                      </a:pPr>
                      <a:r>
                        <a:rPr lang="en-US" sz="800" kern="1200">
                          <a:solidFill>
                            <a:schemeClr val="lt1"/>
                          </a:solidFill>
                          <a:latin typeface="+mn-lt"/>
                          <a:ea typeface="+mn-ea"/>
                          <a:cs typeface="+mn-cs"/>
                        </a:rPr>
                        <a:t>VNET</a:t>
                      </a:r>
                    </a:p>
                  </a:txBody>
                  <a:tcPr marL="68580" marR="68580" marT="34290" marB="34290" anchor="ctr">
                    <a:lnL>
                      <a:noFill/>
                    </a:lnL>
                    <a:lnR>
                      <a:noFill/>
                    </a:lnR>
                    <a:lnT>
                      <a:noFill/>
                    </a:lnT>
                    <a:lnB>
                      <a:noFill/>
                    </a:lnB>
                    <a:lnTlToBr w="12700" cmpd="sng">
                      <a:noFill/>
                      <a:prstDash val="solid"/>
                    </a:lnTlToBr>
                    <a:lnBlToTr w="12700" cmpd="sng">
                      <a:noFill/>
                      <a:prstDash val="solid"/>
                    </a:lnBlToTr>
                  </a:tcPr>
                </a:tc>
                <a:tc>
                  <a:txBody>
                    <a:bodyPr/>
                    <a:lstStyle/>
                    <a:p>
                      <a:pPr marL="0" indent="0" algn="ctr" defTabSz="932742" rtl="0" eaLnBrk="1" latinLnBrk="0" hangingPunct="1">
                        <a:buFont typeface="Wingdings" panose="05000000000000000000" pitchFamily="2" charset="2"/>
                        <a:buNone/>
                      </a:pPr>
                      <a:r>
                        <a:rPr lang="en-US" sz="800" b="1" kern="1200">
                          <a:solidFill>
                            <a:srgbClr val="00B050"/>
                          </a:solidFill>
                          <a:latin typeface="+mn-lt"/>
                          <a:ea typeface="+mn-ea"/>
                          <a:cs typeface="+mn-cs"/>
                        </a:rPr>
                        <a:t>Allow</a:t>
                      </a:r>
                    </a:p>
                  </a:txBody>
                  <a:tcPr marL="68580" marR="68580" marT="34290" marB="3429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27677562"/>
                  </a:ext>
                </a:extLst>
              </a:tr>
              <a:tr h="188595">
                <a:tc>
                  <a:txBody>
                    <a:bodyPr/>
                    <a:lstStyle/>
                    <a:p>
                      <a:pPr marL="0" indent="0" algn="ctr">
                        <a:buFont typeface="Wingdings" panose="05000000000000000000" pitchFamily="2" charset="2"/>
                        <a:buNone/>
                      </a:pPr>
                      <a:r>
                        <a:rPr lang="en-US" sz="800" kern="1200">
                          <a:solidFill>
                            <a:schemeClr val="lt1"/>
                          </a:solidFill>
                          <a:latin typeface="+mn-lt"/>
                          <a:ea typeface="+mn-ea"/>
                          <a:cs typeface="+mn-cs"/>
                        </a:rPr>
                        <a:t>internet</a:t>
                      </a:r>
                    </a:p>
                  </a:txBody>
                  <a:tcPr marL="68580" marR="68580" marT="34290" marB="34290" anchor="ctr">
                    <a:lnL>
                      <a:noFill/>
                    </a:lnL>
                    <a:lnR>
                      <a:noFill/>
                    </a:lnR>
                    <a:lnT>
                      <a:noFill/>
                    </a:lnT>
                    <a:lnB>
                      <a:noFill/>
                    </a:lnB>
                    <a:lnTlToBr w="12700" cmpd="sng">
                      <a:noFill/>
                      <a:prstDash val="solid"/>
                    </a:lnTlToBr>
                    <a:lnBlToTr w="12700" cmpd="sng">
                      <a:noFill/>
                      <a:prstDash val="solid"/>
                    </a:lnBlToTr>
                  </a:tcPr>
                </a:tc>
                <a:tc>
                  <a:txBody>
                    <a:bodyPr/>
                    <a:lstStyle/>
                    <a:p>
                      <a:pPr marL="0" indent="0" algn="ctr">
                        <a:buFont typeface="Wingdings" panose="05000000000000000000" pitchFamily="2" charset="2"/>
                        <a:buNone/>
                      </a:pPr>
                      <a:r>
                        <a:rPr lang="en-US" sz="800" kern="1200"/>
                        <a:t>INTERNET</a:t>
                      </a:r>
                      <a:endParaRPr lang="en-US" sz="800" kern="1200">
                        <a:solidFill>
                          <a:schemeClr val="lt1"/>
                        </a:solidFill>
                        <a:latin typeface="+mn-lt"/>
                        <a:ea typeface="+mn-ea"/>
                        <a:cs typeface="+mn-cs"/>
                      </a:endParaRPr>
                    </a:p>
                  </a:txBody>
                  <a:tcPr marL="68580" marR="68580" marT="34290" marB="34290" anchor="ctr">
                    <a:lnL>
                      <a:noFill/>
                    </a:lnL>
                    <a:lnR>
                      <a:noFill/>
                    </a:lnR>
                    <a:lnT>
                      <a:noFill/>
                    </a:lnT>
                    <a:lnB>
                      <a:noFill/>
                    </a:lnB>
                    <a:lnTlToBr w="12700" cmpd="sng">
                      <a:noFill/>
                      <a:prstDash val="solid"/>
                    </a:lnTlToBr>
                    <a:lnBlToTr w="12700" cmpd="sng">
                      <a:noFill/>
                      <a:prstDash val="solid"/>
                    </a:lnBlToTr>
                  </a:tcPr>
                </a:tc>
                <a:tc>
                  <a:txBody>
                    <a:bodyPr/>
                    <a:lstStyle/>
                    <a:p>
                      <a:pPr marL="0" indent="0" algn="ctr" defTabSz="932742" rtl="0" eaLnBrk="1" latinLnBrk="0" hangingPunct="1">
                        <a:buFont typeface="Wingdings" panose="05000000000000000000" pitchFamily="2" charset="2"/>
                        <a:buNone/>
                      </a:pPr>
                      <a:r>
                        <a:rPr lang="en-US" sz="800" b="1" kern="1200">
                          <a:solidFill>
                            <a:srgbClr val="00B050"/>
                          </a:solidFill>
                        </a:rPr>
                        <a:t>Deny</a:t>
                      </a:r>
                      <a:endParaRPr lang="en-US" sz="800" b="1" kern="1200">
                        <a:solidFill>
                          <a:srgbClr val="00B050"/>
                        </a:solidFill>
                        <a:latin typeface="+mn-lt"/>
                        <a:ea typeface="+mn-ea"/>
                        <a:cs typeface="+mn-cs"/>
                      </a:endParaRPr>
                    </a:p>
                  </a:txBody>
                  <a:tcPr marL="68580" marR="68580" marT="34290" marB="3429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96652613"/>
                  </a:ext>
                </a:extLst>
              </a:tr>
            </a:tbl>
          </a:graphicData>
        </a:graphic>
      </p:graphicFrame>
      <p:pic>
        <p:nvPicPr>
          <p:cNvPr id="33" name="Graphic 32">
            <a:extLst>
              <a:ext uri="{FF2B5EF4-FFF2-40B4-BE49-F238E27FC236}">
                <a16:creationId xmlns:a16="http://schemas.microsoft.com/office/drawing/2014/main" id="{732FBB2A-98A1-4D05-A8A4-8889432965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320140" y="2035730"/>
            <a:ext cx="312858" cy="257405"/>
          </a:xfrm>
          <a:prstGeom prst="rect">
            <a:avLst/>
          </a:prstGeom>
        </p:spPr>
      </p:pic>
      <p:pic>
        <p:nvPicPr>
          <p:cNvPr id="37" name="Picture 36">
            <a:extLst>
              <a:ext uri="{FF2B5EF4-FFF2-40B4-BE49-F238E27FC236}">
                <a16:creationId xmlns:a16="http://schemas.microsoft.com/office/drawing/2014/main" id="{F5EAEB28-F3AE-4F7C-B92E-9CC8CAE486C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27288" y="1016527"/>
            <a:ext cx="346275" cy="340869"/>
          </a:xfrm>
          <a:prstGeom prst="rect">
            <a:avLst/>
          </a:prstGeom>
        </p:spPr>
      </p:pic>
      <p:sp>
        <p:nvSpPr>
          <p:cNvPr id="38" name="TextBox 37">
            <a:extLst>
              <a:ext uri="{FF2B5EF4-FFF2-40B4-BE49-F238E27FC236}">
                <a16:creationId xmlns:a16="http://schemas.microsoft.com/office/drawing/2014/main" id="{8244AB37-235C-4DDE-800D-710D37F14028}"/>
              </a:ext>
            </a:extLst>
          </p:cNvPr>
          <p:cNvSpPr txBox="1"/>
          <p:nvPr/>
        </p:nvSpPr>
        <p:spPr>
          <a:xfrm>
            <a:off x="3039125" y="1124092"/>
            <a:ext cx="948056" cy="124650"/>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900">
                <a:gradFill>
                  <a:gsLst>
                    <a:gs pos="2917">
                      <a:srgbClr val="0078D4"/>
                    </a:gs>
                    <a:gs pos="30000">
                      <a:srgbClr val="0078D4"/>
                    </a:gs>
                  </a:gsLst>
                  <a:lin ang="5400000" scaled="0"/>
                </a:gradFill>
                <a:latin typeface="Segoe UI Semibold"/>
                <a:ea typeface="+mn-ea"/>
                <a:cs typeface="+mn-cs"/>
              </a:rPr>
              <a:t>Internet</a:t>
            </a:r>
          </a:p>
        </p:txBody>
      </p:sp>
      <p:cxnSp>
        <p:nvCxnSpPr>
          <p:cNvPr id="40" name="Straight Arrow Connector 39">
            <a:extLst>
              <a:ext uri="{FF2B5EF4-FFF2-40B4-BE49-F238E27FC236}">
                <a16:creationId xmlns:a16="http://schemas.microsoft.com/office/drawing/2014/main" id="{9396708C-BF04-49AA-B37C-76A38BD3127A}"/>
              </a:ext>
            </a:extLst>
          </p:cNvPr>
          <p:cNvCxnSpPr>
            <a:stCxn id="37" idx="2"/>
          </p:cNvCxnSpPr>
          <p:nvPr/>
        </p:nvCxnSpPr>
        <p:spPr>
          <a:xfrm>
            <a:off x="3100425" y="1357396"/>
            <a:ext cx="0" cy="82904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25FF892-2618-4B0A-B0DA-3BEB264C80E0}"/>
              </a:ext>
            </a:extLst>
          </p:cNvPr>
          <p:cNvPicPr>
            <a:picLocks noChangeAspect="1"/>
          </p:cNvPicPr>
          <p:nvPr/>
        </p:nvPicPr>
        <p:blipFill>
          <a:blip r:embed="rId20"/>
          <a:stretch>
            <a:fillRect/>
          </a:stretch>
        </p:blipFill>
        <p:spPr>
          <a:xfrm>
            <a:off x="3009029" y="1485019"/>
            <a:ext cx="182792" cy="150392"/>
          </a:xfrm>
          <a:prstGeom prst="rect">
            <a:avLst/>
          </a:prstGeom>
        </p:spPr>
      </p:pic>
      <p:sp>
        <p:nvSpPr>
          <p:cNvPr id="46" name="Rectangle 45">
            <a:extLst>
              <a:ext uri="{FF2B5EF4-FFF2-40B4-BE49-F238E27FC236}">
                <a16:creationId xmlns:a16="http://schemas.microsoft.com/office/drawing/2014/main" id="{FC0103B7-689E-4517-86E4-6A3C18368745}"/>
              </a:ext>
            </a:extLst>
          </p:cNvPr>
          <p:cNvSpPr/>
          <p:nvPr/>
        </p:nvSpPr>
        <p:spPr bwMode="auto">
          <a:xfrm>
            <a:off x="4890458" y="3160258"/>
            <a:ext cx="1261079" cy="112004"/>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algn="ctr" defTabSz="699354" fontAlgn="base" hangingPunct="1">
              <a:spcBef>
                <a:spcPct val="0"/>
              </a:spcBef>
              <a:spcAft>
                <a:spcPct val="0"/>
              </a:spcAft>
              <a:defRPr/>
            </a:pPr>
            <a:endParaRPr lang="en-US" sz="1200" kern="1200" err="1">
              <a:solidFill>
                <a:srgbClr val="50E6FF"/>
              </a:solidFill>
              <a:latin typeface="Segoe UI Semibold"/>
              <a:cs typeface="Segoe UI" pitchFamily="34" charset="0"/>
            </a:endParaRPr>
          </a:p>
        </p:txBody>
      </p:sp>
      <p:sp>
        <p:nvSpPr>
          <p:cNvPr id="47" name="TextBox 46">
            <a:extLst>
              <a:ext uri="{FF2B5EF4-FFF2-40B4-BE49-F238E27FC236}">
                <a16:creationId xmlns:a16="http://schemas.microsoft.com/office/drawing/2014/main" id="{263764D2-318A-4636-AFD3-49313CDACBF2}"/>
              </a:ext>
            </a:extLst>
          </p:cNvPr>
          <p:cNvSpPr txBox="1"/>
          <p:nvPr/>
        </p:nvSpPr>
        <p:spPr>
          <a:xfrm>
            <a:off x="4927824" y="3056156"/>
            <a:ext cx="1062277" cy="92333"/>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685800" hangingPunct="1">
              <a:lnSpc>
                <a:spcPct val="100000"/>
              </a:lnSpc>
              <a:spcAft>
                <a:spcPts val="0"/>
              </a:spcAft>
              <a:defRPr/>
            </a:pPr>
            <a:r>
              <a:rPr lang="en-US" sz="600">
                <a:solidFill>
                  <a:srgbClr val="50E6FF"/>
                </a:solidFill>
                <a:latin typeface="Segoe UI Semibold"/>
                <a:ea typeface="+mn-ea"/>
                <a:cs typeface="+mn-cs"/>
              </a:rPr>
              <a:t>Virtual Network (10.0.0.0/16)</a:t>
            </a:r>
          </a:p>
        </p:txBody>
      </p:sp>
      <p:pic>
        <p:nvPicPr>
          <p:cNvPr id="48" name="Picture 88">
            <a:extLst>
              <a:ext uri="{FF2B5EF4-FFF2-40B4-BE49-F238E27FC236}">
                <a16:creationId xmlns:a16="http://schemas.microsoft.com/office/drawing/2014/main" id="{5C827262-4A64-451E-B904-22A6FD31F2A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14085" y="3008885"/>
            <a:ext cx="187473" cy="187473"/>
          </a:xfrm>
          <a:prstGeom prst="rect">
            <a:avLst/>
          </a:prstGeom>
        </p:spPr>
      </p:pic>
      <p:sp>
        <p:nvSpPr>
          <p:cNvPr id="49" name="Rectangle 48">
            <a:extLst>
              <a:ext uri="{FF2B5EF4-FFF2-40B4-BE49-F238E27FC236}">
                <a16:creationId xmlns:a16="http://schemas.microsoft.com/office/drawing/2014/main" id="{8AEFBC2F-D120-49C3-B2F6-BFCED66E88E3}"/>
              </a:ext>
            </a:extLst>
          </p:cNvPr>
          <p:cNvSpPr/>
          <p:nvPr/>
        </p:nvSpPr>
        <p:spPr bwMode="auto">
          <a:xfrm>
            <a:off x="4506278" y="2085793"/>
            <a:ext cx="946438" cy="671714"/>
          </a:xfrm>
          <a:prstGeom prst="rect">
            <a:avLst/>
          </a:prstGeom>
          <a:noFill/>
          <a:ln w="28575" cap="sq" cmpd="sng" algn="ctr">
            <a:solidFill>
              <a:srgbClr val="4472C4"/>
            </a:solidFill>
            <a:prstDash val="sysDot"/>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br>
              <a:rPr lang="en-US" sz="1050">
                <a:solidFill>
                  <a:srgbClr val="2F2F2F"/>
                </a:solidFill>
                <a:latin typeface="Segoe UI Semibold" panose="020B0702040204020203" pitchFamily="34" charset="0"/>
                <a:ea typeface="+mn-ea"/>
                <a:cs typeface="Segoe UI Semibold" panose="020B0702040204020203" pitchFamily="34" charset="0"/>
              </a:rPr>
            </a:br>
            <a:endParaRPr lang="en-US" sz="1050">
              <a:solidFill>
                <a:srgbClr val="2F2F2F"/>
              </a:solidFill>
              <a:latin typeface="Segoe UI Semibold" panose="020B0702040204020203" pitchFamily="34" charset="0"/>
              <a:ea typeface="+mn-ea"/>
              <a:cs typeface="Segoe UI Semibold" panose="020B0702040204020203" pitchFamily="34" charset="0"/>
            </a:endParaRPr>
          </a:p>
        </p:txBody>
      </p:sp>
      <p:pic>
        <p:nvPicPr>
          <p:cNvPr id="50" name="Graphic 49">
            <a:extLst>
              <a:ext uri="{FF2B5EF4-FFF2-40B4-BE49-F238E27FC236}">
                <a16:creationId xmlns:a16="http://schemas.microsoft.com/office/drawing/2014/main" id="{6765CC9C-E24A-4C88-970D-B31EF56E92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8316" y="2644536"/>
            <a:ext cx="155462" cy="155461"/>
          </a:xfrm>
          <a:prstGeom prst="rect">
            <a:avLst/>
          </a:prstGeom>
        </p:spPr>
      </p:pic>
      <p:grpSp>
        <p:nvGrpSpPr>
          <p:cNvPr id="51" name="Group 50">
            <a:extLst>
              <a:ext uri="{FF2B5EF4-FFF2-40B4-BE49-F238E27FC236}">
                <a16:creationId xmlns:a16="http://schemas.microsoft.com/office/drawing/2014/main" id="{858CE9DD-61DF-405C-8A90-C20FE326016A}"/>
              </a:ext>
            </a:extLst>
          </p:cNvPr>
          <p:cNvGrpSpPr/>
          <p:nvPr/>
        </p:nvGrpSpPr>
        <p:grpSpPr>
          <a:xfrm>
            <a:off x="7211084" y="1848081"/>
            <a:ext cx="1398425" cy="872123"/>
            <a:chOff x="3438953" y="2443188"/>
            <a:chExt cx="1864566" cy="1162830"/>
          </a:xfrm>
        </p:grpSpPr>
        <p:grpSp>
          <p:nvGrpSpPr>
            <p:cNvPr id="52" name="Group 51">
              <a:extLst>
                <a:ext uri="{FF2B5EF4-FFF2-40B4-BE49-F238E27FC236}">
                  <a16:creationId xmlns:a16="http://schemas.microsoft.com/office/drawing/2014/main" id="{22E114BF-6551-4C9C-9150-0CEB4B82723F}"/>
                </a:ext>
              </a:extLst>
            </p:cNvPr>
            <p:cNvGrpSpPr/>
            <p:nvPr/>
          </p:nvGrpSpPr>
          <p:grpSpPr>
            <a:xfrm>
              <a:off x="3438953" y="2443188"/>
              <a:ext cx="1864566" cy="1162830"/>
              <a:chOff x="5966449" y="1955508"/>
              <a:chExt cx="1864566" cy="1162830"/>
            </a:xfrm>
          </p:grpSpPr>
          <p:sp>
            <p:nvSpPr>
              <p:cNvPr id="56" name="Freeform 33">
                <a:extLst>
                  <a:ext uri="{FF2B5EF4-FFF2-40B4-BE49-F238E27FC236}">
                    <a16:creationId xmlns:a16="http://schemas.microsoft.com/office/drawing/2014/main" id="{1CB25539-BB83-4B97-891F-8D9A693EB95F}"/>
                  </a:ext>
                </a:extLst>
              </p:cNvPr>
              <p:cNvSpPr>
                <a:spLocks/>
              </p:cNvSpPr>
              <p:nvPr/>
            </p:nvSpPr>
            <p:spPr bwMode="auto">
              <a:xfrm>
                <a:off x="5966449" y="1955508"/>
                <a:ext cx="1864566" cy="1162830"/>
              </a:xfrm>
              <a:custGeom>
                <a:avLst/>
                <a:gdLst>
                  <a:gd name="T0" fmla="*/ 208 w 247"/>
                  <a:gd name="T1" fmla="*/ 72 h 163"/>
                  <a:gd name="T2" fmla="*/ 208 w 247"/>
                  <a:gd name="T3" fmla="*/ 69 h 163"/>
                  <a:gd name="T4" fmla="*/ 140 w 247"/>
                  <a:gd name="T5" fmla="*/ 0 h 163"/>
                  <a:gd name="T6" fmla="*/ 83 w 247"/>
                  <a:gd name="T7" fmla="*/ 31 h 163"/>
                  <a:gd name="T8" fmla="*/ 64 w 247"/>
                  <a:gd name="T9" fmla="*/ 26 h 163"/>
                  <a:gd name="T10" fmla="*/ 42 w 247"/>
                  <a:gd name="T11" fmla="*/ 32 h 163"/>
                  <a:gd name="T12" fmla="*/ 24 w 247"/>
                  <a:gd name="T13" fmla="*/ 64 h 163"/>
                  <a:gd name="T14" fmla="*/ 0 w 247"/>
                  <a:gd name="T15" fmla="*/ 109 h 163"/>
                  <a:gd name="T16" fmla="*/ 48 w 247"/>
                  <a:gd name="T17" fmla="*/ 163 h 163"/>
                  <a:gd name="T18" fmla="*/ 54 w 247"/>
                  <a:gd name="T19" fmla="*/ 163 h 163"/>
                  <a:gd name="T20" fmla="*/ 59 w 247"/>
                  <a:gd name="T21" fmla="*/ 163 h 163"/>
                  <a:gd name="T22" fmla="*/ 170 w 247"/>
                  <a:gd name="T23" fmla="*/ 163 h 163"/>
                  <a:gd name="T24" fmla="*/ 173 w 247"/>
                  <a:gd name="T25" fmla="*/ 163 h 163"/>
                  <a:gd name="T26" fmla="*/ 175 w 247"/>
                  <a:gd name="T27" fmla="*/ 163 h 163"/>
                  <a:gd name="T28" fmla="*/ 184 w 247"/>
                  <a:gd name="T29" fmla="*/ 163 h 163"/>
                  <a:gd name="T30" fmla="*/ 201 w 247"/>
                  <a:gd name="T31" fmla="*/ 163 h 163"/>
                  <a:gd name="T32" fmla="*/ 247 w 247"/>
                  <a:gd name="T33" fmla="*/ 117 h 163"/>
                  <a:gd name="T34" fmla="*/ 208 w 247"/>
                  <a:gd name="T35"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163">
                    <a:moveTo>
                      <a:pt x="208" y="72"/>
                    </a:moveTo>
                    <a:cubicBezTo>
                      <a:pt x="208" y="71"/>
                      <a:pt x="208" y="69"/>
                      <a:pt x="208" y="69"/>
                    </a:cubicBezTo>
                    <a:cubicBezTo>
                      <a:pt x="208" y="31"/>
                      <a:pt x="177" y="0"/>
                      <a:pt x="140" y="0"/>
                    </a:cubicBezTo>
                    <a:cubicBezTo>
                      <a:pt x="116" y="0"/>
                      <a:pt x="95" y="13"/>
                      <a:pt x="83" y="31"/>
                    </a:cubicBezTo>
                    <a:cubicBezTo>
                      <a:pt x="77" y="28"/>
                      <a:pt x="71" y="26"/>
                      <a:pt x="64" y="26"/>
                    </a:cubicBezTo>
                    <a:cubicBezTo>
                      <a:pt x="56" y="26"/>
                      <a:pt x="48" y="28"/>
                      <a:pt x="42" y="32"/>
                    </a:cubicBezTo>
                    <a:cubicBezTo>
                      <a:pt x="32" y="39"/>
                      <a:pt x="25" y="51"/>
                      <a:pt x="24" y="64"/>
                    </a:cubicBezTo>
                    <a:cubicBezTo>
                      <a:pt x="10" y="74"/>
                      <a:pt x="0" y="91"/>
                      <a:pt x="0" y="109"/>
                    </a:cubicBezTo>
                    <a:cubicBezTo>
                      <a:pt x="0" y="137"/>
                      <a:pt x="21" y="160"/>
                      <a:pt x="48" y="163"/>
                    </a:cubicBezTo>
                    <a:cubicBezTo>
                      <a:pt x="49" y="163"/>
                      <a:pt x="52" y="163"/>
                      <a:pt x="54" y="163"/>
                    </a:cubicBezTo>
                    <a:cubicBezTo>
                      <a:pt x="55" y="163"/>
                      <a:pt x="57" y="163"/>
                      <a:pt x="59" y="163"/>
                    </a:cubicBezTo>
                    <a:cubicBezTo>
                      <a:pt x="84" y="163"/>
                      <a:pt x="143" y="163"/>
                      <a:pt x="170" y="163"/>
                    </a:cubicBezTo>
                    <a:cubicBezTo>
                      <a:pt x="171" y="163"/>
                      <a:pt x="172" y="163"/>
                      <a:pt x="173" y="163"/>
                    </a:cubicBezTo>
                    <a:cubicBezTo>
                      <a:pt x="175" y="163"/>
                      <a:pt x="175" y="163"/>
                      <a:pt x="175" y="163"/>
                    </a:cubicBezTo>
                    <a:cubicBezTo>
                      <a:pt x="177" y="163"/>
                      <a:pt x="181" y="163"/>
                      <a:pt x="184" y="163"/>
                    </a:cubicBezTo>
                    <a:cubicBezTo>
                      <a:pt x="201" y="163"/>
                      <a:pt x="201" y="163"/>
                      <a:pt x="201" y="163"/>
                    </a:cubicBezTo>
                    <a:cubicBezTo>
                      <a:pt x="227" y="163"/>
                      <a:pt x="247" y="142"/>
                      <a:pt x="247" y="117"/>
                    </a:cubicBezTo>
                    <a:cubicBezTo>
                      <a:pt x="247" y="94"/>
                      <a:pt x="230" y="75"/>
                      <a:pt x="208" y="72"/>
                    </a:cubicBezTo>
                    <a:close/>
                  </a:path>
                </a:pathLst>
              </a:custGeom>
              <a:solidFill>
                <a:srgbClr val="1A1A1A">
                  <a:alpha val="0"/>
                </a:srgbClr>
              </a:solid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0" rIns="68580" bIns="68580" numCol="1" spcCol="0" rtlCol="0" fromWordArt="0" anchor="t" anchorCtr="0" forceAA="0" compatLnSpc="1">
                <a:prstTxWarp prst="textNoShape">
                  <a:avLst/>
                </a:prstTxWarp>
                <a:noAutofit/>
              </a:bodyPr>
              <a:lstStyle/>
              <a:p>
                <a:pPr algn="ctr" defTabSz="699354" fontAlgn="base" hangingPunct="1">
                  <a:spcBef>
                    <a:spcPct val="0"/>
                  </a:spcBef>
                  <a:spcAft>
                    <a:spcPct val="0"/>
                  </a:spcAft>
                  <a:defRPr/>
                </a:pPr>
                <a:endParaRPr lang="en-US" sz="1050" kern="1200">
                  <a:solidFill>
                    <a:srgbClr val="50E6FF"/>
                  </a:solidFill>
                  <a:latin typeface="Segoe UI Semibold"/>
                  <a:cs typeface="Segoe UI" pitchFamily="34" charset="0"/>
                </a:endParaRPr>
              </a:p>
            </p:txBody>
          </p:sp>
          <p:sp>
            <p:nvSpPr>
              <p:cNvPr id="57" name="TextBox 56">
                <a:extLst>
                  <a:ext uri="{FF2B5EF4-FFF2-40B4-BE49-F238E27FC236}">
                    <a16:creationId xmlns:a16="http://schemas.microsoft.com/office/drawing/2014/main" id="{E262CD5D-68F2-4A4B-AD9D-97516338D9AA}"/>
                  </a:ext>
                </a:extLst>
              </p:cNvPr>
              <p:cNvSpPr txBox="1"/>
              <p:nvPr/>
            </p:nvSpPr>
            <p:spPr>
              <a:xfrm>
                <a:off x="6588369" y="2205389"/>
                <a:ext cx="848746" cy="184665"/>
              </a:xfrm>
              <a:prstGeom prst="rect">
                <a:avLst/>
              </a:prstGeom>
              <a:noFill/>
            </p:spPr>
            <p:txBody>
              <a:bodyPr wrap="square" lIns="0" tIns="0" rIns="0" bIns="0" rtlCol="0">
                <a:spAutoFit/>
              </a:bodyPr>
              <a:lstStyle/>
              <a:p>
                <a:pPr defTabSz="685775" hangingPunct="1">
                  <a:defRPr/>
                </a:pPr>
                <a:r>
                  <a:rPr lang="en-US" sz="900" kern="1200">
                    <a:gradFill>
                      <a:gsLst>
                        <a:gs pos="2917">
                          <a:srgbClr val="FFFFFF"/>
                        </a:gs>
                        <a:gs pos="30000">
                          <a:srgbClr val="FFFFFF"/>
                        </a:gs>
                      </a:gsLst>
                      <a:lin ang="5400000" scaled="0"/>
                    </a:gradFill>
                    <a:latin typeface="Segoe UI"/>
                    <a:ea typeface="+mn-ea"/>
                    <a:cs typeface="+mn-cs"/>
                  </a:rPr>
                  <a:t>Azure PaaS</a:t>
                </a:r>
              </a:p>
            </p:txBody>
          </p:sp>
        </p:grpSp>
        <p:pic>
          <p:nvPicPr>
            <p:cNvPr id="53" name="Picture 2" descr="Image result for azure storage">
              <a:extLst>
                <a:ext uri="{FF2B5EF4-FFF2-40B4-BE49-F238E27FC236}">
                  <a16:creationId xmlns:a16="http://schemas.microsoft.com/office/drawing/2014/main" id="{891EDF01-4087-4400-8629-FFCBC5EF7F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0799" y="3096979"/>
              <a:ext cx="360660" cy="3843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7361DF3-4D5B-4B91-B688-0DE57AB93C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7330" y="3101189"/>
              <a:ext cx="327811" cy="327811"/>
            </a:xfrm>
            <a:prstGeom prst="rect">
              <a:avLst/>
            </a:prstGeom>
          </p:spPr>
        </p:pic>
        <p:pic>
          <p:nvPicPr>
            <p:cNvPr id="55" name="Picture 54">
              <a:extLst>
                <a:ext uri="{FF2B5EF4-FFF2-40B4-BE49-F238E27FC236}">
                  <a16:creationId xmlns:a16="http://schemas.microsoft.com/office/drawing/2014/main" id="{05C53A76-95C8-4D2C-8A6E-F9EDBCEDFD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1012" y="3096979"/>
              <a:ext cx="311352" cy="325245"/>
            </a:xfrm>
            <a:prstGeom prst="rect">
              <a:avLst/>
            </a:prstGeom>
          </p:spPr>
        </p:pic>
      </p:grpSp>
      <p:pic>
        <p:nvPicPr>
          <p:cNvPr id="61" name="Graphic 60">
            <a:extLst>
              <a:ext uri="{FF2B5EF4-FFF2-40B4-BE49-F238E27FC236}">
                <a16:creationId xmlns:a16="http://schemas.microsoft.com/office/drawing/2014/main" id="{877D06F4-986B-4529-9CDE-3ADED5D441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03368" y="2165455"/>
            <a:ext cx="208649" cy="208649"/>
          </a:xfrm>
          <a:prstGeom prst="rect">
            <a:avLst/>
          </a:prstGeom>
        </p:spPr>
      </p:pic>
      <p:pic>
        <p:nvPicPr>
          <p:cNvPr id="62" name="Graphic 61">
            <a:extLst>
              <a:ext uri="{FF2B5EF4-FFF2-40B4-BE49-F238E27FC236}">
                <a16:creationId xmlns:a16="http://schemas.microsoft.com/office/drawing/2014/main" id="{79CD2AEA-AD25-4113-8172-961112C1D8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0268" y="2150051"/>
            <a:ext cx="232098" cy="232098"/>
          </a:xfrm>
          <a:prstGeom prst="rect">
            <a:avLst/>
          </a:prstGeom>
        </p:spPr>
      </p:pic>
      <p:pic>
        <p:nvPicPr>
          <p:cNvPr id="63" name="Graphic 62">
            <a:extLst>
              <a:ext uri="{FF2B5EF4-FFF2-40B4-BE49-F238E27FC236}">
                <a16:creationId xmlns:a16="http://schemas.microsoft.com/office/drawing/2014/main" id="{B0DC7A2D-0823-4A4C-AADF-343985302E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8073" y="2467266"/>
            <a:ext cx="214780" cy="214780"/>
          </a:xfrm>
          <a:prstGeom prst="rect">
            <a:avLst/>
          </a:prstGeom>
        </p:spPr>
      </p:pic>
      <p:pic>
        <p:nvPicPr>
          <p:cNvPr id="64" name="Graphic 63">
            <a:extLst>
              <a:ext uri="{FF2B5EF4-FFF2-40B4-BE49-F238E27FC236}">
                <a16:creationId xmlns:a16="http://schemas.microsoft.com/office/drawing/2014/main" id="{62E60ADC-7D57-4C83-9289-1E473ADCC9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93601" y="2425132"/>
            <a:ext cx="293648" cy="293648"/>
          </a:xfrm>
          <a:prstGeom prst="rect">
            <a:avLst/>
          </a:prstGeom>
        </p:spPr>
      </p:pic>
      <p:graphicFrame>
        <p:nvGraphicFramePr>
          <p:cNvPr id="65" name="Table 64">
            <a:extLst>
              <a:ext uri="{FF2B5EF4-FFF2-40B4-BE49-F238E27FC236}">
                <a16:creationId xmlns:a16="http://schemas.microsoft.com/office/drawing/2014/main" id="{2011B5C4-76A9-4756-B4F7-E5C72824E4A6}"/>
              </a:ext>
            </a:extLst>
          </p:cNvPr>
          <p:cNvGraphicFramePr>
            <a:graphicFrameLocks noGrp="1"/>
          </p:cNvGraphicFramePr>
          <p:nvPr/>
        </p:nvGraphicFramePr>
        <p:xfrm>
          <a:off x="6446020" y="2887954"/>
          <a:ext cx="1939027" cy="645684"/>
        </p:xfrm>
        <a:graphic>
          <a:graphicData uri="http://schemas.openxmlformats.org/drawingml/2006/table">
            <a:tbl>
              <a:tblPr firstRow="1" bandRow="1">
                <a:tableStyleId>{68D230F3-CF80-4859-8CE7-A43EE81993B5}</a:tableStyleId>
              </a:tblPr>
              <a:tblGrid>
                <a:gridCol w="558245">
                  <a:extLst>
                    <a:ext uri="{9D8B030D-6E8A-4147-A177-3AD203B41FA5}">
                      <a16:colId xmlns:a16="http://schemas.microsoft.com/office/drawing/2014/main" val="2724774125"/>
                    </a:ext>
                  </a:extLst>
                </a:gridCol>
                <a:gridCol w="690391">
                  <a:extLst>
                    <a:ext uri="{9D8B030D-6E8A-4147-A177-3AD203B41FA5}">
                      <a16:colId xmlns:a16="http://schemas.microsoft.com/office/drawing/2014/main" val="1959075526"/>
                    </a:ext>
                  </a:extLst>
                </a:gridCol>
                <a:gridCol w="690391">
                  <a:extLst>
                    <a:ext uri="{9D8B030D-6E8A-4147-A177-3AD203B41FA5}">
                      <a16:colId xmlns:a16="http://schemas.microsoft.com/office/drawing/2014/main" val="3774095653"/>
                    </a:ext>
                  </a:extLst>
                </a:gridCol>
              </a:tblGrid>
              <a:tr h="264684">
                <a:tc>
                  <a:txBody>
                    <a:bodyPr/>
                    <a:lstStyle/>
                    <a:p>
                      <a:pPr algn="ctr"/>
                      <a:r>
                        <a:rPr lang="en-US" sz="800">
                          <a:solidFill>
                            <a:schemeClr val="bg1"/>
                          </a:solidFill>
                        </a:rPr>
                        <a:t>Rule</a:t>
                      </a:r>
                    </a:p>
                  </a:txBody>
                  <a:tcPr marL="68580" marR="68580" marT="34290" marB="34290" anchor="ctr">
                    <a:lnL>
                      <a:noFill/>
                    </a:lnL>
                    <a:lnR>
                      <a:noFill/>
                    </a:lnR>
                    <a:lnT w="12700" cmpd="sng">
                      <a:noFill/>
                    </a:lnT>
                    <a:lnB w="12700" cmpd="sng">
                      <a:noFill/>
                    </a:lnB>
                    <a:lnTlToBr w="12700" cmpd="sng">
                      <a:noFill/>
                      <a:prstDash val="solid"/>
                    </a:lnTlToBr>
                    <a:lnBlToTr w="12700" cmpd="sng">
                      <a:noFill/>
                      <a:prstDash val="solid"/>
                    </a:lnBlToTr>
                    <a:solidFill>
                      <a:srgbClr val="50E6FF"/>
                    </a:solidFill>
                  </a:tcPr>
                </a:tc>
                <a:tc>
                  <a:txBody>
                    <a:bodyPr/>
                    <a:lstStyle/>
                    <a:p>
                      <a:pPr algn="ctr"/>
                      <a:r>
                        <a:rPr lang="en-US" sz="800">
                          <a:solidFill>
                            <a:schemeClr val="bg1"/>
                          </a:solidFill>
                        </a:rPr>
                        <a:t>Destination</a:t>
                      </a:r>
                    </a:p>
                  </a:txBody>
                  <a:tcPr marL="68580" marR="68580" marT="34290" marB="34290" anchor="ctr">
                    <a:lnL>
                      <a:noFill/>
                    </a:lnL>
                    <a:lnR>
                      <a:noFill/>
                    </a:lnR>
                    <a:lnT w="12700" cmpd="sng">
                      <a:noFill/>
                    </a:lnT>
                    <a:lnB w="12700" cmpd="sng">
                      <a:noFill/>
                    </a:lnB>
                    <a:lnTlToBr w="12700" cmpd="sng">
                      <a:noFill/>
                      <a:prstDash val="solid"/>
                    </a:lnTlToBr>
                    <a:lnBlToTr w="12700" cmpd="sng">
                      <a:noFill/>
                      <a:prstDash val="solid"/>
                    </a:lnBlToTr>
                    <a:solidFill>
                      <a:srgbClr val="50E6FF"/>
                    </a:solidFill>
                  </a:tcPr>
                </a:tc>
                <a:tc>
                  <a:txBody>
                    <a:bodyPr/>
                    <a:lstStyle/>
                    <a:p>
                      <a:pPr algn="ctr"/>
                      <a:r>
                        <a:rPr lang="en-US" sz="800">
                          <a:solidFill>
                            <a:schemeClr val="bg1"/>
                          </a:solidFill>
                        </a:rPr>
                        <a:t>Access</a:t>
                      </a:r>
                    </a:p>
                  </a:txBody>
                  <a:tcPr marL="68580" marR="68580" marT="34290" marB="34290" anchor="ctr">
                    <a:lnL>
                      <a:noFill/>
                    </a:lnL>
                    <a:lnR>
                      <a:noFill/>
                    </a:lnR>
                    <a:lnT w="12700" cmpd="sng">
                      <a:noFill/>
                    </a:lnT>
                    <a:lnB w="12700" cmpd="sng">
                      <a:noFill/>
                    </a:lnB>
                    <a:lnTlToBr w="12700" cmpd="sng">
                      <a:noFill/>
                      <a:prstDash val="solid"/>
                    </a:lnTlToBr>
                    <a:lnBlToTr w="12700" cmpd="sng">
                      <a:noFill/>
                      <a:prstDash val="solid"/>
                    </a:lnBlToTr>
                    <a:solidFill>
                      <a:srgbClr val="50E6FF"/>
                    </a:solidFill>
                  </a:tcPr>
                </a:tc>
                <a:extLst>
                  <a:ext uri="{0D108BD9-81ED-4DB2-BD59-A6C34878D82A}">
                    <a16:rowId xmlns:a16="http://schemas.microsoft.com/office/drawing/2014/main" val="2797047782"/>
                  </a:ext>
                </a:extLst>
              </a:tr>
              <a:tr h="188595">
                <a:tc>
                  <a:txBody>
                    <a:bodyPr/>
                    <a:lstStyle/>
                    <a:p>
                      <a:pPr marL="0" indent="0" algn="ctr">
                        <a:buFont typeface="Wingdings" panose="05000000000000000000" pitchFamily="2" charset="2"/>
                        <a:buNone/>
                      </a:pPr>
                      <a:r>
                        <a:rPr lang="en-US" sz="800" kern="1200">
                          <a:solidFill>
                            <a:schemeClr val="lt1"/>
                          </a:solidFill>
                          <a:latin typeface="+mn-lt"/>
                          <a:ea typeface="+mn-ea"/>
                          <a:cs typeface="+mn-cs"/>
                        </a:rPr>
                        <a:t>vnet</a:t>
                      </a:r>
                    </a:p>
                  </a:txBody>
                  <a:tcPr marL="68580" marR="68580" marT="34290" marB="34290" anchor="ctr">
                    <a:lnL>
                      <a:noFill/>
                    </a:lnL>
                    <a:lnR>
                      <a:noFill/>
                    </a:lnR>
                    <a:lnT>
                      <a:noFill/>
                    </a:lnT>
                    <a:lnB>
                      <a:noFill/>
                    </a:lnB>
                    <a:lnTlToBr w="12700" cmpd="sng">
                      <a:noFill/>
                      <a:prstDash val="solid"/>
                    </a:lnTlToBr>
                    <a:lnBlToTr w="12700" cmpd="sng">
                      <a:noFill/>
                      <a:prstDash val="solid"/>
                    </a:lnBlToTr>
                  </a:tcPr>
                </a:tc>
                <a:tc>
                  <a:txBody>
                    <a:bodyPr/>
                    <a:lstStyle/>
                    <a:p>
                      <a:pPr marL="0" indent="0" algn="ctr">
                        <a:buFont typeface="Wingdings" panose="05000000000000000000" pitchFamily="2" charset="2"/>
                        <a:buNone/>
                      </a:pPr>
                      <a:r>
                        <a:rPr lang="en-US" sz="800" kern="1200">
                          <a:solidFill>
                            <a:schemeClr val="lt1"/>
                          </a:solidFill>
                          <a:latin typeface="+mn-lt"/>
                          <a:ea typeface="+mn-ea"/>
                          <a:cs typeface="+mn-cs"/>
                        </a:rPr>
                        <a:t>VNET</a:t>
                      </a:r>
                    </a:p>
                  </a:txBody>
                  <a:tcPr marL="68580" marR="68580" marT="34290" marB="34290" anchor="ctr">
                    <a:lnL>
                      <a:noFill/>
                    </a:lnL>
                    <a:lnR>
                      <a:noFill/>
                    </a:lnR>
                    <a:lnT>
                      <a:noFill/>
                    </a:lnT>
                    <a:lnB>
                      <a:noFill/>
                    </a:lnB>
                    <a:lnTlToBr w="12700" cmpd="sng">
                      <a:noFill/>
                      <a:prstDash val="solid"/>
                    </a:lnTlToBr>
                    <a:lnBlToTr w="12700" cmpd="sng">
                      <a:noFill/>
                      <a:prstDash val="solid"/>
                    </a:lnBlToTr>
                  </a:tcPr>
                </a:tc>
                <a:tc>
                  <a:txBody>
                    <a:bodyPr/>
                    <a:lstStyle/>
                    <a:p>
                      <a:pPr marL="0" indent="0" algn="ctr" defTabSz="932742" rtl="0" eaLnBrk="1" latinLnBrk="0" hangingPunct="1">
                        <a:buFont typeface="Wingdings" panose="05000000000000000000" pitchFamily="2" charset="2"/>
                        <a:buNone/>
                      </a:pPr>
                      <a:r>
                        <a:rPr lang="en-US" sz="800" b="1" kern="1200">
                          <a:solidFill>
                            <a:srgbClr val="00B050"/>
                          </a:solidFill>
                          <a:latin typeface="+mn-lt"/>
                          <a:ea typeface="+mn-ea"/>
                          <a:cs typeface="+mn-cs"/>
                        </a:rPr>
                        <a:t>Allow</a:t>
                      </a:r>
                    </a:p>
                  </a:txBody>
                  <a:tcPr marL="68580" marR="68580" marT="34290" marB="3429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27677562"/>
                  </a:ext>
                </a:extLst>
              </a:tr>
              <a:tr h="188595">
                <a:tc>
                  <a:txBody>
                    <a:bodyPr/>
                    <a:lstStyle/>
                    <a:p>
                      <a:pPr marL="0" indent="0" algn="ctr">
                        <a:buFont typeface="Wingdings" panose="05000000000000000000" pitchFamily="2" charset="2"/>
                        <a:buNone/>
                      </a:pPr>
                      <a:r>
                        <a:rPr lang="en-US" sz="800" kern="1200">
                          <a:solidFill>
                            <a:schemeClr val="lt1"/>
                          </a:solidFill>
                          <a:latin typeface="+mn-lt"/>
                          <a:ea typeface="+mn-ea"/>
                          <a:cs typeface="+mn-cs"/>
                        </a:rPr>
                        <a:t>internet</a:t>
                      </a:r>
                    </a:p>
                  </a:txBody>
                  <a:tcPr marL="68580" marR="68580" marT="34290" marB="34290" anchor="ctr">
                    <a:lnL>
                      <a:noFill/>
                    </a:lnL>
                    <a:lnR>
                      <a:noFill/>
                    </a:lnR>
                    <a:lnT>
                      <a:noFill/>
                    </a:lnT>
                    <a:lnB>
                      <a:noFill/>
                    </a:lnB>
                    <a:lnTlToBr w="12700" cmpd="sng">
                      <a:noFill/>
                      <a:prstDash val="solid"/>
                    </a:lnTlToBr>
                    <a:lnBlToTr w="12700" cmpd="sng">
                      <a:noFill/>
                      <a:prstDash val="solid"/>
                    </a:lnBlToTr>
                  </a:tcPr>
                </a:tc>
                <a:tc>
                  <a:txBody>
                    <a:bodyPr/>
                    <a:lstStyle/>
                    <a:p>
                      <a:pPr marL="0" indent="0" algn="ctr">
                        <a:buFont typeface="Wingdings" panose="05000000000000000000" pitchFamily="2" charset="2"/>
                        <a:buNone/>
                      </a:pPr>
                      <a:r>
                        <a:rPr lang="en-US" sz="800" kern="1200" dirty="0"/>
                        <a:t>INTERNET</a:t>
                      </a:r>
                      <a:endParaRPr lang="en-US" sz="800" kern="1200" dirty="0">
                        <a:solidFill>
                          <a:schemeClr val="lt1"/>
                        </a:solidFill>
                        <a:latin typeface="+mn-lt"/>
                        <a:ea typeface="+mn-ea"/>
                        <a:cs typeface="+mn-cs"/>
                      </a:endParaRPr>
                    </a:p>
                  </a:txBody>
                  <a:tcPr marL="68580" marR="68580" marT="34290" marB="34290" anchor="ctr">
                    <a:lnL>
                      <a:noFill/>
                    </a:lnL>
                    <a:lnR>
                      <a:noFill/>
                    </a:lnR>
                    <a:lnT>
                      <a:noFill/>
                    </a:lnT>
                    <a:lnB>
                      <a:noFill/>
                    </a:lnB>
                    <a:lnTlToBr w="12700" cmpd="sng">
                      <a:noFill/>
                      <a:prstDash val="solid"/>
                    </a:lnTlToBr>
                    <a:lnBlToTr w="12700" cmpd="sng">
                      <a:noFill/>
                      <a:prstDash val="solid"/>
                    </a:lnBlToTr>
                  </a:tcPr>
                </a:tc>
                <a:tc>
                  <a:txBody>
                    <a:bodyPr/>
                    <a:lstStyle/>
                    <a:p>
                      <a:pPr marL="0" indent="0" algn="ctr" defTabSz="932742" rtl="0" eaLnBrk="1" latinLnBrk="0" hangingPunct="1">
                        <a:buFont typeface="Wingdings" panose="05000000000000000000" pitchFamily="2" charset="2"/>
                        <a:buNone/>
                      </a:pPr>
                      <a:r>
                        <a:rPr lang="en-US" sz="800" b="1" kern="1200" dirty="0">
                          <a:solidFill>
                            <a:srgbClr val="00B050"/>
                          </a:solidFill>
                        </a:rPr>
                        <a:t>Deny</a:t>
                      </a:r>
                      <a:endParaRPr lang="en-US" sz="800" b="1" kern="1200" dirty="0">
                        <a:solidFill>
                          <a:srgbClr val="00B050"/>
                        </a:solidFill>
                        <a:latin typeface="+mn-lt"/>
                        <a:ea typeface="+mn-ea"/>
                        <a:cs typeface="+mn-cs"/>
                      </a:endParaRPr>
                    </a:p>
                  </a:txBody>
                  <a:tcPr marL="68580" marR="68580" marT="34290" marB="3429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729662"/>
                  </a:ext>
                </a:extLst>
              </a:tr>
            </a:tbl>
          </a:graphicData>
        </a:graphic>
      </p:graphicFrame>
      <p:pic>
        <p:nvPicPr>
          <p:cNvPr id="67" name="Picture 66">
            <a:extLst>
              <a:ext uri="{FF2B5EF4-FFF2-40B4-BE49-F238E27FC236}">
                <a16:creationId xmlns:a16="http://schemas.microsoft.com/office/drawing/2014/main" id="{12C1B6EF-6051-448D-AB31-55AE2F26359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331249" y="1114232"/>
            <a:ext cx="346275" cy="340869"/>
          </a:xfrm>
          <a:prstGeom prst="rect">
            <a:avLst/>
          </a:prstGeom>
        </p:spPr>
      </p:pic>
      <p:sp>
        <p:nvSpPr>
          <p:cNvPr id="68" name="TextBox 67">
            <a:extLst>
              <a:ext uri="{FF2B5EF4-FFF2-40B4-BE49-F238E27FC236}">
                <a16:creationId xmlns:a16="http://schemas.microsoft.com/office/drawing/2014/main" id="{7EBD5C1C-2476-4AC0-AD94-CA3285D1B30D}"/>
              </a:ext>
            </a:extLst>
          </p:cNvPr>
          <p:cNvSpPr txBox="1"/>
          <p:nvPr/>
        </p:nvSpPr>
        <p:spPr>
          <a:xfrm>
            <a:off x="7443087" y="1221798"/>
            <a:ext cx="948056" cy="124650"/>
          </a:xfrm>
          <a:prstGeom prst="rect">
            <a:avLst/>
          </a:prstGeom>
          <a:noFill/>
        </p:spPr>
        <p:txBody>
          <a:bodyPr wrap="square" lIns="0" tIns="0" rIns="0" bIns="0" rtlCol="0">
            <a:spAutoFit/>
          </a:bodyPr>
          <a:lstStyle/>
          <a:p>
            <a:pPr algn="ctr" defTabSz="685800" hangingPunct="1">
              <a:lnSpc>
                <a:spcPct val="90000"/>
              </a:lnSpc>
              <a:spcAft>
                <a:spcPts val="450"/>
              </a:spcAft>
              <a:defRPr/>
            </a:pPr>
            <a:r>
              <a:rPr lang="en-US" sz="900">
                <a:gradFill>
                  <a:gsLst>
                    <a:gs pos="2917">
                      <a:srgbClr val="0078D4"/>
                    </a:gs>
                    <a:gs pos="30000">
                      <a:srgbClr val="0078D4"/>
                    </a:gs>
                  </a:gsLst>
                  <a:lin ang="5400000" scaled="0"/>
                </a:gradFill>
                <a:latin typeface="Segoe UI Semibold"/>
                <a:ea typeface="+mn-ea"/>
                <a:cs typeface="+mn-cs"/>
              </a:rPr>
              <a:t>Internet</a:t>
            </a:r>
          </a:p>
        </p:txBody>
      </p:sp>
      <p:cxnSp>
        <p:nvCxnSpPr>
          <p:cNvPr id="69" name="Straight Arrow Connector 68">
            <a:extLst>
              <a:ext uri="{FF2B5EF4-FFF2-40B4-BE49-F238E27FC236}">
                <a16:creationId xmlns:a16="http://schemas.microsoft.com/office/drawing/2014/main" id="{17D861C0-8102-4543-A0E2-C2CCAB36F50D}"/>
              </a:ext>
            </a:extLst>
          </p:cNvPr>
          <p:cNvCxnSpPr>
            <a:stCxn id="67" idx="2"/>
          </p:cNvCxnSpPr>
          <p:nvPr/>
        </p:nvCxnSpPr>
        <p:spPr>
          <a:xfrm>
            <a:off x="7504387" y="1455101"/>
            <a:ext cx="0" cy="82904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8BF43FDA-32E2-40CF-94CE-89CD206EB183}"/>
              </a:ext>
            </a:extLst>
          </p:cNvPr>
          <p:cNvPicPr>
            <a:picLocks noChangeAspect="1"/>
          </p:cNvPicPr>
          <p:nvPr/>
        </p:nvPicPr>
        <p:blipFill>
          <a:blip r:embed="rId20"/>
          <a:stretch>
            <a:fillRect/>
          </a:stretch>
        </p:blipFill>
        <p:spPr>
          <a:xfrm>
            <a:off x="7412991" y="1582724"/>
            <a:ext cx="182792" cy="150392"/>
          </a:xfrm>
          <a:prstGeom prst="rect">
            <a:avLst/>
          </a:prstGeom>
        </p:spPr>
      </p:pic>
      <p:pic>
        <p:nvPicPr>
          <p:cNvPr id="71" name="Graphic 70">
            <a:extLst>
              <a:ext uri="{FF2B5EF4-FFF2-40B4-BE49-F238E27FC236}">
                <a16:creationId xmlns:a16="http://schemas.microsoft.com/office/drawing/2014/main" id="{73808ED3-9E05-49C1-A1B3-857F4A3B555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15588" y="2302299"/>
            <a:ext cx="343343" cy="316184"/>
          </a:xfrm>
          <a:prstGeom prst="rect">
            <a:avLst/>
          </a:prstGeom>
        </p:spPr>
      </p:pic>
      <p:cxnSp>
        <p:nvCxnSpPr>
          <p:cNvPr id="76" name="Straight Arrow Connector 75">
            <a:extLst>
              <a:ext uri="{FF2B5EF4-FFF2-40B4-BE49-F238E27FC236}">
                <a16:creationId xmlns:a16="http://schemas.microsoft.com/office/drawing/2014/main" id="{77317335-6094-4DBC-A771-96FCAAABF4EF}"/>
              </a:ext>
            </a:extLst>
          </p:cNvPr>
          <p:cNvCxnSpPr/>
          <p:nvPr/>
        </p:nvCxnSpPr>
        <p:spPr>
          <a:xfrm>
            <a:off x="5495581" y="2513562"/>
            <a:ext cx="26942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FDB118-D13D-4068-BA84-22CA65263884}"/>
              </a:ext>
            </a:extLst>
          </p:cNvPr>
          <p:cNvCxnSpPr>
            <a:cxnSpLocks/>
          </p:cNvCxnSpPr>
          <p:nvPr/>
        </p:nvCxnSpPr>
        <p:spPr>
          <a:xfrm>
            <a:off x="6216772" y="2513563"/>
            <a:ext cx="994313" cy="15404"/>
          </a:xfrm>
          <a:prstGeom prst="line">
            <a:avLst/>
          </a:prstGeom>
          <a:ln w="41275">
            <a:solidFill>
              <a:srgbClr val="00B050"/>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18333CE-A59F-43F8-8DA7-A5F83C9E716B}"/>
              </a:ext>
            </a:extLst>
          </p:cNvPr>
          <p:cNvSpPr/>
          <p:nvPr/>
        </p:nvSpPr>
        <p:spPr bwMode="auto">
          <a:xfrm>
            <a:off x="518926" y="709022"/>
            <a:ext cx="1339589" cy="242374"/>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a:solidFill>
                  <a:srgbClr val="FFB900"/>
                </a:solidFill>
                <a:latin typeface="Segoe UI"/>
                <a:cs typeface="Segoe UI" pitchFamily="34" charset="0"/>
              </a:rPr>
              <a:t>SERVICE ENDPOINT</a:t>
            </a:r>
          </a:p>
        </p:txBody>
      </p:sp>
      <p:sp>
        <p:nvSpPr>
          <p:cNvPr id="75" name="Rectangle 74">
            <a:extLst>
              <a:ext uri="{FF2B5EF4-FFF2-40B4-BE49-F238E27FC236}">
                <a16:creationId xmlns:a16="http://schemas.microsoft.com/office/drawing/2014/main" id="{D60D72A9-AA46-4B85-A28A-9F906E2ABA27}"/>
              </a:ext>
            </a:extLst>
          </p:cNvPr>
          <p:cNvSpPr/>
          <p:nvPr/>
        </p:nvSpPr>
        <p:spPr bwMode="auto">
          <a:xfrm>
            <a:off x="4443368" y="709022"/>
            <a:ext cx="2031188" cy="242374"/>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a:solidFill>
                  <a:srgbClr val="FFB900"/>
                </a:solidFill>
                <a:latin typeface="Segoe UI"/>
                <a:cs typeface="Segoe UI" pitchFamily="34" charset="0"/>
              </a:rPr>
              <a:t>PRIVATE LINK – PRIVATE ENDPOINT</a:t>
            </a:r>
          </a:p>
        </p:txBody>
      </p:sp>
      <p:sp>
        <p:nvSpPr>
          <p:cNvPr id="79" name="Rectangle 78">
            <a:extLst>
              <a:ext uri="{FF2B5EF4-FFF2-40B4-BE49-F238E27FC236}">
                <a16:creationId xmlns:a16="http://schemas.microsoft.com/office/drawing/2014/main" id="{47878F97-7105-4B93-911B-F4327BE92DA7}"/>
              </a:ext>
            </a:extLst>
          </p:cNvPr>
          <p:cNvSpPr/>
          <p:nvPr/>
        </p:nvSpPr>
        <p:spPr>
          <a:xfrm>
            <a:off x="405427" y="3922025"/>
            <a:ext cx="3829426" cy="866904"/>
          </a:xfrm>
          <a:prstGeom prst="rect">
            <a:avLst/>
          </a:prstGeom>
        </p:spPr>
        <p:txBody>
          <a:bodyPr wrap="square">
            <a:spAutoFit/>
          </a:bodyPr>
          <a:lstStyle/>
          <a:p>
            <a:pPr marL="171450" indent="-171450" defTabSz="685775" hangingPunct="1">
              <a:spcAft>
                <a:spcPts val="450"/>
              </a:spcAft>
              <a:buClr>
                <a:srgbClr val="FFFFFF"/>
              </a:buClr>
              <a:buSzPct val="100000"/>
              <a:buFont typeface="Arial" panose="020B0604020202020204" pitchFamily="34" charset="0"/>
              <a:buChar char="•"/>
              <a:defRPr/>
            </a:pPr>
            <a:r>
              <a:rPr lang="en-US" sz="1050" kern="1200" err="1">
                <a:solidFill>
                  <a:srgbClr val="FFFFFF"/>
                </a:solidFill>
                <a:latin typeface="Segoe UI"/>
                <a:ea typeface="+mn-ea"/>
                <a:cs typeface="+mn-cs"/>
              </a:rPr>
              <a:t>VNet</a:t>
            </a:r>
            <a:r>
              <a:rPr lang="en-US" sz="1050" kern="1200">
                <a:solidFill>
                  <a:srgbClr val="FFFFFF"/>
                </a:solidFill>
                <a:latin typeface="Segoe UI"/>
                <a:ea typeface="+mn-ea"/>
                <a:cs typeface="+mn-cs"/>
              </a:rPr>
              <a:t> to PaaS service via the Microsoft backbone </a:t>
            </a:r>
            <a:endParaRPr lang="en-US" sz="1050" kern="1200">
              <a:solidFill>
                <a:srgbClr val="FFFFFF"/>
              </a:solidFill>
              <a:latin typeface="Segoe UI"/>
              <a:ea typeface="+mn-ea"/>
              <a:cs typeface="Segoe UI"/>
            </a:endParaRP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a:solidFill>
                  <a:srgbClr val="FFFFFF"/>
                </a:solidFill>
                <a:latin typeface="Segoe UI"/>
                <a:ea typeface="+mn-ea"/>
                <a:cs typeface="Segoe UI"/>
              </a:rPr>
              <a:t>Destination is still a public IP address. NSG opened to Service Tags</a:t>
            </a: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a:solidFill>
                  <a:srgbClr val="FFFFFF"/>
                </a:solidFill>
                <a:latin typeface="Segoe UI"/>
                <a:ea typeface="+mn-ea"/>
                <a:cs typeface="Segoe UI"/>
              </a:rPr>
              <a:t>Need to pass NVA/Firewall for exfiltration protection</a:t>
            </a:r>
          </a:p>
        </p:txBody>
      </p:sp>
      <p:sp>
        <p:nvSpPr>
          <p:cNvPr id="80" name="Rectangle 79">
            <a:extLst>
              <a:ext uri="{FF2B5EF4-FFF2-40B4-BE49-F238E27FC236}">
                <a16:creationId xmlns:a16="http://schemas.microsoft.com/office/drawing/2014/main" id="{89221C66-D8A0-43F4-9185-71F435307EBB}"/>
              </a:ext>
            </a:extLst>
          </p:cNvPr>
          <p:cNvSpPr/>
          <p:nvPr/>
        </p:nvSpPr>
        <p:spPr>
          <a:xfrm>
            <a:off x="4484660" y="3925524"/>
            <a:ext cx="3829425" cy="1092607"/>
          </a:xfrm>
          <a:prstGeom prst="rect">
            <a:avLst/>
          </a:prstGeom>
        </p:spPr>
        <p:txBody>
          <a:bodyPr wrap="square">
            <a:spAutoFit/>
          </a:bodyPr>
          <a:lstStyle/>
          <a:p>
            <a:pPr marL="171450" indent="-171450" defTabSz="685775" hangingPunct="1">
              <a:spcAft>
                <a:spcPts val="450"/>
              </a:spcAft>
              <a:buClr>
                <a:srgbClr val="FFFFFF"/>
              </a:buClr>
              <a:buSzPct val="100000"/>
              <a:buFont typeface="Arial" panose="020B0604020202020204" pitchFamily="34" charset="0"/>
              <a:buChar char="•"/>
              <a:defRPr/>
            </a:pPr>
            <a:r>
              <a:rPr lang="en-US" sz="1050" kern="1200" err="1">
                <a:solidFill>
                  <a:srgbClr val="FFFFFF"/>
                </a:solidFill>
                <a:latin typeface="Segoe UI"/>
                <a:ea typeface="+mn-ea"/>
                <a:cs typeface="+mn-cs"/>
              </a:rPr>
              <a:t>VNet</a:t>
            </a:r>
            <a:r>
              <a:rPr lang="en-US" sz="1050" kern="1200">
                <a:solidFill>
                  <a:srgbClr val="FFFFFF"/>
                </a:solidFill>
                <a:latin typeface="Segoe UI"/>
                <a:ea typeface="+mn-ea"/>
                <a:cs typeface="+mn-cs"/>
              </a:rPr>
              <a:t> </a:t>
            </a:r>
            <a:r>
              <a:rPr lang="en-US" sz="1050" kern="1200" err="1">
                <a:solidFill>
                  <a:srgbClr val="FFFFFF"/>
                </a:solidFill>
                <a:latin typeface="Segoe UI"/>
                <a:ea typeface="+mn-ea"/>
                <a:cs typeface="+mn-cs"/>
              </a:rPr>
              <a:t>Paas</a:t>
            </a:r>
            <a:r>
              <a:rPr lang="en-US" sz="1050" kern="1200">
                <a:solidFill>
                  <a:srgbClr val="FFFFFF"/>
                </a:solidFill>
                <a:latin typeface="Segoe UI"/>
                <a:ea typeface="+mn-ea"/>
                <a:cs typeface="+mn-cs"/>
              </a:rPr>
              <a:t> via the Microsoft backbone</a:t>
            </a:r>
            <a:endParaRPr lang="en-US" sz="1050" kern="1200">
              <a:solidFill>
                <a:srgbClr val="FFFFFF"/>
              </a:solidFill>
              <a:latin typeface="Segoe UI"/>
              <a:ea typeface="+mn-ea"/>
              <a:cs typeface="Segoe UI"/>
            </a:endParaRP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a:solidFill>
                  <a:srgbClr val="FFFFFF"/>
                </a:solidFill>
                <a:latin typeface="Segoe UI"/>
                <a:ea typeface="+mn-ea"/>
                <a:cs typeface="Segoe UI"/>
              </a:rPr>
              <a:t>PaaS resource mapped to Private IP Address. NSGs restricted to </a:t>
            </a:r>
            <a:r>
              <a:rPr lang="en-US" sz="1050" kern="1200" err="1">
                <a:solidFill>
                  <a:srgbClr val="FFFFFF"/>
                </a:solidFill>
                <a:latin typeface="Segoe UI"/>
                <a:ea typeface="+mn-ea"/>
                <a:cs typeface="Segoe UI"/>
              </a:rPr>
              <a:t>VNet</a:t>
            </a:r>
            <a:r>
              <a:rPr lang="en-US" sz="1050" kern="1200">
                <a:solidFill>
                  <a:srgbClr val="FFFFFF"/>
                </a:solidFill>
                <a:latin typeface="Segoe UI"/>
                <a:ea typeface="+mn-ea"/>
                <a:cs typeface="Segoe UI"/>
              </a:rPr>
              <a:t> space</a:t>
            </a: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a:solidFill>
                  <a:srgbClr val="FFFFFF"/>
                </a:solidFill>
                <a:latin typeface="Segoe UI"/>
                <a:ea typeface="+mn-ea"/>
                <a:cs typeface="Segoe UI"/>
              </a:rPr>
              <a:t>In-built data exfiltration protection</a:t>
            </a:r>
          </a:p>
          <a:p>
            <a:pPr marL="171450" indent="-171450" defTabSz="685775" hangingPunct="1">
              <a:spcAft>
                <a:spcPts val="450"/>
              </a:spcAft>
              <a:buClr>
                <a:srgbClr val="FFFFFF"/>
              </a:buClr>
              <a:buSzPct val="100000"/>
              <a:buFont typeface="Arial" panose="020B0604020202020204" pitchFamily="34" charset="0"/>
              <a:buChar char="•"/>
              <a:defRPr/>
            </a:pPr>
            <a:endParaRPr lang="en-US" sz="1050" kern="1200">
              <a:solidFill>
                <a:srgbClr val="FFFFFF"/>
              </a:solidFill>
              <a:latin typeface="Segoe UI"/>
              <a:ea typeface="+mn-ea"/>
              <a:cs typeface="Segoe UI"/>
            </a:endParaRPr>
          </a:p>
        </p:txBody>
      </p:sp>
      <p:grpSp>
        <p:nvGrpSpPr>
          <p:cNvPr id="32" name="Group 31">
            <a:extLst>
              <a:ext uri="{FF2B5EF4-FFF2-40B4-BE49-F238E27FC236}">
                <a16:creationId xmlns:a16="http://schemas.microsoft.com/office/drawing/2014/main" id="{D425F05B-7998-4770-9042-43ECCBC1FA83}"/>
              </a:ext>
            </a:extLst>
          </p:cNvPr>
          <p:cNvGrpSpPr/>
          <p:nvPr/>
        </p:nvGrpSpPr>
        <p:grpSpPr>
          <a:xfrm>
            <a:off x="6577827" y="2182000"/>
            <a:ext cx="285266" cy="285266"/>
            <a:chOff x="8770436" y="2909334"/>
            <a:chExt cx="380354" cy="380354"/>
          </a:xfrm>
        </p:grpSpPr>
        <p:pic>
          <p:nvPicPr>
            <p:cNvPr id="82" name="Graphic 81">
              <a:extLst>
                <a:ext uri="{FF2B5EF4-FFF2-40B4-BE49-F238E27FC236}">
                  <a16:creationId xmlns:a16="http://schemas.microsoft.com/office/drawing/2014/main" id="{D9B7F0EB-721F-40E2-81DE-C4AB509B3EC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770436" y="2909334"/>
              <a:ext cx="380354" cy="380354"/>
            </a:xfrm>
            <a:prstGeom prst="rect">
              <a:avLst/>
            </a:prstGeom>
          </p:spPr>
        </p:pic>
        <p:pic>
          <p:nvPicPr>
            <p:cNvPr id="83" name="Graphic 82">
              <a:extLst>
                <a:ext uri="{FF2B5EF4-FFF2-40B4-BE49-F238E27FC236}">
                  <a16:creationId xmlns:a16="http://schemas.microsoft.com/office/drawing/2014/main" id="{90C38E28-B344-42E4-A81E-4193E19A535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859372" y="3036230"/>
              <a:ext cx="202499" cy="126561"/>
            </a:xfrm>
            <a:prstGeom prst="rect">
              <a:avLst/>
            </a:prstGeom>
          </p:spPr>
        </p:pic>
      </p:grpSp>
      <p:pic>
        <p:nvPicPr>
          <p:cNvPr id="84" name="Graphic 83">
            <a:extLst>
              <a:ext uri="{FF2B5EF4-FFF2-40B4-BE49-F238E27FC236}">
                <a16:creationId xmlns:a16="http://schemas.microsoft.com/office/drawing/2014/main" id="{E3E4675C-B985-4B85-844D-715C4C1DCA6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31817" y="2205819"/>
            <a:ext cx="331077" cy="331076"/>
          </a:xfrm>
          <a:prstGeom prst="rect">
            <a:avLst/>
          </a:prstGeom>
        </p:spPr>
      </p:pic>
      <p:cxnSp>
        <p:nvCxnSpPr>
          <p:cNvPr id="34" name="Straight Arrow Connector 33">
            <a:extLst>
              <a:ext uri="{FF2B5EF4-FFF2-40B4-BE49-F238E27FC236}">
                <a16:creationId xmlns:a16="http://schemas.microsoft.com/office/drawing/2014/main" id="{A6526948-415E-4B19-ADB1-7F86D121DA10}"/>
              </a:ext>
            </a:extLst>
          </p:cNvPr>
          <p:cNvCxnSpPr>
            <a:stCxn id="8" idx="3"/>
            <a:endCxn id="84" idx="1"/>
          </p:cNvCxnSpPr>
          <p:nvPr/>
        </p:nvCxnSpPr>
        <p:spPr>
          <a:xfrm>
            <a:off x="1267462" y="2371349"/>
            <a:ext cx="164355" cy="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9E6057C-4056-4080-8A17-6074DB0EAC3A}"/>
              </a:ext>
            </a:extLst>
          </p:cNvPr>
          <p:cNvSpPr/>
          <p:nvPr/>
        </p:nvSpPr>
        <p:spPr bwMode="auto">
          <a:xfrm>
            <a:off x="4443368" y="1784121"/>
            <a:ext cx="4478840" cy="1114248"/>
          </a:xfrm>
          <a:prstGeom prst="roundRect">
            <a:avLst/>
          </a:prstGeom>
          <a:solidFill>
            <a:srgbClr val="00B05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7336E7C5-D242-4AF0-9C9B-A034862FF02D}"/>
              </a:ext>
            </a:extLst>
          </p:cNvPr>
          <p:cNvSpPr txBox="1"/>
          <p:nvPr/>
        </p:nvSpPr>
        <p:spPr>
          <a:xfrm>
            <a:off x="6367323" y="1860799"/>
            <a:ext cx="921220" cy="230832"/>
          </a:xfrm>
          <a:prstGeom prst="rect">
            <a:avLst/>
          </a:prstGeom>
          <a:noFill/>
        </p:spPr>
        <p:txBody>
          <a:bodyPr wrap="square" lIns="0" tIns="0" rIns="0" bIns="0" rtlCol="0">
            <a:spAutoFit/>
          </a:bodyPr>
          <a:lstStyle/>
          <a:p>
            <a:pPr defTabSz="685775" hangingPunct="1">
              <a:defRPr/>
            </a:pPr>
            <a:r>
              <a:rPr lang="en-US" sz="1500" kern="1200" dirty="0">
                <a:gradFill>
                  <a:gsLst>
                    <a:gs pos="2917">
                      <a:srgbClr val="FFFFFF"/>
                    </a:gs>
                    <a:gs pos="30000">
                      <a:srgbClr val="FFFFFF"/>
                    </a:gs>
                  </a:gsLst>
                  <a:lin ang="5400000" scaled="0"/>
                </a:gradFill>
                <a:latin typeface="Segoe UI"/>
                <a:ea typeface="+mn-ea"/>
                <a:cs typeface="+mn-cs"/>
              </a:rPr>
              <a:t>PRIVATE</a:t>
            </a:r>
          </a:p>
        </p:txBody>
      </p:sp>
    </p:spTree>
    <p:extLst>
      <p:ext uri="{BB962C8B-B14F-4D97-AF65-F5344CB8AC3E}">
        <p14:creationId xmlns:p14="http://schemas.microsoft.com/office/powerpoint/2010/main" val="885360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46" grpId="0" animBg="1"/>
      <p:bldP spid="47" grpId="0" animBg="1"/>
      <p:bldP spid="49" grpId="0" animBg="1"/>
      <p:bldP spid="68" grpId="0"/>
      <p:bldP spid="75" grpId="0" animBg="1"/>
      <p:bldP spid="79" grpId="0"/>
      <p:bldP spid="80" grpId="0"/>
      <p:bldP spid="9" grpId="0" animBg="1"/>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A8DA44-765D-4353-805D-0D836D197CA4}"/>
              </a:ext>
            </a:extLst>
          </p:cNvPr>
          <p:cNvSpPr>
            <a:spLocks noGrp="1"/>
          </p:cNvSpPr>
          <p:nvPr>
            <p:ph type="title"/>
          </p:nvPr>
        </p:nvSpPr>
        <p:spPr>
          <a:xfrm>
            <a:off x="209833" y="-34688"/>
            <a:ext cx="8263890" cy="415499"/>
          </a:xfrm>
        </p:spPr>
        <p:txBody>
          <a:bodyPr/>
          <a:lstStyle/>
          <a:p>
            <a:r>
              <a:rPr lang="en-US"/>
              <a:t>Secure connectivity from on-premises</a:t>
            </a:r>
          </a:p>
        </p:txBody>
      </p:sp>
      <p:cxnSp>
        <p:nvCxnSpPr>
          <p:cNvPr id="6" name="Straight Connector 5">
            <a:extLst>
              <a:ext uri="{FF2B5EF4-FFF2-40B4-BE49-F238E27FC236}">
                <a16:creationId xmlns:a16="http://schemas.microsoft.com/office/drawing/2014/main" id="{636BF974-6CA6-4C87-973C-AFDF441C4268}"/>
              </a:ext>
            </a:extLst>
          </p:cNvPr>
          <p:cNvCxnSpPr>
            <a:cxnSpLocks/>
          </p:cNvCxnSpPr>
          <p:nvPr/>
        </p:nvCxnSpPr>
        <p:spPr>
          <a:xfrm>
            <a:off x="2919168" y="1313378"/>
            <a:ext cx="0" cy="264675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2B93F89-1ECA-421A-A4EE-B11A76A7B57E}"/>
              </a:ext>
            </a:extLst>
          </p:cNvPr>
          <p:cNvCxnSpPr/>
          <p:nvPr/>
        </p:nvCxnSpPr>
        <p:spPr>
          <a:xfrm>
            <a:off x="5932885" y="1215605"/>
            <a:ext cx="0" cy="264675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83276A3-6058-4B68-86C7-95890B51EBCF}"/>
              </a:ext>
            </a:extLst>
          </p:cNvPr>
          <p:cNvSpPr txBox="1"/>
          <p:nvPr/>
        </p:nvSpPr>
        <p:spPr>
          <a:xfrm>
            <a:off x="1178719" y="1664494"/>
            <a:ext cx="600072" cy="161583"/>
          </a:xfrm>
          <a:prstGeom prst="rect">
            <a:avLst/>
          </a:prstGeom>
          <a:noFill/>
        </p:spPr>
        <p:txBody>
          <a:bodyPr wrap="square" lIns="0" tIns="0" rIns="0" bIns="0" rtlCol="0">
            <a:spAutoFit/>
          </a:bodyPr>
          <a:lstStyle/>
          <a:p>
            <a:pPr defTabSz="685775" hangingPunct="1">
              <a:defRPr/>
            </a:pPr>
            <a:r>
              <a:rPr lang="en-US" sz="1050" kern="1200">
                <a:latin typeface="Segoe UI"/>
                <a:ea typeface="+mn-ea"/>
                <a:cs typeface="+mn-cs"/>
              </a:rPr>
              <a:t>Internet</a:t>
            </a:r>
          </a:p>
        </p:txBody>
      </p:sp>
      <p:sp>
        <p:nvSpPr>
          <p:cNvPr id="17" name="TextBox 16">
            <a:extLst>
              <a:ext uri="{FF2B5EF4-FFF2-40B4-BE49-F238E27FC236}">
                <a16:creationId xmlns:a16="http://schemas.microsoft.com/office/drawing/2014/main" id="{7D4E10F8-907F-4CA6-BB29-A1E35EF0290C}"/>
              </a:ext>
            </a:extLst>
          </p:cNvPr>
          <p:cNvSpPr txBox="1"/>
          <p:nvPr/>
        </p:nvSpPr>
        <p:spPr>
          <a:xfrm>
            <a:off x="1824871" y="3715884"/>
            <a:ext cx="372740" cy="152165"/>
          </a:xfrm>
          <a:prstGeom prst="rect">
            <a:avLst/>
          </a:prstGeom>
          <a:noFill/>
        </p:spPr>
        <p:txBody>
          <a:bodyPr wrap="square" lIns="0" tIns="0" rIns="0" bIns="0" rtlCol="0">
            <a:noAutofit/>
          </a:bodyPr>
          <a:lstStyle/>
          <a:p>
            <a:pPr algn="ctr" defTabSz="514400" hangingPunct="1">
              <a:defRPr/>
            </a:pPr>
            <a:r>
              <a:rPr lang="en-US" sz="675">
                <a:solidFill>
                  <a:srgbClr val="FFFFFF"/>
                </a:solidFill>
                <a:latin typeface="Segoe UI Semibold"/>
                <a:ea typeface="+mn-ea"/>
                <a:cs typeface="+mn-cs"/>
              </a:rPr>
              <a:t>Storage</a:t>
            </a:r>
          </a:p>
        </p:txBody>
      </p:sp>
      <p:sp>
        <p:nvSpPr>
          <p:cNvPr id="18" name="TextBox 17">
            <a:extLst>
              <a:ext uri="{FF2B5EF4-FFF2-40B4-BE49-F238E27FC236}">
                <a16:creationId xmlns:a16="http://schemas.microsoft.com/office/drawing/2014/main" id="{1FF4BBFB-6FA5-4E94-9EBB-CC2B3CAC8BBB}"/>
              </a:ext>
            </a:extLst>
          </p:cNvPr>
          <p:cNvSpPr txBox="1"/>
          <p:nvPr/>
        </p:nvSpPr>
        <p:spPr>
          <a:xfrm flipH="1">
            <a:off x="2475485" y="3723590"/>
            <a:ext cx="262319" cy="152165"/>
          </a:xfrm>
          <a:prstGeom prst="rect">
            <a:avLst/>
          </a:prstGeom>
          <a:noFill/>
        </p:spPr>
        <p:txBody>
          <a:bodyPr wrap="square" lIns="0" tIns="0" rIns="0" bIns="0" rtlCol="0">
            <a:noAutofit/>
          </a:bodyPr>
          <a:lstStyle/>
          <a:p>
            <a:pPr algn="ctr" defTabSz="514400" hangingPunct="1">
              <a:defRPr/>
            </a:pPr>
            <a:r>
              <a:rPr lang="en-US" sz="675">
                <a:solidFill>
                  <a:srgbClr val="FFFFFF"/>
                </a:solidFill>
                <a:latin typeface="Segoe UI Semibold"/>
                <a:ea typeface="+mn-ea"/>
                <a:cs typeface="+mn-cs"/>
              </a:rPr>
              <a:t>SQL</a:t>
            </a:r>
          </a:p>
        </p:txBody>
      </p:sp>
      <p:pic>
        <p:nvPicPr>
          <p:cNvPr id="19" name="Graphic 18">
            <a:extLst>
              <a:ext uri="{FF2B5EF4-FFF2-40B4-BE49-F238E27FC236}">
                <a16:creationId xmlns:a16="http://schemas.microsoft.com/office/drawing/2014/main" id="{57F5867B-E67C-46C5-9BC4-7C0514AA77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0147" y="3292906"/>
            <a:ext cx="372993" cy="372993"/>
          </a:xfrm>
          <a:prstGeom prst="rect">
            <a:avLst/>
          </a:prstGeom>
        </p:spPr>
      </p:pic>
      <p:pic>
        <p:nvPicPr>
          <p:cNvPr id="20" name="Graphic 19">
            <a:extLst>
              <a:ext uri="{FF2B5EF4-FFF2-40B4-BE49-F238E27FC236}">
                <a16:creationId xmlns:a16="http://schemas.microsoft.com/office/drawing/2014/main" id="{972B02F3-0E44-42C6-93D3-720118C39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320" y="3308624"/>
            <a:ext cx="339839" cy="339838"/>
          </a:xfrm>
          <a:prstGeom prst="rect">
            <a:avLst/>
          </a:prstGeom>
        </p:spPr>
      </p:pic>
      <p:cxnSp>
        <p:nvCxnSpPr>
          <p:cNvPr id="28" name="Connector: Elbow 27">
            <a:extLst>
              <a:ext uri="{FF2B5EF4-FFF2-40B4-BE49-F238E27FC236}">
                <a16:creationId xmlns:a16="http://schemas.microsoft.com/office/drawing/2014/main" id="{B92F7004-4EC6-43DE-9B92-2D63B6056575}"/>
              </a:ext>
            </a:extLst>
          </p:cNvPr>
          <p:cNvCxnSpPr>
            <a:cxnSpLocks/>
          </p:cNvCxnSpPr>
          <p:nvPr/>
        </p:nvCxnSpPr>
        <p:spPr>
          <a:xfrm rot="5400000" flipH="1" flipV="1">
            <a:off x="-99904" y="1988182"/>
            <a:ext cx="1592329" cy="472097"/>
          </a:xfrm>
          <a:prstGeom prst="bentConnector3">
            <a:avLst>
              <a:gd name="adj1" fmla="val 9979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AAA5FC5-5FE1-4033-85A3-FB7E3FA3C0BB}"/>
              </a:ext>
            </a:extLst>
          </p:cNvPr>
          <p:cNvCxnSpPr>
            <a:cxnSpLocks/>
          </p:cNvCxnSpPr>
          <p:nvPr/>
        </p:nvCxnSpPr>
        <p:spPr>
          <a:xfrm rot="16200000" flipH="1">
            <a:off x="1322406" y="1965962"/>
            <a:ext cx="1556468" cy="415193"/>
          </a:xfrm>
          <a:prstGeom prst="bentConnector3">
            <a:avLst>
              <a:gd name="adj1" fmla="val 20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E8D4500-6BD8-4EE3-8554-4CF3A7F9646C}"/>
              </a:ext>
            </a:extLst>
          </p:cNvPr>
          <p:cNvSpPr txBox="1"/>
          <p:nvPr/>
        </p:nvSpPr>
        <p:spPr>
          <a:xfrm>
            <a:off x="1203151" y="563420"/>
            <a:ext cx="921539" cy="230832"/>
          </a:xfrm>
          <a:prstGeom prst="rect">
            <a:avLst/>
          </a:prstGeom>
          <a:noFill/>
        </p:spPr>
        <p:txBody>
          <a:bodyPr wrap="square" lIns="0" tIns="0" rIns="0" bIns="0" rtlCol="0">
            <a:spAutoFit/>
          </a:bodyPr>
          <a:lstStyle/>
          <a:p>
            <a:pPr defTabSz="685775" hangingPunct="1">
              <a:defRPr/>
            </a:pPr>
            <a:r>
              <a:rPr lang="en-US" sz="1500" kern="1200">
                <a:gradFill>
                  <a:gsLst>
                    <a:gs pos="2917">
                      <a:srgbClr val="FFFFFF"/>
                    </a:gs>
                    <a:gs pos="30000">
                      <a:srgbClr val="FFFFFF"/>
                    </a:gs>
                  </a:gsLst>
                  <a:lin ang="5400000" scaled="0"/>
                </a:gradFill>
                <a:latin typeface="Segoe UI"/>
                <a:ea typeface="+mn-ea"/>
                <a:cs typeface="+mn-cs"/>
              </a:rPr>
              <a:t>Good</a:t>
            </a:r>
          </a:p>
        </p:txBody>
      </p:sp>
      <p:sp>
        <p:nvSpPr>
          <p:cNvPr id="38" name="TextBox 37">
            <a:extLst>
              <a:ext uri="{FF2B5EF4-FFF2-40B4-BE49-F238E27FC236}">
                <a16:creationId xmlns:a16="http://schemas.microsoft.com/office/drawing/2014/main" id="{A30CDA7E-1DF0-4930-A34C-8A251B8C997C}"/>
              </a:ext>
            </a:extLst>
          </p:cNvPr>
          <p:cNvSpPr txBox="1"/>
          <p:nvPr/>
        </p:nvSpPr>
        <p:spPr>
          <a:xfrm>
            <a:off x="4169007" y="518693"/>
            <a:ext cx="921539" cy="230832"/>
          </a:xfrm>
          <a:prstGeom prst="rect">
            <a:avLst/>
          </a:prstGeom>
          <a:noFill/>
        </p:spPr>
        <p:txBody>
          <a:bodyPr wrap="square" lIns="0" tIns="0" rIns="0" bIns="0" rtlCol="0">
            <a:spAutoFit/>
          </a:bodyPr>
          <a:lstStyle/>
          <a:p>
            <a:pPr defTabSz="685775" hangingPunct="1">
              <a:defRPr/>
            </a:pPr>
            <a:r>
              <a:rPr lang="en-US" sz="1500" kern="1200">
                <a:gradFill>
                  <a:gsLst>
                    <a:gs pos="2917">
                      <a:srgbClr val="FFFFFF"/>
                    </a:gs>
                    <a:gs pos="30000">
                      <a:srgbClr val="FFFFFF"/>
                    </a:gs>
                  </a:gsLst>
                  <a:lin ang="5400000" scaled="0"/>
                </a:gradFill>
                <a:latin typeface="Segoe UI"/>
                <a:ea typeface="+mn-ea"/>
                <a:cs typeface="+mn-cs"/>
              </a:rPr>
              <a:t>Better</a:t>
            </a:r>
          </a:p>
        </p:txBody>
      </p:sp>
      <p:sp>
        <p:nvSpPr>
          <p:cNvPr id="39" name="TextBox 38">
            <a:extLst>
              <a:ext uri="{FF2B5EF4-FFF2-40B4-BE49-F238E27FC236}">
                <a16:creationId xmlns:a16="http://schemas.microsoft.com/office/drawing/2014/main" id="{244B8436-6F90-4B4B-9683-0EDAF62A12E5}"/>
              </a:ext>
            </a:extLst>
          </p:cNvPr>
          <p:cNvSpPr txBox="1"/>
          <p:nvPr/>
        </p:nvSpPr>
        <p:spPr>
          <a:xfrm>
            <a:off x="7082095" y="521675"/>
            <a:ext cx="921539" cy="230832"/>
          </a:xfrm>
          <a:prstGeom prst="rect">
            <a:avLst/>
          </a:prstGeom>
          <a:noFill/>
        </p:spPr>
        <p:txBody>
          <a:bodyPr wrap="square" lIns="0" tIns="0" rIns="0" bIns="0" rtlCol="0">
            <a:spAutoFit/>
          </a:bodyPr>
          <a:lstStyle/>
          <a:p>
            <a:pPr defTabSz="685775" hangingPunct="1">
              <a:defRPr/>
            </a:pPr>
            <a:r>
              <a:rPr lang="en-US" sz="1500" kern="1200">
                <a:gradFill>
                  <a:gsLst>
                    <a:gs pos="2917">
                      <a:srgbClr val="FFFFFF"/>
                    </a:gs>
                    <a:gs pos="30000">
                      <a:srgbClr val="FFFFFF"/>
                    </a:gs>
                  </a:gsLst>
                  <a:lin ang="5400000" scaled="0"/>
                </a:gradFill>
                <a:latin typeface="Segoe UI"/>
                <a:ea typeface="+mn-ea"/>
                <a:cs typeface="+mn-cs"/>
              </a:rPr>
              <a:t>Best</a:t>
            </a:r>
          </a:p>
        </p:txBody>
      </p:sp>
      <p:grpSp>
        <p:nvGrpSpPr>
          <p:cNvPr id="93" name="Group 92">
            <a:extLst>
              <a:ext uri="{FF2B5EF4-FFF2-40B4-BE49-F238E27FC236}">
                <a16:creationId xmlns:a16="http://schemas.microsoft.com/office/drawing/2014/main" id="{B3D481E8-CADC-4E2E-948E-0E488415D517}"/>
              </a:ext>
            </a:extLst>
          </p:cNvPr>
          <p:cNvGrpSpPr/>
          <p:nvPr/>
        </p:nvGrpSpPr>
        <p:grpSpPr>
          <a:xfrm>
            <a:off x="975761" y="1080775"/>
            <a:ext cx="855059" cy="465209"/>
            <a:chOff x="1189688" y="1897938"/>
            <a:chExt cx="1349470" cy="743899"/>
          </a:xfrm>
        </p:grpSpPr>
        <p:sp>
          <p:nvSpPr>
            <p:cNvPr id="91" name="cloud 4" descr="cloud">
              <a:extLst>
                <a:ext uri="{FF2B5EF4-FFF2-40B4-BE49-F238E27FC236}">
                  <a16:creationId xmlns:a16="http://schemas.microsoft.com/office/drawing/2014/main" id="{D31ED713-63F7-4AC6-A488-F77AB082CFAB}"/>
                </a:ext>
              </a:extLst>
            </p:cNvPr>
            <p:cNvSpPr>
              <a:spLocks noChangeAspect="1"/>
            </p:cNvSpPr>
            <p:nvPr/>
          </p:nvSpPr>
          <p:spPr bwMode="auto">
            <a:xfrm flipV="1">
              <a:off x="1189688" y="1897938"/>
              <a:ext cx="1349470" cy="74389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tx1"/>
            </a:solidFill>
            <a:ln w="25400" cap="flat">
              <a:noFill/>
              <a:prstDash val="solid"/>
              <a:miter lim="800000"/>
              <a:headEnd/>
              <a:tailEnd/>
            </a:ln>
            <a:effectLst>
              <a:outerShdw blurRad="152400" sx="102000" sy="102000" algn="ctr" rotWithShape="0">
                <a:prstClr val="black">
                  <a:alpha val="40000"/>
                </a:prstClr>
              </a:outerShdw>
            </a:effectLst>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92" name="TextBox 91">
              <a:extLst>
                <a:ext uri="{FF2B5EF4-FFF2-40B4-BE49-F238E27FC236}">
                  <a16:creationId xmlns:a16="http://schemas.microsoft.com/office/drawing/2014/main" id="{69FCA2A9-A411-4B79-9F45-BB319C7E01E2}"/>
                </a:ext>
              </a:extLst>
            </p:cNvPr>
            <p:cNvSpPr txBox="1"/>
            <p:nvPr/>
          </p:nvSpPr>
          <p:spPr>
            <a:xfrm>
              <a:off x="1548559" y="2219324"/>
              <a:ext cx="800095" cy="258382"/>
            </a:xfrm>
            <a:prstGeom prst="rect">
              <a:avLst/>
            </a:prstGeom>
            <a:noFill/>
          </p:spPr>
          <p:txBody>
            <a:bodyPr wrap="square" lIns="0" tIns="0" rIns="0" bIns="0" rtlCol="0">
              <a:spAutoFit/>
            </a:bodyPr>
            <a:lstStyle/>
            <a:p>
              <a:pPr defTabSz="685775" hangingPunct="1">
                <a:defRPr/>
              </a:pPr>
              <a:r>
                <a:rPr lang="en-US" sz="1050" kern="1200">
                  <a:latin typeface="Segoe UI"/>
                  <a:ea typeface="+mn-ea"/>
                  <a:cs typeface="+mn-cs"/>
                </a:rPr>
                <a:t>Internet</a:t>
              </a:r>
            </a:p>
          </p:txBody>
        </p:sp>
      </p:grpSp>
      <p:sp>
        <p:nvSpPr>
          <p:cNvPr id="106" name="TextBox 105">
            <a:extLst>
              <a:ext uri="{FF2B5EF4-FFF2-40B4-BE49-F238E27FC236}">
                <a16:creationId xmlns:a16="http://schemas.microsoft.com/office/drawing/2014/main" id="{80533122-D0BD-4BBB-8C17-07F2730E3275}"/>
              </a:ext>
            </a:extLst>
          </p:cNvPr>
          <p:cNvSpPr txBox="1"/>
          <p:nvPr/>
        </p:nvSpPr>
        <p:spPr>
          <a:xfrm>
            <a:off x="4144575" y="1618060"/>
            <a:ext cx="600072" cy="161583"/>
          </a:xfrm>
          <a:prstGeom prst="rect">
            <a:avLst/>
          </a:prstGeom>
          <a:noFill/>
        </p:spPr>
        <p:txBody>
          <a:bodyPr wrap="square" lIns="0" tIns="0" rIns="0" bIns="0" rtlCol="0">
            <a:spAutoFit/>
          </a:bodyPr>
          <a:lstStyle/>
          <a:p>
            <a:pPr defTabSz="685775" hangingPunct="1">
              <a:defRPr/>
            </a:pPr>
            <a:r>
              <a:rPr lang="en-US" sz="1050" kern="1200">
                <a:latin typeface="Segoe UI"/>
                <a:ea typeface="+mn-ea"/>
                <a:cs typeface="+mn-cs"/>
              </a:rPr>
              <a:t>Internet</a:t>
            </a:r>
          </a:p>
        </p:txBody>
      </p:sp>
      <p:sp>
        <p:nvSpPr>
          <p:cNvPr id="107" name="TextBox 106">
            <a:extLst>
              <a:ext uri="{FF2B5EF4-FFF2-40B4-BE49-F238E27FC236}">
                <a16:creationId xmlns:a16="http://schemas.microsoft.com/office/drawing/2014/main" id="{702466AD-B150-450B-979C-0912C125E40B}"/>
              </a:ext>
            </a:extLst>
          </p:cNvPr>
          <p:cNvSpPr txBox="1"/>
          <p:nvPr/>
        </p:nvSpPr>
        <p:spPr>
          <a:xfrm>
            <a:off x="4808664" y="3706463"/>
            <a:ext cx="372740" cy="152165"/>
          </a:xfrm>
          <a:prstGeom prst="rect">
            <a:avLst/>
          </a:prstGeom>
          <a:noFill/>
        </p:spPr>
        <p:txBody>
          <a:bodyPr wrap="square" lIns="0" tIns="0" rIns="0" bIns="0" rtlCol="0">
            <a:noAutofit/>
          </a:bodyPr>
          <a:lstStyle/>
          <a:p>
            <a:pPr algn="ctr" defTabSz="514400" hangingPunct="1">
              <a:defRPr/>
            </a:pPr>
            <a:r>
              <a:rPr lang="en-US" sz="675">
                <a:solidFill>
                  <a:srgbClr val="FFFFFF"/>
                </a:solidFill>
                <a:latin typeface="Segoe UI Semibold"/>
                <a:ea typeface="+mn-ea"/>
                <a:cs typeface="+mn-cs"/>
              </a:rPr>
              <a:t>Storage</a:t>
            </a:r>
          </a:p>
        </p:txBody>
      </p:sp>
      <p:sp>
        <p:nvSpPr>
          <p:cNvPr id="108" name="TextBox 107">
            <a:extLst>
              <a:ext uri="{FF2B5EF4-FFF2-40B4-BE49-F238E27FC236}">
                <a16:creationId xmlns:a16="http://schemas.microsoft.com/office/drawing/2014/main" id="{3A38BE0B-AAFB-400E-860E-609689A24D07}"/>
              </a:ext>
            </a:extLst>
          </p:cNvPr>
          <p:cNvSpPr txBox="1"/>
          <p:nvPr/>
        </p:nvSpPr>
        <p:spPr>
          <a:xfrm flipH="1">
            <a:off x="5459278" y="3714169"/>
            <a:ext cx="262319" cy="152165"/>
          </a:xfrm>
          <a:prstGeom prst="rect">
            <a:avLst/>
          </a:prstGeom>
          <a:noFill/>
        </p:spPr>
        <p:txBody>
          <a:bodyPr wrap="square" lIns="0" tIns="0" rIns="0" bIns="0" rtlCol="0">
            <a:noAutofit/>
          </a:bodyPr>
          <a:lstStyle/>
          <a:p>
            <a:pPr algn="ctr" defTabSz="514400" hangingPunct="1">
              <a:defRPr/>
            </a:pPr>
            <a:r>
              <a:rPr lang="en-US" sz="675">
                <a:solidFill>
                  <a:srgbClr val="FFFFFF"/>
                </a:solidFill>
                <a:latin typeface="Segoe UI Semibold"/>
                <a:ea typeface="+mn-ea"/>
                <a:cs typeface="+mn-cs"/>
              </a:rPr>
              <a:t>SQL</a:t>
            </a:r>
          </a:p>
        </p:txBody>
      </p:sp>
      <p:pic>
        <p:nvPicPr>
          <p:cNvPr id="109" name="Graphic 108">
            <a:extLst>
              <a:ext uri="{FF2B5EF4-FFF2-40B4-BE49-F238E27FC236}">
                <a16:creationId xmlns:a16="http://schemas.microsoft.com/office/drawing/2014/main" id="{A660894D-7FAF-473A-8365-5E0E40F40D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3941" y="3283485"/>
            <a:ext cx="372993" cy="372993"/>
          </a:xfrm>
          <a:prstGeom prst="rect">
            <a:avLst/>
          </a:prstGeom>
        </p:spPr>
      </p:pic>
      <p:pic>
        <p:nvPicPr>
          <p:cNvPr id="110" name="Graphic 109">
            <a:extLst>
              <a:ext uri="{FF2B5EF4-FFF2-40B4-BE49-F238E27FC236}">
                <a16:creationId xmlns:a16="http://schemas.microsoft.com/office/drawing/2014/main" id="{4D2F922B-E07F-40AB-B8E9-FE0CF8981E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5114" y="3299203"/>
            <a:ext cx="339839" cy="339838"/>
          </a:xfrm>
          <a:prstGeom prst="rect">
            <a:avLst/>
          </a:prstGeom>
        </p:spPr>
      </p:pic>
      <p:cxnSp>
        <p:nvCxnSpPr>
          <p:cNvPr id="112" name="Connector: Elbow 111">
            <a:extLst>
              <a:ext uri="{FF2B5EF4-FFF2-40B4-BE49-F238E27FC236}">
                <a16:creationId xmlns:a16="http://schemas.microsoft.com/office/drawing/2014/main" id="{B72B45C0-3242-48DD-8D2B-97ADE23A5926}"/>
              </a:ext>
            </a:extLst>
          </p:cNvPr>
          <p:cNvCxnSpPr>
            <a:cxnSpLocks/>
          </p:cNvCxnSpPr>
          <p:nvPr/>
        </p:nvCxnSpPr>
        <p:spPr>
          <a:xfrm rot="16200000" flipH="1">
            <a:off x="4638731" y="2285884"/>
            <a:ext cx="844504" cy="414729"/>
          </a:xfrm>
          <a:prstGeom prst="bentConnector3">
            <a:avLst>
              <a:gd name="adj1" fmla="val -33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93A8ABC1-3419-4993-AA7C-0E2764A61C5A}"/>
              </a:ext>
            </a:extLst>
          </p:cNvPr>
          <p:cNvGrpSpPr/>
          <p:nvPr/>
        </p:nvGrpSpPr>
        <p:grpSpPr>
          <a:xfrm>
            <a:off x="3941617" y="1034341"/>
            <a:ext cx="855059" cy="465209"/>
            <a:chOff x="1189688" y="1897938"/>
            <a:chExt cx="1349470" cy="743899"/>
          </a:xfrm>
        </p:grpSpPr>
        <p:sp>
          <p:nvSpPr>
            <p:cNvPr id="117" name="cloud 4" descr="cloud">
              <a:extLst>
                <a:ext uri="{FF2B5EF4-FFF2-40B4-BE49-F238E27FC236}">
                  <a16:creationId xmlns:a16="http://schemas.microsoft.com/office/drawing/2014/main" id="{C2C2A377-C6A8-4E4A-B2B6-8ACD14F54965}"/>
                </a:ext>
              </a:extLst>
            </p:cNvPr>
            <p:cNvSpPr>
              <a:spLocks noChangeAspect="1"/>
            </p:cNvSpPr>
            <p:nvPr/>
          </p:nvSpPr>
          <p:spPr bwMode="auto">
            <a:xfrm flipV="1">
              <a:off x="1189688" y="1897938"/>
              <a:ext cx="1349470" cy="74389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tx1"/>
            </a:solidFill>
            <a:ln w="25400" cap="flat">
              <a:noFill/>
              <a:prstDash val="solid"/>
              <a:miter lim="800000"/>
              <a:headEnd/>
              <a:tailEnd/>
            </a:ln>
            <a:effectLst>
              <a:outerShdw blurRad="152400" sx="102000" sy="102000" algn="ctr" rotWithShape="0">
                <a:prstClr val="black">
                  <a:alpha val="40000"/>
                </a:prstClr>
              </a:outerShdw>
            </a:effectLst>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118" name="TextBox 117">
              <a:extLst>
                <a:ext uri="{FF2B5EF4-FFF2-40B4-BE49-F238E27FC236}">
                  <a16:creationId xmlns:a16="http://schemas.microsoft.com/office/drawing/2014/main" id="{6C252E12-6F86-4E5F-A43F-215E6AC4B32C}"/>
                </a:ext>
              </a:extLst>
            </p:cNvPr>
            <p:cNvSpPr txBox="1"/>
            <p:nvPr/>
          </p:nvSpPr>
          <p:spPr>
            <a:xfrm>
              <a:off x="1548559" y="2219324"/>
              <a:ext cx="800095" cy="258382"/>
            </a:xfrm>
            <a:prstGeom prst="rect">
              <a:avLst/>
            </a:prstGeom>
            <a:noFill/>
          </p:spPr>
          <p:txBody>
            <a:bodyPr wrap="square" lIns="0" tIns="0" rIns="0" bIns="0" rtlCol="0">
              <a:spAutoFit/>
            </a:bodyPr>
            <a:lstStyle/>
            <a:p>
              <a:pPr defTabSz="685775" hangingPunct="1">
                <a:defRPr/>
              </a:pPr>
              <a:r>
                <a:rPr lang="en-US" sz="1050" kern="1200">
                  <a:latin typeface="Segoe UI"/>
                  <a:ea typeface="+mn-ea"/>
                  <a:cs typeface="+mn-cs"/>
                </a:rPr>
                <a:t>Internet</a:t>
              </a:r>
            </a:p>
          </p:txBody>
        </p:sp>
      </p:grpSp>
      <p:grpSp>
        <p:nvGrpSpPr>
          <p:cNvPr id="119" name="Group 118">
            <a:extLst>
              <a:ext uri="{FF2B5EF4-FFF2-40B4-BE49-F238E27FC236}">
                <a16:creationId xmlns:a16="http://schemas.microsoft.com/office/drawing/2014/main" id="{85E60BEF-DECF-400F-B31F-4F76CCBBABF0}"/>
              </a:ext>
            </a:extLst>
          </p:cNvPr>
          <p:cNvGrpSpPr/>
          <p:nvPr/>
        </p:nvGrpSpPr>
        <p:grpSpPr>
          <a:xfrm>
            <a:off x="3918162" y="1682770"/>
            <a:ext cx="926567" cy="594679"/>
            <a:chOff x="4548808" y="1748513"/>
            <a:chExt cx="1660228" cy="1031188"/>
          </a:xfrm>
        </p:grpSpPr>
        <p:sp>
          <p:nvSpPr>
            <p:cNvPr id="120" name="TextBox 119">
              <a:extLst>
                <a:ext uri="{FF2B5EF4-FFF2-40B4-BE49-F238E27FC236}">
                  <a16:creationId xmlns:a16="http://schemas.microsoft.com/office/drawing/2014/main" id="{0A7F0CB7-96E5-4750-98DA-A162CB5B9358}"/>
                </a:ext>
              </a:extLst>
            </p:cNvPr>
            <p:cNvSpPr txBox="1"/>
            <p:nvPr/>
          </p:nvSpPr>
          <p:spPr>
            <a:xfrm>
              <a:off x="5307846" y="2219325"/>
              <a:ext cx="800097" cy="560376"/>
            </a:xfrm>
            <a:prstGeom prst="rect">
              <a:avLst/>
            </a:prstGeom>
            <a:noFill/>
          </p:spPr>
          <p:txBody>
            <a:bodyPr wrap="square" lIns="0" tIns="0" rIns="0" bIns="0" rtlCol="0">
              <a:spAutoFit/>
            </a:bodyPr>
            <a:lstStyle/>
            <a:p>
              <a:pPr defTabSz="685775" hangingPunct="1">
                <a:defRPr/>
              </a:pPr>
              <a:r>
                <a:rPr lang="en-US" sz="1050" kern="1200">
                  <a:latin typeface="Segoe UI"/>
                  <a:ea typeface="+mn-ea"/>
                  <a:cs typeface="+mn-cs"/>
                </a:rPr>
                <a:t>Internet</a:t>
              </a:r>
            </a:p>
          </p:txBody>
        </p:sp>
        <p:sp>
          <p:nvSpPr>
            <p:cNvPr id="121" name="cloud 4" descr="cloud">
              <a:extLst>
                <a:ext uri="{FF2B5EF4-FFF2-40B4-BE49-F238E27FC236}">
                  <a16:creationId xmlns:a16="http://schemas.microsoft.com/office/drawing/2014/main" id="{628DA3B7-4FE2-4B95-98C8-CD800B740468}"/>
                </a:ext>
              </a:extLst>
            </p:cNvPr>
            <p:cNvSpPr>
              <a:spLocks noChangeAspect="1"/>
            </p:cNvSpPr>
            <p:nvPr/>
          </p:nvSpPr>
          <p:spPr bwMode="auto">
            <a:xfrm flipV="1">
              <a:off x="4548808" y="1748513"/>
              <a:ext cx="1660228" cy="91520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tx1"/>
            </a:solidFill>
            <a:ln w="25400" cap="flat">
              <a:noFill/>
              <a:prstDash val="solid"/>
              <a:miter lim="800000"/>
              <a:headEnd/>
              <a:tailEnd/>
            </a:ln>
            <a:effectLst>
              <a:outerShdw blurRad="152400" sx="102000" sy="102000" algn="ctr" rotWithShape="0">
                <a:prstClr val="black">
                  <a:alpha val="40000"/>
                </a:prstClr>
              </a:outerShdw>
            </a:effectLst>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122" name="Rectangle 121">
              <a:extLst>
                <a:ext uri="{FF2B5EF4-FFF2-40B4-BE49-F238E27FC236}">
                  <a16:creationId xmlns:a16="http://schemas.microsoft.com/office/drawing/2014/main" id="{B115E811-507F-4533-BCDC-50BBB7334F44}"/>
                </a:ext>
              </a:extLst>
            </p:cNvPr>
            <p:cNvSpPr/>
            <p:nvPr/>
          </p:nvSpPr>
          <p:spPr>
            <a:xfrm>
              <a:off x="4665829" y="2311246"/>
              <a:ext cx="1424098" cy="200134"/>
            </a:xfrm>
            <a:prstGeom prst="rect">
              <a:avLst/>
            </a:prstGeom>
          </p:spPr>
          <p:txBody>
            <a:bodyPr wrap="square" lIns="0" tIns="0" rIns="0" bIns="0" anchor="ctr" anchorCtr="0">
              <a:spAutoFit/>
            </a:bodyPr>
            <a:lstStyle/>
            <a:p>
              <a:pPr algn="ctr" defTabSz="685644" hangingPunct="1">
                <a:defRPr/>
              </a:pPr>
              <a:r>
                <a:rPr lang="en-US" altLang="en-US" sz="750" kern="1200">
                  <a:gradFill>
                    <a:gsLst>
                      <a:gs pos="26549">
                        <a:srgbClr val="353535"/>
                      </a:gs>
                      <a:gs pos="100000">
                        <a:srgbClr val="353535"/>
                      </a:gs>
                    </a:gsLst>
                    <a:lin ang="5400000" scaled="1"/>
                  </a:gradFill>
                  <a:latin typeface="Segoe UI Semibold"/>
                  <a:ea typeface="+mn-ea"/>
                  <a:cs typeface="Segoe UI Semibold" panose="020B0702040204020203" pitchFamily="34" charset="0"/>
                </a:rPr>
                <a:t>MS Peering</a:t>
              </a:r>
              <a:endParaRPr lang="en-US" sz="750" kern="1200">
                <a:solidFill>
                  <a:srgbClr val="1A1A1A"/>
                </a:solidFill>
                <a:latin typeface="Segoe UI Semibold"/>
                <a:ea typeface="+mn-ea"/>
                <a:cs typeface="+mn-cs"/>
              </a:endParaRPr>
            </a:p>
          </p:txBody>
        </p:sp>
        <p:pic>
          <p:nvPicPr>
            <p:cNvPr id="123" name="Graphic 122">
              <a:extLst>
                <a:ext uri="{FF2B5EF4-FFF2-40B4-BE49-F238E27FC236}">
                  <a16:creationId xmlns:a16="http://schemas.microsoft.com/office/drawing/2014/main" id="{FD2573B5-BFA1-4FF1-B1F9-282573F3FC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9217" y="1923663"/>
              <a:ext cx="337325" cy="337325"/>
            </a:xfrm>
            <a:prstGeom prst="rect">
              <a:avLst/>
            </a:prstGeom>
          </p:spPr>
        </p:pic>
      </p:grpSp>
      <p:sp>
        <p:nvSpPr>
          <p:cNvPr id="127" name="TextBox 126">
            <a:extLst>
              <a:ext uri="{FF2B5EF4-FFF2-40B4-BE49-F238E27FC236}">
                <a16:creationId xmlns:a16="http://schemas.microsoft.com/office/drawing/2014/main" id="{A238C922-07AC-463E-BA50-7812DAF5F716}"/>
              </a:ext>
            </a:extLst>
          </p:cNvPr>
          <p:cNvSpPr txBox="1"/>
          <p:nvPr/>
        </p:nvSpPr>
        <p:spPr>
          <a:xfrm>
            <a:off x="7011472" y="1632874"/>
            <a:ext cx="600072" cy="161583"/>
          </a:xfrm>
          <a:prstGeom prst="rect">
            <a:avLst/>
          </a:prstGeom>
          <a:noFill/>
        </p:spPr>
        <p:txBody>
          <a:bodyPr wrap="square" lIns="0" tIns="0" rIns="0" bIns="0" rtlCol="0">
            <a:spAutoFit/>
          </a:bodyPr>
          <a:lstStyle/>
          <a:p>
            <a:pPr defTabSz="685775" hangingPunct="1">
              <a:defRPr/>
            </a:pPr>
            <a:r>
              <a:rPr lang="en-US" sz="1050" kern="1200">
                <a:latin typeface="Segoe UI"/>
                <a:ea typeface="+mn-ea"/>
                <a:cs typeface="+mn-cs"/>
              </a:rPr>
              <a:t>Internet</a:t>
            </a:r>
          </a:p>
        </p:txBody>
      </p:sp>
      <p:sp>
        <p:nvSpPr>
          <p:cNvPr id="128" name="TextBox 127">
            <a:extLst>
              <a:ext uri="{FF2B5EF4-FFF2-40B4-BE49-F238E27FC236}">
                <a16:creationId xmlns:a16="http://schemas.microsoft.com/office/drawing/2014/main" id="{718794FA-8775-432C-A2A8-900F5DD8CAFF}"/>
              </a:ext>
            </a:extLst>
          </p:cNvPr>
          <p:cNvSpPr txBox="1"/>
          <p:nvPr/>
        </p:nvSpPr>
        <p:spPr>
          <a:xfrm>
            <a:off x="7657624" y="3684263"/>
            <a:ext cx="372740" cy="152165"/>
          </a:xfrm>
          <a:prstGeom prst="rect">
            <a:avLst/>
          </a:prstGeom>
          <a:noFill/>
        </p:spPr>
        <p:txBody>
          <a:bodyPr wrap="square" lIns="0" tIns="0" rIns="0" bIns="0" rtlCol="0">
            <a:noAutofit/>
          </a:bodyPr>
          <a:lstStyle/>
          <a:p>
            <a:pPr algn="ctr" defTabSz="514400" hangingPunct="1">
              <a:defRPr/>
            </a:pPr>
            <a:r>
              <a:rPr lang="en-US" sz="750">
                <a:solidFill>
                  <a:srgbClr val="FFFFFF"/>
                </a:solidFill>
                <a:latin typeface="Segoe UI Semibold"/>
                <a:ea typeface="+mn-ea"/>
                <a:cs typeface="+mn-cs"/>
              </a:rPr>
              <a:t>Storage</a:t>
            </a:r>
          </a:p>
        </p:txBody>
      </p:sp>
      <p:sp>
        <p:nvSpPr>
          <p:cNvPr id="129" name="TextBox 128">
            <a:extLst>
              <a:ext uri="{FF2B5EF4-FFF2-40B4-BE49-F238E27FC236}">
                <a16:creationId xmlns:a16="http://schemas.microsoft.com/office/drawing/2014/main" id="{BD50FF08-E2B2-4382-AC40-EA74BA090A68}"/>
              </a:ext>
            </a:extLst>
          </p:cNvPr>
          <p:cNvSpPr txBox="1"/>
          <p:nvPr/>
        </p:nvSpPr>
        <p:spPr>
          <a:xfrm flipH="1">
            <a:off x="8308238" y="3691969"/>
            <a:ext cx="262319" cy="152165"/>
          </a:xfrm>
          <a:prstGeom prst="rect">
            <a:avLst/>
          </a:prstGeom>
          <a:noFill/>
        </p:spPr>
        <p:txBody>
          <a:bodyPr wrap="square" lIns="0" tIns="0" rIns="0" bIns="0" rtlCol="0">
            <a:noAutofit/>
          </a:bodyPr>
          <a:lstStyle/>
          <a:p>
            <a:pPr algn="ctr" defTabSz="514400" hangingPunct="1">
              <a:defRPr/>
            </a:pPr>
            <a:r>
              <a:rPr lang="en-US" sz="750">
                <a:solidFill>
                  <a:srgbClr val="FFFFFF"/>
                </a:solidFill>
                <a:latin typeface="Segoe UI Semibold"/>
                <a:ea typeface="+mn-ea"/>
                <a:cs typeface="+mn-cs"/>
              </a:rPr>
              <a:t>SQL</a:t>
            </a:r>
          </a:p>
        </p:txBody>
      </p:sp>
      <p:pic>
        <p:nvPicPr>
          <p:cNvPr id="130" name="Graphic 129">
            <a:extLst>
              <a:ext uri="{FF2B5EF4-FFF2-40B4-BE49-F238E27FC236}">
                <a16:creationId xmlns:a16="http://schemas.microsoft.com/office/drawing/2014/main" id="{818EE7C8-FECA-4209-96F0-96D14421F1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900" y="3261285"/>
            <a:ext cx="372993" cy="372993"/>
          </a:xfrm>
          <a:prstGeom prst="rect">
            <a:avLst/>
          </a:prstGeom>
        </p:spPr>
      </p:pic>
      <p:pic>
        <p:nvPicPr>
          <p:cNvPr id="131" name="Graphic 130">
            <a:extLst>
              <a:ext uri="{FF2B5EF4-FFF2-40B4-BE49-F238E27FC236}">
                <a16:creationId xmlns:a16="http://schemas.microsoft.com/office/drawing/2014/main" id="{0E9BB4A7-224E-4BF9-9CD6-749750347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4073" y="3277003"/>
            <a:ext cx="339839" cy="339838"/>
          </a:xfrm>
          <a:prstGeom prst="rect">
            <a:avLst/>
          </a:prstGeom>
        </p:spPr>
      </p:pic>
      <p:grpSp>
        <p:nvGrpSpPr>
          <p:cNvPr id="179" name="Group 178">
            <a:extLst>
              <a:ext uri="{FF2B5EF4-FFF2-40B4-BE49-F238E27FC236}">
                <a16:creationId xmlns:a16="http://schemas.microsoft.com/office/drawing/2014/main" id="{C01F9FA9-32EC-4FA3-9740-AF69B43C8DE3}"/>
              </a:ext>
            </a:extLst>
          </p:cNvPr>
          <p:cNvGrpSpPr/>
          <p:nvPr/>
        </p:nvGrpSpPr>
        <p:grpSpPr>
          <a:xfrm>
            <a:off x="3021870" y="3198009"/>
            <a:ext cx="934621" cy="584536"/>
            <a:chOff x="7944680" y="4237692"/>
            <a:chExt cx="1246161" cy="779381"/>
          </a:xfrm>
        </p:grpSpPr>
        <p:pic>
          <p:nvPicPr>
            <p:cNvPr id="134" name="Graphic 133">
              <a:extLst>
                <a:ext uri="{FF2B5EF4-FFF2-40B4-BE49-F238E27FC236}">
                  <a16:creationId xmlns:a16="http://schemas.microsoft.com/office/drawing/2014/main" id="{EF7AB68F-E08F-4B51-BE58-552C36EF08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4680" y="4237692"/>
              <a:ext cx="533843" cy="533841"/>
            </a:xfrm>
            <a:prstGeom prst="rect">
              <a:avLst/>
            </a:prstGeom>
          </p:spPr>
        </p:pic>
        <p:pic>
          <p:nvPicPr>
            <p:cNvPr id="135" name="Graphic 134">
              <a:extLst>
                <a:ext uri="{FF2B5EF4-FFF2-40B4-BE49-F238E27FC236}">
                  <a16:creationId xmlns:a16="http://schemas.microsoft.com/office/drawing/2014/main" id="{8C815AE3-767A-44C6-998A-3A307F0CED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0927" y="4249713"/>
              <a:ext cx="533843" cy="533841"/>
            </a:xfrm>
            <a:prstGeom prst="rect">
              <a:avLst/>
            </a:prstGeom>
          </p:spPr>
        </p:pic>
        <p:sp>
          <p:nvSpPr>
            <p:cNvPr id="136" name="TextBox 135">
              <a:extLst>
                <a:ext uri="{FF2B5EF4-FFF2-40B4-BE49-F238E27FC236}">
                  <a16:creationId xmlns:a16="http://schemas.microsoft.com/office/drawing/2014/main" id="{C9315EF4-B235-439F-9000-D17203886647}"/>
                </a:ext>
              </a:extLst>
            </p:cNvPr>
            <p:cNvSpPr txBox="1"/>
            <p:nvPr/>
          </p:nvSpPr>
          <p:spPr>
            <a:xfrm>
              <a:off x="8007433" y="4863185"/>
              <a:ext cx="1183408" cy="153888"/>
            </a:xfrm>
            <a:prstGeom prst="rect">
              <a:avLst/>
            </a:prstGeom>
            <a:noFill/>
          </p:spPr>
          <p:txBody>
            <a:bodyPr wrap="square" lIns="0" tIns="0" rIns="0" bIns="0" rtlCol="0">
              <a:spAutoFit/>
            </a:bodyPr>
            <a:lstStyle/>
            <a:p>
              <a:pPr defTabSz="685775" hangingPunct="1">
                <a:defRPr/>
              </a:pPr>
              <a:r>
                <a:rPr lang="en-US" sz="750" kern="1200">
                  <a:gradFill>
                    <a:gsLst>
                      <a:gs pos="2917">
                        <a:srgbClr val="FFFFFF"/>
                      </a:gs>
                      <a:gs pos="30000">
                        <a:srgbClr val="FFFFFF"/>
                      </a:gs>
                    </a:gsLst>
                    <a:lin ang="5400000" scaled="0"/>
                  </a:gradFill>
                  <a:latin typeface="Segoe UI"/>
                  <a:ea typeface="+mn-ea"/>
                  <a:cs typeface="+mn-cs"/>
                </a:rPr>
                <a:t>On-premises</a:t>
              </a:r>
            </a:p>
          </p:txBody>
        </p:sp>
      </p:grpSp>
      <p:grpSp>
        <p:nvGrpSpPr>
          <p:cNvPr id="137" name="Group 136">
            <a:extLst>
              <a:ext uri="{FF2B5EF4-FFF2-40B4-BE49-F238E27FC236}">
                <a16:creationId xmlns:a16="http://schemas.microsoft.com/office/drawing/2014/main" id="{2626D75C-1B23-4BAC-84CF-B2F09BA22B09}"/>
              </a:ext>
            </a:extLst>
          </p:cNvPr>
          <p:cNvGrpSpPr/>
          <p:nvPr/>
        </p:nvGrpSpPr>
        <p:grpSpPr>
          <a:xfrm>
            <a:off x="6808514" y="1049154"/>
            <a:ext cx="855059" cy="465209"/>
            <a:chOff x="1189688" y="1897938"/>
            <a:chExt cx="1349470" cy="743899"/>
          </a:xfrm>
        </p:grpSpPr>
        <p:sp>
          <p:nvSpPr>
            <p:cNvPr id="138" name="cloud 4" descr="cloud">
              <a:extLst>
                <a:ext uri="{FF2B5EF4-FFF2-40B4-BE49-F238E27FC236}">
                  <a16:creationId xmlns:a16="http://schemas.microsoft.com/office/drawing/2014/main" id="{8C37C6F8-951B-4B4E-9E2D-5063D11AFB6B}"/>
                </a:ext>
              </a:extLst>
            </p:cNvPr>
            <p:cNvSpPr>
              <a:spLocks noChangeAspect="1"/>
            </p:cNvSpPr>
            <p:nvPr/>
          </p:nvSpPr>
          <p:spPr bwMode="auto">
            <a:xfrm flipV="1">
              <a:off x="1189688" y="1897938"/>
              <a:ext cx="1349470" cy="74389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tx1"/>
            </a:solidFill>
            <a:ln w="25400" cap="flat">
              <a:noFill/>
              <a:prstDash val="solid"/>
              <a:miter lim="800000"/>
              <a:headEnd/>
              <a:tailEnd/>
            </a:ln>
            <a:effectLst>
              <a:outerShdw blurRad="152400" sx="102000" sy="102000" algn="ctr" rotWithShape="0">
                <a:prstClr val="black">
                  <a:alpha val="40000"/>
                </a:prstClr>
              </a:outerShdw>
            </a:effectLst>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139" name="TextBox 138">
              <a:extLst>
                <a:ext uri="{FF2B5EF4-FFF2-40B4-BE49-F238E27FC236}">
                  <a16:creationId xmlns:a16="http://schemas.microsoft.com/office/drawing/2014/main" id="{2DF28399-BDB3-453E-9C53-122279E5FE6C}"/>
                </a:ext>
              </a:extLst>
            </p:cNvPr>
            <p:cNvSpPr txBox="1"/>
            <p:nvPr/>
          </p:nvSpPr>
          <p:spPr>
            <a:xfrm>
              <a:off x="1548559" y="2219324"/>
              <a:ext cx="800095" cy="258382"/>
            </a:xfrm>
            <a:prstGeom prst="rect">
              <a:avLst/>
            </a:prstGeom>
            <a:noFill/>
          </p:spPr>
          <p:txBody>
            <a:bodyPr wrap="square" lIns="0" tIns="0" rIns="0" bIns="0" rtlCol="0">
              <a:spAutoFit/>
            </a:bodyPr>
            <a:lstStyle/>
            <a:p>
              <a:pPr defTabSz="685775" hangingPunct="1">
                <a:defRPr/>
              </a:pPr>
              <a:r>
                <a:rPr lang="en-US" sz="1050" kern="1200">
                  <a:latin typeface="Segoe UI"/>
                  <a:ea typeface="+mn-ea"/>
                  <a:cs typeface="+mn-cs"/>
                </a:rPr>
                <a:t>Internet</a:t>
              </a:r>
            </a:p>
          </p:txBody>
        </p:sp>
      </p:grpSp>
      <p:grpSp>
        <p:nvGrpSpPr>
          <p:cNvPr id="140" name="Group 139">
            <a:extLst>
              <a:ext uri="{FF2B5EF4-FFF2-40B4-BE49-F238E27FC236}">
                <a16:creationId xmlns:a16="http://schemas.microsoft.com/office/drawing/2014/main" id="{8673BD60-1498-4C27-906B-686664AF43B5}"/>
              </a:ext>
            </a:extLst>
          </p:cNvPr>
          <p:cNvGrpSpPr/>
          <p:nvPr/>
        </p:nvGrpSpPr>
        <p:grpSpPr>
          <a:xfrm>
            <a:off x="6785059" y="1697583"/>
            <a:ext cx="926567" cy="594679"/>
            <a:chOff x="4548808" y="1748513"/>
            <a:chExt cx="1660228" cy="1031188"/>
          </a:xfrm>
        </p:grpSpPr>
        <p:sp>
          <p:nvSpPr>
            <p:cNvPr id="141" name="TextBox 140">
              <a:extLst>
                <a:ext uri="{FF2B5EF4-FFF2-40B4-BE49-F238E27FC236}">
                  <a16:creationId xmlns:a16="http://schemas.microsoft.com/office/drawing/2014/main" id="{979DD172-5C66-47E6-A78E-6C6874D47073}"/>
                </a:ext>
              </a:extLst>
            </p:cNvPr>
            <p:cNvSpPr txBox="1"/>
            <p:nvPr/>
          </p:nvSpPr>
          <p:spPr>
            <a:xfrm>
              <a:off x="5307846" y="2219325"/>
              <a:ext cx="800097" cy="560376"/>
            </a:xfrm>
            <a:prstGeom prst="rect">
              <a:avLst/>
            </a:prstGeom>
            <a:noFill/>
          </p:spPr>
          <p:txBody>
            <a:bodyPr wrap="square" lIns="0" tIns="0" rIns="0" bIns="0" rtlCol="0">
              <a:spAutoFit/>
            </a:bodyPr>
            <a:lstStyle/>
            <a:p>
              <a:pPr defTabSz="685775" hangingPunct="1">
                <a:defRPr/>
              </a:pPr>
              <a:r>
                <a:rPr lang="en-US" sz="1050" kern="1200">
                  <a:latin typeface="Segoe UI"/>
                  <a:ea typeface="+mn-ea"/>
                  <a:cs typeface="+mn-cs"/>
                </a:rPr>
                <a:t>Internet</a:t>
              </a:r>
            </a:p>
          </p:txBody>
        </p:sp>
        <p:sp>
          <p:nvSpPr>
            <p:cNvPr id="142" name="cloud 4" descr="cloud">
              <a:extLst>
                <a:ext uri="{FF2B5EF4-FFF2-40B4-BE49-F238E27FC236}">
                  <a16:creationId xmlns:a16="http://schemas.microsoft.com/office/drawing/2014/main" id="{AA5A7C2E-642E-4EED-8E44-5FB75DD069CE}"/>
                </a:ext>
              </a:extLst>
            </p:cNvPr>
            <p:cNvSpPr>
              <a:spLocks noChangeAspect="1"/>
            </p:cNvSpPr>
            <p:nvPr/>
          </p:nvSpPr>
          <p:spPr bwMode="auto">
            <a:xfrm flipV="1">
              <a:off x="4548808" y="1748513"/>
              <a:ext cx="1660228" cy="91520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tx1"/>
            </a:solidFill>
            <a:ln w="25400" cap="flat">
              <a:noFill/>
              <a:prstDash val="solid"/>
              <a:miter lim="800000"/>
              <a:headEnd/>
              <a:tailEnd/>
            </a:ln>
            <a:effectLst>
              <a:outerShdw blurRad="152400" sx="102000" sy="102000" algn="ctr" rotWithShape="0">
                <a:prstClr val="black">
                  <a:alpha val="40000"/>
                </a:prstClr>
              </a:outerShdw>
            </a:effectLst>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143" name="Rectangle 142">
              <a:extLst>
                <a:ext uri="{FF2B5EF4-FFF2-40B4-BE49-F238E27FC236}">
                  <a16:creationId xmlns:a16="http://schemas.microsoft.com/office/drawing/2014/main" id="{C81A58F5-79EC-4546-B437-3145A2F3063F}"/>
                </a:ext>
              </a:extLst>
            </p:cNvPr>
            <p:cNvSpPr/>
            <p:nvPr/>
          </p:nvSpPr>
          <p:spPr>
            <a:xfrm>
              <a:off x="4665829" y="2311246"/>
              <a:ext cx="1424098" cy="200134"/>
            </a:xfrm>
            <a:prstGeom prst="rect">
              <a:avLst/>
            </a:prstGeom>
          </p:spPr>
          <p:txBody>
            <a:bodyPr wrap="square" lIns="0" tIns="0" rIns="0" bIns="0" anchor="ctr" anchorCtr="0">
              <a:spAutoFit/>
            </a:bodyPr>
            <a:lstStyle/>
            <a:p>
              <a:pPr algn="ctr" defTabSz="685644" hangingPunct="1">
                <a:defRPr/>
              </a:pPr>
              <a:r>
                <a:rPr lang="en-US" altLang="en-US" sz="750" kern="1200">
                  <a:gradFill>
                    <a:gsLst>
                      <a:gs pos="26549">
                        <a:srgbClr val="353535"/>
                      </a:gs>
                      <a:gs pos="100000">
                        <a:srgbClr val="353535"/>
                      </a:gs>
                    </a:gsLst>
                    <a:lin ang="5400000" scaled="1"/>
                  </a:gradFill>
                  <a:latin typeface="Segoe UI Semibold"/>
                  <a:ea typeface="+mn-ea"/>
                  <a:cs typeface="Segoe UI Semibold" panose="020B0702040204020203" pitchFamily="34" charset="0"/>
                </a:rPr>
                <a:t>MS Peering</a:t>
              </a:r>
              <a:endParaRPr lang="en-US" sz="750" kern="1200">
                <a:solidFill>
                  <a:srgbClr val="1A1A1A"/>
                </a:solidFill>
                <a:latin typeface="Segoe UI Semibold"/>
                <a:ea typeface="+mn-ea"/>
                <a:cs typeface="+mn-cs"/>
              </a:endParaRPr>
            </a:p>
          </p:txBody>
        </p:sp>
        <p:pic>
          <p:nvPicPr>
            <p:cNvPr id="144" name="Graphic 143">
              <a:extLst>
                <a:ext uri="{FF2B5EF4-FFF2-40B4-BE49-F238E27FC236}">
                  <a16:creationId xmlns:a16="http://schemas.microsoft.com/office/drawing/2014/main" id="{76F6B1C7-B05E-46A8-90BB-D301445FC7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9217" y="1923663"/>
              <a:ext cx="337325" cy="337325"/>
            </a:xfrm>
            <a:prstGeom prst="rect">
              <a:avLst/>
            </a:prstGeom>
          </p:spPr>
        </p:pic>
      </p:grpSp>
      <p:grpSp>
        <p:nvGrpSpPr>
          <p:cNvPr id="145" name="Group 144">
            <a:extLst>
              <a:ext uri="{FF2B5EF4-FFF2-40B4-BE49-F238E27FC236}">
                <a16:creationId xmlns:a16="http://schemas.microsoft.com/office/drawing/2014/main" id="{514545E2-B432-4900-939B-BAFFDF19575D}"/>
              </a:ext>
            </a:extLst>
          </p:cNvPr>
          <p:cNvGrpSpPr/>
          <p:nvPr/>
        </p:nvGrpSpPr>
        <p:grpSpPr>
          <a:xfrm>
            <a:off x="7424271" y="2405230"/>
            <a:ext cx="441762" cy="449537"/>
            <a:chOff x="7641510" y="1934835"/>
            <a:chExt cx="385747" cy="385747"/>
          </a:xfrm>
        </p:grpSpPr>
        <p:pic>
          <p:nvPicPr>
            <p:cNvPr id="146" name="Graphic 145">
              <a:extLst>
                <a:ext uri="{FF2B5EF4-FFF2-40B4-BE49-F238E27FC236}">
                  <a16:creationId xmlns:a16="http://schemas.microsoft.com/office/drawing/2014/main" id="{CFDC1B58-D4B5-4C32-B572-71E8BD2C954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41510" y="1934835"/>
              <a:ext cx="385747" cy="385747"/>
            </a:xfrm>
            <a:prstGeom prst="rect">
              <a:avLst/>
            </a:prstGeom>
          </p:spPr>
        </p:pic>
        <p:pic>
          <p:nvPicPr>
            <p:cNvPr id="147" name="Graphic 146">
              <a:extLst>
                <a:ext uri="{FF2B5EF4-FFF2-40B4-BE49-F238E27FC236}">
                  <a16:creationId xmlns:a16="http://schemas.microsoft.com/office/drawing/2014/main" id="{DDA85856-DBB8-443C-AF69-A4868D10FF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31707" y="2063530"/>
              <a:ext cx="205370" cy="128356"/>
            </a:xfrm>
            <a:prstGeom prst="rect">
              <a:avLst/>
            </a:prstGeom>
          </p:spPr>
        </p:pic>
      </p:grpSp>
      <p:cxnSp>
        <p:nvCxnSpPr>
          <p:cNvPr id="150" name="Connector: Elbow 149">
            <a:extLst>
              <a:ext uri="{FF2B5EF4-FFF2-40B4-BE49-F238E27FC236}">
                <a16:creationId xmlns:a16="http://schemas.microsoft.com/office/drawing/2014/main" id="{016997EB-BB97-4415-BE20-E0DD8C85DA3A}"/>
              </a:ext>
            </a:extLst>
          </p:cNvPr>
          <p:cNvCxnSpPr>
            <a:endCxn id="121" idx="12"/>
          </p:cNvCxnSpPr>
          <p:nvPr/>
        </p:nvCxnSpPr>
        <p:spPr>
          <a:xfrm rot="5400000" flipH="1" flipV="1">
            <a:off x="3267048" y="2260754"/>
            <a:ext cx="842335" cy="467154"/>
          </a:xfrm>
          <a:prstGeom prst="bentConnector4">
            <a:avLst>
              <a:gd name="adj1" fmla="val 41844"/>
              <a:gd name="adj2" fmla="val -1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B3E45DEE-2E4F-457C-88D9-CAC1E8D0CE7C}"/>
              </a:ext>
            </a:extLst>
          </p:cNvPr>
          <p:cNvSpPr/>
          <p:nvPr/>
        </p:nvSpPr>
        <p:spPr bwMode="auto">
          <a:xfrm>
            <a:off x="1891343" y="3008213"/>
            <a:ext cx="850234" cy="242374"/>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dirty="0">
                <a:solidFill>
                  <a:srgbClr val="FFB900"/>
                </a:solidFill>
                <a:latin typeface="Segoe UI"/>
                <a:cs typeface="Segoe UI" pitchFamily="34" charset="0"/>
              </a:rPr>
              <a:t>PUBLIC IP ACL</a:t>
            </a:r>
          </a:p>
        </p:txBody>
      </p:sp>
      <p:sp>
        <p:nvSpPr>
          <p:cNvPr id="161" name="Rectangle 160">
            <a:extLst>
              <a:ext uri="{FF2B5EF4-FFF2-40B4-BE49-F238E27FC236}">
                <a16:creationId xmlns:a16="http://schemas.microsoft.com/office/drawing/2014/main" id="{7A34A9AD-6C69-4417-8996-0F6E93300DA6}"/>
              </a:ext>
            </a:extLst>
          </p:cNvPr>
          <p:cNvSpPr/>
          <p:nvPr/>
        </p:nvSpPr>
        <p:spPr bwMode="auto">
          <a:xfrm>
            <a:off x="764381" y="952798"/>
            <a:ext cx="1295571" cy="1911846"/>
          </a:xfrm>
          <a:prstGeom prst="rect">
            <a:avLst/>
          </a:prstGeom>
          <a:solidFill>
            <a:schemeClr val="accent3">
              <a:lumMod val="60000"/>
              <a:lumOff val="4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TextBox 161">
            <a:extLst>
              <a:ext uri="{FF2B5EF4-FFF2-40B4-BE49-F238E27FC236}">
                <a16:creationId xmlns:a16="http://schemas.microsoft.com/office/drawing/2014/main" id="{7AB4A32C-3F92-49D0-8480-B00A9F808858}"/>
              </a:ext>
            </a:extLst>
          </p:cNvPr>
          <p:cNvSpPr txBox="1"/>
          <p:nvPr/>
        </p:nvSpPr>
        <p:spPr>
          <a:xfrm>
            <a:off x="1155851" y="1961478"/>
            <a:ext cx="810575" cy="461665"/>
          </a:xfrm>
          <a:prstGeom prst="rect">
            <a:avLst/>
          </a:prstGeom>
          <a:noFill/>
        </p:spPr>
        <p:txBody>
          <a:bodyPr wrap="square" lIns="0" tIns="0" rIns="0" bIns="0" rtlCol="0">
            <a:spAutoFit/>
          </a:bodyPr>
          <a:lstStyle/>
          <a:p>
            <a:pPr defTabSz="685775" hangingPunct="1">
              <a:defRPr/>
            </a:pPr>
            <a:r>
              <a:rPr lang="en-US" sz="1500" kern="1200">
                <a:gradFill>
                  <a:gsLst>
                    <a:gs pos="2917">
                      <a:srgbClr val="FFFFFF"/>
                    </a:gs>
                    <a:gs pos="30000">
                      <a:srgbClr val="FFFFFF"/>
                    </a:gs>
                  </a:gsLst>
                  <a:lin ang="5400000" scaled="0"/>
                </a:gradFill>
                <a:latin typeface="Segoe UI"/>
                <a:ea typeface="+mn-ea"/>
                <a:cs typeface="+mn-cs"/>
              </a:rPr>
              <a:t>Public Internet</a:t>
            </a:r>
          </a:p>
        </p:txBody>
      </p:sp>
      <p:sp>
        <p:nvSpPr>
          <p:cNvPr id="163" name="Rectangle 162">
            <a:extLst>
              <a:ext uri="{FF2B5EF4-FFF2-40B4-BE49-F238E27FC236}">
                <a16:creationId xmlns:a16="http://schemas.microsoft.com/office/drawing/2014/main" id="{20269307-962C-4BA5-91C0-EBB52D8B1827}"/>
              </a:ext>
            </a:extLst>
          </p:cNvPr>
          <p:cNvSpPr/>
          <p:nvPr/>
        </p:nvSpPr>
        <p:spPr bwMode="auto">
          <a:xfrm>
            <a:off x="3739538" y="1538966"/>
            <a:ext cx="1295571" cy="1325678"/>
          </a:xfrm>
          <a:prstGeom prst="rect">
            <a:avLst/>
          </a:prstGeom>
          <a:solidFill>
            <a:schemeClr val="accent4">
              <a:lumMod val="60000"/>
              <a:lumOff val="4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8732CFA3-A4E3-45A4-91C4-52758AF75D78}"/>
              </a:ext>
            </a:extLst>
          </p:cNvPr>
          <p:cNvSpPr txBox="1"/>
          <p:nvPr/>
        </p:nvSpPr>
        <p:spPr>
          <a:xfrm>
            <a:off x="4025196" y="2297214"/>
            <a:ext cx="810575" cy="461665"/>
          </a:xfrm>
          <a:prstGeom prst="rect">
            <a:avLst/>
          </a:prstGeom>
          <a:noFill/>
        </p:spPr>
        <p:txBody>
          <a:bodyPr wrap="square" lIns="0" tIns="0" rIns="0" bIns="0" rtlCol="0">
            <a:spAutoFit/>
          </a:bodyPr>
          <a:lstStyle/>
          <a:p>
            <a:pPr defTabSz="685775" hangingPunct="1">
              <a:defRPr/>
            </a:pPr>
            <a:r>
              <a:rPr lang="en-US" sz="1500" kern="1200">
                <a:gradFill>
                  <a:gsLst>
                    <a:gs pos="2917">
                      <a:srgbClr val="FFFFFF"/>
                    </a:gs>
                    <a:gs pos="30000">
                      <a:srgbClr val="FFFFFF"/>
                    </a:gs>
                  </a:gsLst>
                  <a:lin ang="5400000" scaled="0"/>
                </a:gradFill>
                <a:latin typeface="Segoe UI"/>
                <a:ea typeface="+mn-ea"/>
                <a:cs typeface="+mn-cs"/>
              </a:rPr>
              <a:t>Microsoft Network</a:t>
            </a:r>
          </a:p>
        </p:txBody>
      </p:sp>
      <p:pic>
        <p:nvPicPr>
          <p:cNvPr id="166" name="Graphic 165">
            <a:extLst>
              <a:ext uri="{FF2B5EF4-FFF2-40B4-BE49-F238E27FC236}">
                <a16:creationId xmlns:a16="http://schemas.microsoft.com/office/drawing/2014/main" id="{FBF364BE-1703-4772-AFCE-31A218FB91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56779" y="2423143"/>
            <a:ext cx="413712" cy="413712"/>
          </a:xfrm>
          <a:prstGeom prst="rect">
            <a:avLst/>
          </a:prstGeom>
        </p:spPr>
      </p:pic>
      <p:sp>
        <p:nvSpPr>
          <p:cNvPr id="167" name="Plus Sign 166">
            <a:extLst>
              <a:ext uri="{FF2B5EF4-FFF2-40B4-BE49-F238E27FC236}">
                <a16:creationId xmlns:a16="http://schemas.microsoft.com/office/drawing/2014/main" id="{95850F88-77B2-4178-ABDF-3D4DC4A636D9}"/>
              </a:ext>
            </a:extLst>
          </p:cNvPr>
          <p:cNvSpPr/>
          <p:nvPr/>
        </p:nvSpPr>
        <p:spPr bwMode="auto">
          <a:xfrm>
            <a:off x="7140613" y="2489971"/>
            <a:ext cx="235193" cy="230833"/>
          </a:xfrm>
          <a:prstGeom prst="mathPlus">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E7681C8F-ADD2-49F1-A224-C15855DF0A32}"/>
              </a:ext>
            </a:extLst>
          </p:cNvPr>
          <p:cNvSpPr/>
          <p:nvPr/>
        </p:nvSpPr>
        <p:spPr bwMode="auto">
          <a:xfrm>
            <a:off x="4885367" y="3014675"/>
            <a:ext cx="850234" cy="242374"/>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8580" tIns="68580" rIns="68580" bIns="68580" numCol="1" spcCol="0" rtlCol="0" fromWordArt="0" anchor="ctr" anchorCtr="0" forceAA="0" compatLnSpc="1">
            <a:prstTxWarp prst="textNoShape">
              <a:avLst/>
            </a:prstTxWarp>
            <a:spAutoFit/>
          </a:bodyPr>
          <a:lstStyle/>
          <a:p>
            <a:pPr algn="ctr" defTabSz="699354" fontAlgn="base" hangingPunct="1">
              <a:spcBef>
                <a:spcPct val="0"/>
              </a:spcBef>
              <a:spcAft>
                <a:spcPct val="0"/>
              </a:spcAft>
              <a:defRPr/>
            </a:pPr>
            <a:r>
              <a:rPr lang="en-US" sz="675" b="1" kern="1200" spc="75">
                <a:solidFill>
                  <a:srgbClr val="FFB900"/>
                </a:solidFill>
                <a:latin typeface="Segoe UI"/>
                <a:cs typeface="Segoe UI" pitchFamily="34" charset="0"/>
              </a:rPr>
              <a:t>PUBLIC IP ACL</a:t>
            </a:r>
          </a:p>
        </p:txBody>
      </p:sp>
      <p:sp>
        <p:nvSpPr>
          <p:cNvPr id="171" name="TextBox 170">
            <a:extLst>
              <a:ext uri="{FF2B5EF4-FFF2-40B4-BE49-F238E27FC236}">
                <a16:creationId xmlns:a16="http://schemas.microsoft.com/office/drawing/2014/main" id="{504B198B-1F53-4CA9-96E8-F1B48631AF55}"/>
              </a:ext>
            </a:extLst>
          </p:cNvPr>
          <p:cNvSpPr txBox="1"/>
          <p:nvPr/>
        </p:nvSpPr>
        <p:spPr>
          <a:xfrm>
            <a:off x="6662748" y="2899259"/>
            <a:ext cx="887556" cy="115416"/>
          </a:xfrm>
          <a:prstGeom prst="rect">
            <a:avLst/>
          </a:prstGeom>
          <a:noFill/>
        </p:spPr>
        <p:txBody>
          <a:bodyPr wrap="square" lIns="0" tIns="0" rIns="0" bIns="0" rtlCol="0">
            <a:spAutoFit/>
          </a:bodyPr>
          <a:lstStyle/>
          <a:p>
            <a:pPr defTabSz="685775" hangingPunct="1">
              <a:defRPr/>
            </a:pPr>
            <a:r>
              <a:rPr lang="en-US" sz="750" kern="1200">
                <a:gradFill>
                  <a:gsLst>
                    <a:gs pos="2917">
                      <a:srgbClr val="FFFFFF"/>
                    </a:gs>
                    <a:gs pos="30000">
                      <a:srgbClr val="FFFFFF"/>
                    </a:gs>
                  </a:gsLst>
                  <a:lin ang="5400000" scaled="0"/>
                </a:gradFill>
                <a:latin typeface="Segoe UI"/>
                <a:ea typeface="+mn-ea"/>
                <a:cs typeface="+mn-cs"/>
              </a:rPr>
              <a:t>Private Peering</a:t>
            </a:r>
          </a:p>
        </p:txBody>
      </p:sp>
      <p:sp>
        <p:nvSpPr>
          <p:cNvPr id="172" name="TextBox 171">
            <a:extLst>
              <a:ext uri="{FF2B5EF4-FFF2-40B4-BE49-F238E27FC236}">
                <a16:creationId xmlns:a16="http://schemas.microsoft.com/office/drawing/2014/main" id="{99317F60-C456-4D6A-A63C-B2F52273FEDE}"/>
              </a:ext>
            </a:extLst>
          </p:cNvPr>
          <p:cNvSpPr txBox="1"/>
          <p:nvPr/>
        </p:nvSpPr>
        <p:spPr>
          <a:xfrm>
            <a:off x="7419011" y="2916284"/>
            <a:ext cx="887556" cy="115416"/>
          </a:xfrm>
          <a:prstGeom prst="rect">
            <a:avLst/>
          </a:prstGeom>
          <a:noFill/>
        </p:spPr>
        <p:txBody>
          <a:bodyPr wrap="square" lIns="0" tIns="0" rIns="0" bIns="0" rtlCol="0">
            <a:spAutoFit/>
          </a:bodyPr>
          <a:lstStyle/>
          <a:p>
            <a:pPr defTabSz="685775" hangingPunct="1">
              <a:defRPr/>
            </a:pPr>
            <a:r>
              <a:rPr lang="en-US" sz="750" kern="1200">
                <a:gradFill>
                  <a:gsLst>
                    <a:gs pos="2917">
                      <a:srgbClr val="FFFFFF"/>
                    </a:gs>
                    <a:gs pos="30000">
                      <a:srgbClr val="FFFFFF"/>
                    </a:gs>
                  </a:gsLst>
                  <a:lin ang="5400000" scaled="0"/>
                </a:gradFill>
                <a:latin typeface="Segoe UI"/>
                <a:ea typeface="+mn-ea"/>
                <a:cs typeface="+mn-cs"/>
              </a:rPr>
              <a:t>Private Link</a:t>
            </a:r>
          </a:p>
        </p:txBody>
      </p:sp>
      <p:sp>
        <p:nvSpPr>
          <p:cNvPr id="173" name="Rectangle 172">
            <a:extLst>
              <a:ext uri="{FF2B5EF4-FFF2-40B4-BE49-F238E27FC236}">
                <a16:creationId xmlns:a16="http://schemas.microsoft.com/office/drawing/2014/main" id="{6BE99DBA-9D74-4693-8A77-32DA215C093F}"/>
              </a:ext>
            </a:extLst>
          </p:cNvPr>
          <p:cNvSpPr/>
          <p:nvPr/>
        </p:nvSpPr>
        <p:spPr bwMode="auto">
          <a:xfrm>
            <a:off x="6630298" y="2313037"/>
            <a:ext cx="1357847" cy="812354"/>
          </a:xfrm>
          <a:prstGeom prst="rect">
            <a:avLst/>
          </a:prstGeom>
          <a:solidFill>
            <a:srgbClr val="00B05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5" name="Connector: Elbow 174">
            <a:extLst>
              <a:ext uri="{FF2B5EF4-FFF2-40B4-BE49-F238E27FC236}">
                <a16:creationId xmlns:a16="http://schemas.microsoft.com/office/drawing/2014/main" id="{C83C6CE5-FC76-4FC8-AF30-DE0B4FF5ED02}"/>
              </a:ext>
            </a:extLst>
          </p:cNvPr>
          <p:cNvCxnSpPr>
            <a:endCxn id="173" idx="1"/>
          </p:cNvCxnSpPr>
          <p:nvPr/>
        </p:nvCxnSpPr>
        <p:spPr>
          <a:xfrm flipV="1">
            <a:off x="6225778" y="2719215"/>
            <a:ext cx="404519" cy="393581"/>
          </a:xfrm>
          <a:prstGeom prst="bentConnector3">
            <a:avLst>
              <a:gd name="adj1" fmla="val -209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73FF2258-575E-4F96-9893-A5143858A043}"/>
              </a:ext>
            </a:extLst>
          </p:cNvPr>
          <p:cNvCxnSpPr>
            <a:stCxn id="173" idx="3"/>
          </p:cNvCxnSpPr>
          <p:nvPr/>
        </p:nvCxnSpPr>
        <p:spPr>
          <a:xfrm>
            <a:off x="7988144" y="2719215"/>
            <a:ext cx="402191" cy="4590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1426833D-D3B3-40FB-B82A-F6022009ABAE}"/>
              </a:ext>
            </a:extLst>
          </p:cNvPr>
          <p:cNvGrpSpPr/>
          <p:nvPr/>
        </p:nvGrpSpPr>
        <p:grpSpPr>
          <a:xfrm>
            <a:off x="6072810" y="3292569"/>
            <a:ext cx="934621" cy="584536"/>
            <a:chOff x="7944680" y="4237692"/>
            <a:chExt cx="1246161" cy="779381"/>
          </a:xfrm>
        </p:grpSpPr>
        <p:pic>
          <p:nvPicPr>
            <p:cNvPr id="181" name="Graphic 180">
              <a:extLst>
                <a:ext uri="{FF2B5EF4-FFF2-40B4-BE49-F238E27FC236}">
                  <a16:creationId xmlns:a16="http://schemas.microsoft.com/office/drawing/2014/main" id="{DAEFC044-21FE-4112-A6B9-E4C759E5E4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4680" y="4237692"/>
              <a:ext cx="533843" cy="533841"/>
            </a:xfrm>
            <a:prstGeom prst="rect">
              <a:avLst/>
            </a:prstGeom>
          </p:spPr>
        </p:pic>
        <p:pic>
          <p:nvPicPr>
            <p:cNvPr id="182" name="Graphic 181">
              <a:extLst>
                <a:ext uri="{FF2B5EF4-FFF2-40B4-BE49-F238E27FC236}">
                  <a16:creationId xmlns:a16="http://schemas.microsoft.com/office/drawing/2014/main" id="{3C55855E-BF74-44E5-8718-83F8F0EA6F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0927" y="4249713"/>
              <a:ext cx="533843" cy="533841"/>
            </a:xfrm>
            <a:prstGeom prst="rect">
              <a:avLst/>
            </a:prstGeom>
          </p:spPr>
        </p:pic>
        <p:sp>
          <p:nvSpPr>
            <p:cNvPr id="183" name="TextBox 182">
              <a:extLst>
                <a:ext uri="{FF2B5EF4-FFF2-40B4-BE49-F238E27FC236}">
                  <a16:creationId xmlns:a16="http://schemas.microsoft.com/office/drawing/2014/main" id="{5349496A-9168-4E0D-8FF2-5E53CC2A60BC}"/>
                </a:ext>
              </a:extLst>
            </p:cNvPr>
            <p:cNvSpPr txBox="1"/>
            <p:nvPr/>
          </p:nvSpPr>
          <p:spPr>
            <a:xfrm>
              <a:off x="8007433" y="4863185"/>
              <a:ext cx="1183408" cy="153888"/>
            </a:xfrm>
            <a:prstGeom prst="rect">
              <a:avLst/>
            </a:prstGeom>
            <a:noFill/>
          </p:spPr>
          <p:txBody>
            <a:bodyPr wrap="square" lIns="0" tIns="0" rIns="0" bIns="0" rtlCol="0">
              <a:spAutoFit/>
            </a:bodyPr>
            <a:lstStyle/>
            <a:p>
              <a:pPr defTabSz="685775" hangingPunct="1">
                <a:defRPr/>
              </a:pPr>
              <a:r>
                <a:rPr lang="en-US" sz="750" kern="1200">
                  <a:gradFill>
                    <a:gsLst>
                      <a:gs pos="2917">
                        <a:srgbClr val="FFFFFF"/>
                      </a:gs>
                      <a:gs pos="30000">
                        <a:srgbClr val="FFFFFF"/>
                      </a:gs>
                    </a:gsLst>
                    <a:lin ang="5400000" scaled="0"/>
                  </a:gradFill>
                  <a:latin typeface="Segoe UI"/>
                  <a:ea typeface="+mn-ea"/>
                  <a:cs typeface="+mn-cs"/>
                </a:rPr>
                <a:t>On-premises</a:t>
              </a:r>
            </a:p>
          </p:txBody>
        </p:sp>
      </p:grpSp>
      <p:grpSp>
        <p:nvGrpSpPr>
          <p:cNvPr id="184" name="Group 183">
            <a:extLst>
              <a:ext uri="{FF2B5EF4-FFF2-40B4-BE49-F238E27FC236}">
                <a16:creationId xmlns:a16="http://schemas.microsoft.com/office/drawing/2014/main" id="{C1CF4FAF-BA1A-47F5-9903-F20393A4EC4E}"/>
              </a:ext>
            </a:extLst>
          </p:cNvPr>
          <p:cNvGrpSpPr/>
          <p:nvPr/>
        </p:nvGrpSpPr>
        <p:grpSpPr>
          <a:xfrm>
            <a:off x="139557" y="3261281"/>
            <a:ext cx="934621" cy="584536"/>
            <a:chOff x="7944680" y="4237692"/>
            <a:chExt cx="1246161" cy="779381"/>
          </a:xfrm>
        </p:grpSpPr>
        <p:pic>
          <p:nvPicPr>
            <p:cNvPr id="185" name="Graphic 184">
              <a:extLst>
                <a:ext uri="{FF2B5EF4-FFF2-40B4-BE49-F238E27FC236}">
                  <a16:creationId xmlns:a16="http://schemas.microsoft.com/office/drawing/2014/main" id="{A3E5CFAA-154A-4483-9426-58EAD86294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4680" y="4237692"/>
              <a:ext cx="533843" cy="533841"/>
            </a:xfrm>
            <a:prstGeom prst="rect">
              <a:avLst/>
            </a:prstGeom>
          </p:spPr>
        </p:pic>
        <p:pic>
          <p:nvPicPr>
            <p:cNvPr id="186" name="Graphic 185">
              <a:extLst>
                <a:ext uri="{FF2B5EF4-FFF2-40B4-BE49-F238E27FC236}">
                  <a16:creationId xmlns:a16="http://schemas.microsoft.com/office/drawing/2014/main" id="{90F400CF-04CA-42E4-B2C3-6BC98A2853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0927" y="4249713"/>
              <a:ext cx="533843" cy="533841"/>
            </a:xfrm>
            <a:prstGeom prst="rect">
              <a:avLst/>
            </a:prstGeom>
          </p:spPr>
        </p:pic>
        <p:sp>
          <p:nvSpPr>
            <p:cNvPr id="187" name="TextBox 186">
              <a:extLst>
                <a:ext uri="{FF2B5EF4-FFF2-40B4-BE49-F238E27FC236}">
                  <a16:creationId xmlns:a16="http://schemas.microsoft.com/office/drawing/2014/main" id="{35D3D215-3B1A-4504-8C94-BDFE1F16EBB3}"/>
                </a:ext>
              </a:extLst>
            </p:cNvPr>
            <p:cNvSpPr txBox="1"/>
            <p:nvPr/>
          </p:nvSpPr>
          <p:spPr>
            <a:xfrm>
              <a:off x="8007433" y="4863185"/>
              <a:ext cx="1183408" cy="153888"/>
            </a:xfrm>
            <a:prstGeom prst="rect">
              <a:avLst/>
            </a:prstGeom>
            <a:noFill/>
          </p:spPr>
          <p:txBody>
            <a:bodyPr wrap="square" lIns="0" tIns="0" rIns="0" bIns="0" rtlCol="0">
              <a:spAutoFit/>
            </a:bodyPr>
            <a:lstStyle/>
            <a:p>
              <a:pPr defTabSz="685775" hangingPunct="1">
                <a:defRPr/>
              </a:pPr>
              <a:r>
                <a:rPr lang="en-US" sz="750" kern="1200">
                  <a:gradFill>
                    <a:gsLst>
                      <a:gs pos="2917">
                        <a:srgbClr val="FFFFFF"/>
                      </a:gs>
                      <a:gs pos="30000">
                        <a:srgbClr val="FFFFFF"/>
                      </a:gs>
                    </a:gsLst>
                    <a:lin ang="5400000" scaled="0"/>
                  </a:gradFill>
                  <a:latin typeface="Segoe UI"/>
                  <a:ea typeface="+mn-ea"/>
                  <a:cs typeface="+mn-cs"/>
                </a:rPr>
                <a:t>On-premises</a:t>
              </a:r>
            </a:p>
          </p:txBody>
        </p:sp>
      </p:grpSp>
      <p:sp>
        <p:nvSpPr>
          <p:cNvPr id="188" name="Rectangle 187">
            <a:extLst>
              <a:ext uri="{FF2B5EF4-FFF2-40B4-BE49-F238E27FC236}">
                <a16:creationId xmlns:a16="http://schemas.microsoft.com/office/drawing/2014/main" id="{6CA2C4A4-FB71-4257-9E5B-B12F16427F66}"/>
              </a:ext>
            </a:extLst>
          </p:cNvPr>
          <p:cNvSpPr/>
          <p:nvPr/>
        </p:nvSpPr>
        <p:spPr>
          <a:xfrm>
            <a:off x="204872" y="4079055"/>
            <a:ext cx="2532932" cy="866904"/>
          </a:xfrm>
          <a:prstGeom prst="rect">
            <a:avLst/>
          </a:prstGeom>
        </p:spPr>
        <p:txBody>
          <a:bodyPr wrap="square">
            <a:spAutoFit/>
          </a:bodyPr>
          <a:lstStyle/>
          <a:p>
            <a:pPr marL="171450" indent="-171450" defTabSz="685775" hangingPunct="1">
              <a:spcAft>
                <a:spcPts val="450"/>
              </a:spcAft>
              <a:buClr>
                <a:srgbClr val="FFFFFF"/>
              </a:buClr>
              <a:buSzPct val="100000"/>
              <a:buFont typeface="Arial" panose="020B0604020202020204" pitchFamily="34" charset="0"/>
              <a:buChar char="•"/>
              <a:defRPr/>
            </a:pPr>
            <a:r>
              <a:rPr lang="en-US" sz="1050" kern="1200" dirty="0">
                <a:solidFill>
                  <a:srgbClr val="FFFFFF"/>
                </a:solidFill>
                <a:latin typeface="Segoe UI"/>
                <a:ea typeface="+mn-ea"/>
                <a:cs typeface="+mn-cs"/>
              </a:rPr>
              <a:t>Traffic traverses the Internet</a:t>
            </a:r>
            <a:endParaRPr lang="en-US" sz="1050" kern="1200" dirty="0">
              <a:solidFill>
                <a:srgbClr val="FFFFFF"/>
              </a:solidFill>
              <a:latin typeface="Segoe UI"/>
              <a:ea typeface="+mn-ea"/>
              <a:cs typeface="Segoe UI"/>
            </a:endParaRP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dirty="0">
                <a:solidFill>
                  <a:srgbClr val="FFFFFF"/>
                </a:solidFill>
                <a:latin typeface="Segoe UI"/>
                <a:ea typeface="+mn-ea"/>
                <a:cs typeface="+mn-cs"/>
              </a:rPr>
              <a:t>Secured using ACLs on Public </a:t>
            </a:r>
            <a:r>
              <a:rPr lang="en-US" sz="1050" kern="1200" dirty="0" err="1">
                <a:solidFill>
                  <a:srgbClr val="FFFFFF"/>
                </a:solidFill>
                <a:latin typeface="Segoe UI"/>
                <a:ea typeface="+mn-ea"/>
                <a:cs typeface="+mn-cs"/>
              </a:rPr>
              <a:t>Ips</a:t>
            </a:r>
            <a:endParaRPr lang="en-US" sz="1050" kern="1200" dirty="0">
              <a:solidFill>
                <a:srgbClr val="FFFFFF"/>
              </a:solidFill>
              <a:latin typeface="Segoe UI"/>
              <a:ea typeface="+mn-ea"/>
              <a:cs typeface="+mn-cs"/>
            </a:endParaRP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dirty="0">
                <a:solidFill>
                  <a:srgbClr val="FFFFFF"/>
                </a:solidFill>
                <a:latin typeface="Segoe UI"/>
                <a:ea typeface="+mn-ea"/>
                <a:cs typeface="Segoe UI"/>
              </a:rPr>
              <a:t>Corporate firewall open to Azure Public IPs</a:t>
            </a:r>
          </a:p>
        </p:txBody>
      </p:sp>
      <p:sp>
        <p:nvSpPr>
          <p:cNvPr id="189" name="Rectangle 188">
            <a:extLst>
              <a:ext uri="{FF2B5EF4-FFF2-40B4-BE49-F238E27FC236}">
                <a16:creationId xmlns:a16="http://schemas.microsoft.com/office/drawing/2014/main" id="{F5A5E732-BC48-41DA-AE69-B7753565EA43}"/>
              </a:ext>
            </a:extLst>
          </p:cNvPr>
          <p:cNvSpPr/>
          <p:nvPr/>
        </p:nvSpPr>
        <p:spPr>
          <a:xfrm>
            <a:off x="3068936" y="4091930"/>
            <a:ext cx="2863947" cy="1190069"/>
          </a:xfrm>
          <a:prstGeom prst="rect">
            <a:avLst/>
          </a:prstGeom>
        </p:spPr>
        <p:txBody>
          <a:bodyPr wrap="square">
            <a:spAutoFit/>
          </a:bodyPr>
          <a:lstStyle/>
          <a:p>
            <a:pPr marL="171450" indent="-171450" defTabSz="685775" hangingPunct="1">
              <a:spcAft>
                <a:spcPts val="450"/>
              </a:spcAft>
              <a:buClr>
                <a:srgbClr val="FFFFFF"/>
              </a:buClr>
              <a:buSzPct val="100000"/>
              <a:buFont typeface="Arial" panose="020B0604020202020204" pitchFamily="34" charset="0"/>
              <a:buChar char="•"/>
              <a:defRPr/>
            </a:pPr>
            <a:r>
              <a:rPr lang="en-US" sz="1050" kern="1200" dirty="0">
                <a:solidFill>
                  <a:srgbClr val="FFFFFF"/>
                </a:solidFill>
                <a:latin typeface="Segoe UI"/>
                <a:ea typeface="+mn-ea"/>
                <a:cs typeface="+mn-cs"/>
              </a:rPr>
              <a:t>Traffic stays within Microsoft and partner network </a:t>
            </a: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dirty="0">
                <a:solidFill>
                  <a:srgbClr val="FFFFFF"/>
                </a:solidFill>
                <a:latin typeface="Segoe UI"/>
                <a:ea typeface="+mn-ea"/>
                <a:cs typeface="+mn-cs"/>
              </a:rPr>
              <a:t>MS Peering draws Microsoft Public IP traffic</a:t>
            </a: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dirty="0">
                <a:solidFill>
                  <a:srgbClr val="FFFFFF"/>
                </a:solidFill>
                <a:latin typeface="Segoe UI"/>
                <a:ea typeface="+mn-ea"/>
                <a:cs typeface="Segoe UI"/>
              </a:rPr>
              <a:t>Corporate Firewall open to Azure Public IPs</a:t>
            </a:r>
          </a:p>
        </p:txBody>
      </p:sp>
      <p:sp>
        <p:nvSpPr>
          <p:cNvPr id="190" name="Rectangle 189">
            <a:extLst>
              <a:ext uri="{FF2B5EF4-FFF2-40B4-BE49-F238E27FC236}">
                <a16:creationId xmlns:a16="http://schemas.microsoft.com/office/drawing/2014/main" id="{D4DD8E3A-846E-4E7A-86D7-D0DE3640FFAD}"/>
              </a:ext>
            </a:extLst>
          </p:cNvPr>
          <p:cNvSpPr/>
          <p:nvPr/>
        </p:nvSpPr>
        <p:spPr>
          <a:xfrm>
            <a:off x="6283838" y="4054361"/>
            <a:ext cx="2773194" cy="866904"/>
          </a:xfrm>
          <a:prstGeom prst="rect">
            <a:avLst/>
          </a:prstGeom>
        </p:spPr>
        <p:txBody>
          <a:bodyPr wrap="square">
            <a:spAutoFit/>
          </a:bodyPr>
          <a:lstStyle/>
          <a:p>
            <a:pPr marL="171450" indent="-171450" defTabSz="685775" hangingPunct="1">
              <a:spcAft>
                <a:spcPts val="450"/>
              </a:spcAft>
              <a:buClr>
                <a:srgbClr val="FFFFFF"/>
              </a:buClr>
              <a:buSzPct val="100000"/>
              <a:buFont typeface="Arial" panose="020B0604020202020204" pitchFamily="34" charset="0"/>
              <a:buChar char="•"/>
              <a:defRPr/>
            </a:pPr>
            <a:r>
              <a:rPr lang="en-US" sz="1050" kern="1200" dirty="0">
                <a:solidFill>
                  <a:srgbClr val="FFFFFF"/>
                </a:solidFill>
                <a:latin typeface="Segoe UI"/>
                <a:ea typeface="+mn-ea"/>
                <a:cs typeface="+mn-cs"/>
              </a:rPr>
              <a:t>Traffic is fully private traversing the Microsoft network</a:t>
            </a: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dirty="0">
                <a:solidFill>
                  <a:srgbClr val="FFFFFF"/>
                </a:solidFill>
                <a:latin typeface="Segoe UI"/>
                <a:ea typeface="+mn-ea"/>
                <a:cs typeface="Segoe UI"/>
              </a:rPr>
              <a:t>No exposure of public IPs on either side</a:t>
            </a:r>
          </a:p>
          <a:p>
            <a:pPr marL="171450" indent="-171450" defTabSz="685775" hangingPunct="1">
              <a:spcAft>
                <a:spcPts val="450"/>
              </a:spcAft>
              <a:buClr>
                <a:srgbClr val="FFFFFF"/>
              </a:buClr>
              <a:buSzPct val="100000"/>
              <a:buFont typeface="Arial" panose="020B0604020202020204" pitchFamily="34" charset="0"/>
              <a:buChar char="•"/>
              <a:defRPr/>
            </a:pPr>
            <a:r>
              <a:rPr lang="en-US" sz="1050" kern="1200" dirty="0">
                <a:solidFill>
                  <a:srgbClr val="FFFFFF"/>
                </a:solidFill>
                <a:latin typeface="Segoe UI"/>
                <a:ea typeface="+mn-ea"/>
                <a:cs typeface="Segoe UI"/>
              </a:rPr>
              <a:t>Corporate Firewall open only to private</a:t>
            </a:r>
          </a:p>
        </p:txBody>
      </p:sp>
    </p:spTree>
    <p:extLst>
      <p:ext uri="{BB962C8B-B14F-4D97-AF65-F5344CB8AC3E}">
        <p14:creationId xmlns:p14="http://schemas.microsoft.com/office/powerpoint/2010/main" val="2199867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106" grpId="0"/>
      <p:bldP spid="107" grpId="0"/>
      <p:bldP spid="108" grpId="0"/>
      <p:bldP spid="127" grpId="0"/>
      <p:bldP spid="128" grpId="0"/>
      <p:bldP spid="129" grpId="0"/>
      <p:bldP spid="163" grpId="0" animBg="1"/>
      <p:bldP spid="164" grpId="0"/>
      <p:bldP spid="167" grpId="0" animBg="1"/>
      <p:bldP spid="168" grpId="0" animBg="1"/>
      <p:bldP spid="171" grpId="0"/>
      <p:bldP spid="172" grpId="0"/>
      <p:bldP spid="173" grpId="0" animBg="1"/>
      <p:bldP spid="189" grpId="0"/>
      <p:bldP spid="19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01540" y="362588"/>
            <a:ext cx="8340920" cy="4801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ARC*</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Policy, Resource Graph Updates</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Windows Admin </a:t>
            </a:r>
            <a:r>
              <a:rPr lang="en-GB" sz="1600" b="1" dirty="0" err="1">
                <a:solidFill>
                  <a:srgbClr val="2E93B8"/>
                </a:solidFill>
                <a:latin typeface="Roboto Mono Medium for Powerlin" pitchFamily="2" charset="0"/>
                <a:ea typeface="Roboto Mono Medium for Powerlin" pitchFamily="2" charset="0"/>
              </a:rPr>
              <a:t>Center</a:t>
            </a:r>
            <a:r>
              <a:rPr lang="en-GB" sz="1600" b="1" dirty="0">
                <a:solidFill>
                  <a:srgbClr val="2E93B8"/>
                </a:solidFill>
                <a:latin typeface="Roboto Mono Medium for Powerlin" pitchFamily="2" charset="0"/>
                <a:ea typeface="Roboto Mono Medium for Powerlin" pitchFamily="2" charset="0"/>
              </a:rPr>
              <a:t> 1910 GA</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Security </a:t>
            </a:r>
            <a:r>
              <a:rPr lang="en-GB" sz="1600" b="1" dirty="0" err="1">
                <a:solidFill>
                  <a:srgbClr val="2E93B8"/>
                </a:solidFill>
                <a:latin typeface="Roboto Mono Medium for Powerlin" pitchFamily="2" charset="0"/>
                <a:ea typeface="Roboto Mono Medium for Powerlin" pitchFamily="2" charset="0"/>
              </a:rPr>
              <a:t>Center</a:t>
            </a:r>
            <a:r>
              <a:rPr lang="en-GB" sz="1600" b="1" dirty="0">
                <a:solidFill>
                  <a:srgbClr val="2E93B8"/>
                </a:solidFill>
                <a:latin typeface="Roboto Mono Medium for Powerlin" pitchFamily="2" charset="0"/>
                <a:ea typeface="Roboto Mono Medium for Powerlin" pitchFamily="2" charset="0"/>
              </a:rPr>
              <a:t> Updates*</a:t>
            </a:r>
            <a:br>
              <a:rPr lang="en-GB" sz="1600"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Secure Score Changes</a:t>
            </a:r>
            <a:br>
              <a:rPr lang="en-GB"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GitHub Repo For Community To Share Policies Etc…</a:t>
            </a:r>
            <a:br>
              <a:rPr lang="en-GB"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Additional Regulatory Compliance Standards (Preview) – UK Official &amp; NHS</a:t>
            </a:r>
            <a:br>
              <a:rPr lang="en-GB"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Advanced Data Security For SQL IaaS – Vulnerability &amp; ATP</a:t>
            </a:r>
            <a:br>
              <a:rPr lang="en-GB"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a:t>
            </a:r>
            <a:r>
              <a:rPr lang="en-GB" b="1" dirty="0" err="1">
                <a:solidFill>
                  <a:srgbClr val="2E93B8"/>
                </a:solidFill>
                <a:latin typeface="Roboto Mono Medium for Powerlin" pitchFamily="2" charset="0"/>
                <a:ea typeface="Roboto Mono Medium for Powerlin" pitchFamily="2" charset="0"/>
              </a:rPr>
              <a:t>Qualsys</a:t>
            </a:r>
            <a:r>
              <a:rPr lang="en-GB" b="1" dirty="0">
                <a:solidFill>
                  <a:srgbClr val="2E93B8"/>
                </a:solidFill>
                <a:latin typeface="Roboto Mono Medium for Powerlin" pitchFamily="2" charset="0"/>
                <a:ea typeface="Roboto Mono Medium for Powerlin" pitchFamily="2" charset="0"/>
              </a:rPr>
              <a:t> Vulnerability Assessment Included In Standard Tier For VMs &amp; ACR</a:t>
            </a:r>
            <a:br>
              <a:rPr lang="en-GB"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Logic App Workflow Integration &amp; Improved Reporting/Alerting</a:t>
            </a:r>
            <a:br>
              <a:rPr lang="en-GB"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Log Analytics &amp; Event Hub Support</a:t>
            </a:r>
            <a:br>
              <a:rPr lang="en-GB"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WAC Integration For Onboarding On-Premise Servers</a:t>
            </a:r>
            <a:br>
              <a:rPr lang="en-GB"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ACR Support Added</a:t>
            </a:r>
            <a:br>
              <a:rPr lang="en-GB"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Threat Protection For AKS</a:t>
            </a:r>
            <a:endParaRPr lang="en-GB" sz="1600" b="1" dirty="0">
              <a:solidFill>
                <a:srgbClr val="2E93B8"/>
              </a:solidFill>
              <a:latin typeface="Roboto Mono Medium for Powerlin" pitchFamily="2" charset="0"/>
              <a:ea typeface="Roboto Mono Medium for Powerlin" pitchFamily="2" charset="0"/>
            </a:endParaRPr>
          </a:p>
        </p:txBody>
      </p:sp>
      <p:sp>
        <p:nvSpPr>
          <p:cNvPr id="8" name="Shape 138">
            <a:extLst>
              <a:ext uri="{FF2B5EF4-FFF2-40B4-BE49-F238E27FC236}">
                <a16:creationId xmlns:a16="http://schemas.microsoft.com/office/drawing/2014/main" id="{022A2DF9-416C-4715-A4CE-B77A82E740E9}"/>
              </a:ext>
            </a:extLst>
          </p:cNvPr>
          <p:cNvSpPr/>
          <p:nvPr/>
        </p:nvSpPr>
        <p:spPr>
          <a:xfrm>
            <a:off x="-4072" y="185944"/>
            <a:ext cx="6969228"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AZURE GOVERNANCE &amp; SECURITY - SUMMARY</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618373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F828273-D902-435B-B15C-7663AA82A9EA}"/>
              </a:ext>
            </a:extLst>
          </p:cNvPr>
          <p:cNvSpPr txBox="1"/>
          <p:nvPr/>
        </p:nvSpPr>
        <p:spPr>
          <a:xfrm>
            <a:off x="3738377" y="1175624"/>
            <a:ext cx="1667252" cy="230832"/>
          </a:xfrm>
          <a:prstGeom prst="rect">
            <a:avLst/>
          </a:prstGeom>
          <a:noFill/>
        </p:spPr>
        <p:txBody>
          <a:bodyPr wrap="none" lIns="0" tIns="0" rIns="0" bIns="0" rtlCol="0">
            <a:spAutoFit/>
          </a:bodyPr>
          <a:lstStyle/>
          <a:p>
            <a:pPr algn="ctr" defTabSz="685800" hangingPunct="1">
              <a:defRPr/>
            </a:pPr>
            <a:r>
              <a:rPr lang="en-US" sz="1500" kern="1200">
                <a:gradFill>
                  <a:gsLst>
                    <a:gs pos="2917">
                      <a:srgbClr val="000000"/>
                    </a:gs>
                    <a:gs pos="30000">
                      <a:srgbClr val="000000"/>
                    </a:gs>
                  </a:gsLst>
                  <a:lin ang="5400000" scaled="0"/>
                </a:gradFill>
                <a:latin typeface="Segoe UI"/>
                <a:ea typeface="+mn-ea"/>
                <a:cs typeface="+mn-cs"/>
              </a:rPr>
              <a:t>Customer use cases</a:t>
            </a:r>
          </a:p>
        </p:txBody>
      </p:sp>
      <p:grpSp>
        <p:nvGrpSpPr>
          <p:cNvPr id="167" name="Group 166">
            <a:extLst>
              <a:ext uri="{FF2B5EF4-FFF2-40B4-BE49-F238E27FC236}">
                <a16:creationId xmlns:a16="http://schemas.microsoft.com/office/drawing/2014/main" id="{5DA348A2-FE5A-473B-A1B0-9AF5DAD99D8B}"/>
              </a:ext>
            </a:extLst>
          </p:cNvPr>
          <p:cNvGrpSpPr/>
          <p:nvPr/>
        </p:nvGrpSpPr>
        <p:grpSpPr>
          <a:xfrm>
            <a:off x="3215522" y="1827939"/>
            <a:ext cx="2716002" cy="2976699"/>
            <a:chOff x="4287363" y="2437252"/>
            <a:chExt cx="3621336" cy="3968932"/>
          </a:xfrm>
        </p:grpSpPr>
        <p:sp>
          <p:nvSpPr>
            <p:cNvPr id="15" name="Rectangle 14">
              <a:extLst>
                <a:ext uri="{FF2B5EF4-FFF2-40B4-BE49-F238E27FC236}">
                  <a16:creationId xmlns:a16="http://schemas.microsoft.com/office/drawing/2014/main" id="{4F556B1F-6BA5-4114-AFF7-C11B79E96675}"/>
                </a:ext>
              </a:extLst>
            </p:cNvPr>
            <p:cNvSpPr/>
            <p:nvPr/>
          </p:nvSpPr>
          <p:spPr bwMode="auto">
            <a:xfrm>
              <a:off x="4287363"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lnSpc>
                  <a:spcPct val="90000"/>
                </a:lnSpc>
                <a:spcBef>
                  <a:spcPts val="450"/>
                </a:spcBef>
                <a:spcAft>
                  <a:spcPts val="450"/>
                </a:spcAft>
                <a:defRPr/>
              </a:pPr>
              <a: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Deploy and manage Kubernetes applications at scale across environments using DevOps techniques. Ensure </a:t>
              </a:r>
              <a:b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br>
              <a: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that applications are deployed </a:t>
              </a:r>
              <a:b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br>
              <a: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and configured consistently from </a:t>
              </a:r>
              <a:b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br>
              <a: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source control, at scale.</a:t>
              </a:r>
            </a:p>
          </p:txBody>
        </p:sp>
        <p:sp>
          <p:nvSpPr>
            <p:cNvPr id="18" name="Rectangle 17">
              <a:extLst>
                <a:ext uri="{FF2B5EF4-FFF2-40B4-BE49-F238E27FC236}">
                  <a16:creationId xmlns:a16="http://schemas.microsoft.com/office/drawing/2014/main" id="{E10285E8-FC7C-430F-992F-DA021C355268}"/>
                </a:ext>
              </a:extLst>
            </p:cNvPr>
            <p:cNvSpPr/>
            <p:nvPr/>
          </p:nvSpPr>
          <p:spPr bwMode="auto">
            <a:xfrm>
              <a:off x="4287363"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lnSpc>
                  <a:spcPct val="90000"/>
                </a:lnSpc>
                <a:spcBef>
                  <a:spcPts val="450"/>
                </a:spcBef>
                <a:spcAft>
                  <a:spcPts val="450"/>
                </a:spcAft>
                <a:defRPr/>
              </a:pPr>
              <a:r>
                <a:rPr lang="en-US" sz="1350" kern="1200">
                  <a:gradFill>
                    <a:gsLst>
                      <a:gs pos="2917">
                        <a:srgbClr val="000000"/>
                      </a:gs>
                      <a:gs pos="100000">
                        <a:srgbClr val="000000"/>
                      </a:gs>
                    </a:gsLst>
                    <a:lin ang="5400000" scaled="0"/>
                  </a:gradFill>
                  <a:latin typeface="Segoe UI Semibold"/>
                </a:rPr>
                <a:t>At-scale Kubernetes </a:t>
              </a:r>
              <a:br>
                <a:rPr lang="en-US" sz="1350" kern="1200">
                  <a:gradFill>
                    <a:gsLst>
                      <a:gs pos="2917">
                        <a:srgbClr val="000000"/>
                      </a:gs>
                      <a:gs pos="100000">
                        <a:srgbClr val="000000"/>
                      </a:gs>
                    </a:gsLst>
                    <a:lin ang="5400000" scaled="0"/>
                  </a:gradFill>
                  <a:latin typeface="Segoe UI Semibold"/>
                </a:rPr>
              </a:br>
              <a:r>
                <a:rPr lang="en-US" sz="1350" kern="1200">
                  <a:gradFill>
                    <a:gsLst>
                      <a:gs pos="2917">
                        <a:srgbClr val="000000"/>
                      </a:gs>
                      <a:gs pos="100000">
                        <a:srgbClr val="000000"/>
                      </a:gs>
                    </a:gsLst>
                    <a:lin ang="5400000" scaled="0"/>
                  </a:gradFill>
                  <a:latin typeface="Segoe UI Semibold"/>
                </a:rPr>
                <a:t>app management</a:t>
              </a:r>
              <a:endPar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endParaRPr>
            </a:p>
          </p:txBody>
        </p:sp>
        <p:grpSp>
          <p:nvGrpSpPr>
            <p:cNvPr id="55" name="Group 54">
              <a:extLst>
                <a:ext uri="{FF2B5EF4-FFF2-40B4-BE49-F238E27FC236}">
                  <a16:creationId xmlns:a16="http://schemas.microsoft.com/office/drawing/2014/main" id="{FB2446A1-CD22-4BA6-8C90-01DBD855D3F0}"/>
                </a:ext>
              </a:extLst>
            </p:cNvPr>
            <p:cNvGrpSpPr/>
            <p:nvPr/>
          </p:nvGrpSpPr>
          <p:grpSpPr>
            <a:xfrm>
              <a:off x="4916899" y="2437252"/>
              <a:ext cx="2362264" cy="721537"/>
              <a:chOff x="4607560" y="2803716"/>
              <a:chExt cx="1880033" cy="574244"/>
            </a:xfrm>
          </p:grpSpPr>
          <p:grpSp>
            <p:nvGrpSpPr>
              <p:cNvPr id="72" name="Group 71">
                <a:extLst>
                  <a:ext uri="{FF2B5EF4-FFF2-40B4-BE49-F238E27FC236}">
                    <a16:creationId xmlns:a16="http://schemas.microsoft.com/office/drawing/2014/main" id="{F88DCAD8-8F09-42BD-B38B-D93D4840574E}"/>
                  </a:ext>
                </a:extLst>
              </p:cNvPr>
              <p:cNvGrpSpPr/>
              <p:nvPr/>
            </p:nvGrpSpPr>
            <p:grpSpPr>
              <a:xfrm>
                <a:off x="4836485" y="3049171"/>
                <a:ext cx="1267691" cy="83127"/>
                <a:chOff x="1558636" y="2758787"/>
                <a:chExt cx="1267691" cy="83127"/>
              </a:xfrm>
            </p:grpSpPr>
            <p:cxnSp>
              <p:nvCxnSpPr>
                <p:cNvPr id="73" name="Straight Connector 72">
                  <a:extLst>
                    <a:ext uri="{FF2B5EF4-FFF2-40B4-BE49-F238E27FC236}">
                      <a16:creationId xmlns:a16="http://schemas.microsoft.com/office/drawing/2014/main" id="{3C8D48AA-7A9D-4437-8F9A-328AAAEC4C68}"/>
                    </a:ext>
                  </a:extLst>
                </p:cNvPr>
                <p:cNvCxnSpPr>
                  <a:cxnSpLocks/>
                </p:cNvCxnSpPr>
                <p:nvPr/>
              </p:nvCxnSpPr>
              <p:spPr>
                <a:xfrm>
                  <a:off x="1558636" y="2800350"/>
                  <a:ext cx="1267691"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Rectangle 40">
                  <a:extLst>
                    <a:ext uri="{FF2B5EF4-FFF2-40B4-BE49-F238E27FC236}">
                      <a16:creationId xmlns:a16="http://schemas.microsoft.com/office/drawing/2014/main" id="{7C847780-75B8-4A56-A6C0-8FEADA58291C}"/>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grpSp>
          <p:sp useBgFill="1">
            <p:nvSpPr>
              <p:cNvPr id="54" name="Oval 53">
                <a:extLst>
                  <a:ext uri="{FF2B5EF4-FFF2-40B4-BE49-F238E27FC236}">
                    <a16:creationId xmlns:a16="http://schemas.microsoft.com/office/drawing/2014/main" id="{41392B5B-BD22-4103-A4EA-AA2D45FD737D}"/>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spreadsheet" descr="spreadsheet, data, paper, list">
                <a:extLst>
                  <a:ext uri="{FF2B5EF4-FFF2-40B4-BE49-F238E27FC236}">
                    <a16:creationId xmlns:a16="http://schemas.microsoft.com/office/drawing/2014/main" id="{CBD37674-FB8D-47CE-8F0D-819D76830141}"/>
                  </a:ext>
                </a:extLst>
              </p:cNvPr>
              <p:cNvGrpSpPr/>
              <p:nvPr/>
            </p:nvGrpSpPr>
            <p:grpSpPr>
              <a:xfrm>
                <a:off x="6223458" y="2922863"/>
                <a:ext cx="264135" cy="333644"/>
                <a:chOff x="6392789" y="3964742"/>
                <a:chExt cx="297505" cy="375795"/>
              </a:xfrm>
            </p:grpSpPr>
            <p:sp>
              <p:nvSpPr>
                <p:cNvPr id="58" name="Freeform: Shape 57">
                  <a:extLst>
                    <a:ext uri="{FF2B5EF4-FFF2-40B4-BE49-F238E27FC236}">
                      <a16:creationId xmlns:a16="http://schemas.microsoft.com/office/drawing/2014/main" id="{1DE05A92-33CF-4B98-B8D6-0DAE5BD22238}"/>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59" name="Freeform: Shape 58">
                  <a:extLst>
                    <a:ext uri="{FF2B5EF4-FFF2-40B4-BE49-F238E27FC236}">
                      <a16:creationId xmlns:a16="http://schemas.microsoft.com/office/drawing/2014/main" id="{7E912623-CA98-4689-8FA1-5E58E0B12FFB}"/>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60" name="Freeform: Shape 59">
                  <a:extLst>
                    <a:ext uri="{FF2B5EF4-FFF2-40B4-BE49-F238E27FC236}">
                      <a16:creationId xmlns:a16="http://schemas.microsoft.com/office/drawing/2014/main" id="{D51E3DEE-F520-4F1A-BA07-A6B959A552B0}"/>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61" name="Freeform: Shape 60">
                  <a:extLst>
                    <a:ext uri="{FF2B5EF4-FFF2-40B4-BE49-F238E27FC236}">
                      <a16:creationId xmlns:a16="http://schemas.microsoft.com/office/drawing/2014/main" id="{EB4A54E4-22E1-48A2-BCA0-7FBE34B950ED}"/>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62" name="Freeform: Shape 61">
                  <a:extLst>
                    <a:ext uri="{FF2B5EF4-FFF2-40B4-BE49-F238E27FC236}">
                      <a16:creationId xmlns:a16="http://schemas.microsoft.com/office/drawing/2014/main" id="{198AC51F-D15A-4613-B49F-D8085DE8C784}"/>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63" name="Freeform: Shape 62">
                  <a:extLst>
                    <a:ext uri="{FF2B5EF4-FFF2-40B4-BE49-F238E27FC236}">
                      <a16:creationId xmlns:a16="http://schemas.microsoft.com/office/drawing/2014/main" id="{4D438FBF-06BE-4E1A-B436-37144399E09F}"/>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64" name="Freeform: Shape 63">
                  <a:extLst>
                    <a:ext uri="{FF2B5EF4-FFF2-40B4-BE49-F238E27FC236}">
                      <a16:creationId xmlns:a16="http://schemas.microsoft.com/office/drawing/2014/main" id="{15709E7B-E1FA-4469-99E1-72C02F949C86}"/>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65" name="Freeform: Shape 64">
                  <a:extLst>
                    <a:ext uri="{FF2B5EF4-FFF2-40B4-BE49-F238E27FC236}">
                      <a16:creationId xmlns:a16="http://schemas.microsoft.com/office/drawing/2014/main" id="{059FF7E8-14D8-4F76-98DF-D10BAF54ABF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defTabSz="685800" hangingPunct="1">
                    <a:defRPr/>
                  </a:pPr>
                  <a:endParaRPr lang="en-US" sz="1350" kern="1200">
                    <a:latin typeface="Segoe UI"/>
                    <a:ea typeface="+mn-ea"/>
                    <a:cs typeface="+mn-cs"/>
                  </a:endParaRPr>
                </a:p>
              </p:txBody>
            </p:sp>
          </p:grpSp>
          <p:grpSp>
            <p:nvGrpSpPr>
              <p:cNvPr id="66" name="code samples" descr="code samples">
                <a:extLst>
                  <a:ext uri="{FF2B5EF4-FFF2-40B4-BE49-F238E27FC236}">
                    <a16:creationId xmlns:a16="http://schemas.microsoft.com/office/drawing/2014/main" id="{3157E83E-E29B-4D54-9C17-4C8F6330A014}"/>
                  </a:ext>
                </a:extLst>
              </p:cNvPr>
              <p:cNvGrpSpPr/>
              <p:nvPr/>
            </p:nvGrpSpPr>
            <p:grpSpPr>
              <a:xfrm>
                <a:off x="5379789" y="3013129"/>
                <a:ext cx="393190" cy="198902"/>
                <a:chOff x="2548477" y="4015530"/>
                <a:chExt cx="500554" cy="253214"/>
              </a:xfrm>
            </p:grpSpPr>
            <p:sp>
              <p:nvSpPr>
                <p:cNvPr id="67" name="Freeform: Shape 66">
                  <a:extLst>
                    <a:ext uri="{FF2B5EF4-FFF2-40B4-BE49-F238E27FC236}">
                      <a16:creationId xmlns:a16="http://schemas.microsoft.com/office/drawing/2014/main" id="{4AC4AB8E-5D0B-4FFE-AFA5-900514450EAC}"/>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68" name="Freeform: Shape 67">
                  <a:extLst>
                    <a:ext uri="{FF2B5EF4-FFF2-40B4-BE49-F238E27FC236}">
                      <a16:creationId xmlns:a16="http://schemas.microsoft.com/office/drawing/2014/main" id="{42CF0429-952C-4A88-913F-887CEFB22EF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69" name="Freeform: Shape 68">
                  <a:extLst>
                    <a:ext uri="{FF2B5EF4-FFF2-40B4-BE49-F238E27FC236}">
                      <a16:creationId xmlns:a16="http://schemas.microsoft.com/office/drawing/2014/main" id="{870B12CC-3869-4EAA-80FF-31CCE8CA1CAA}"/>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70" name="Freeform: Shape 69">
                  <a:extLst>
                    <a:ext uri="{FF2B5EF4-FFF2-40B4-BE49-F238E27FC236}">
                      <a16:creationId xmlns:a16="http://schemas.microsoft.com/office/drawing/2014/main" id="{419EB9C0-CCE0-4726-83E2-E67719960FAD}"/>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defTabSz="685800" hangingPunct="1">
                    <a:defRPr/>
                  </a:pPr>
                  <a:endParaRPr lang="en-US" sz="1350" kern="1200">
                    <a:latin typeface="Segoe UI"/>
                    <a:ea typeface="+mn-ea"/>
                    <a:cs typeface="+mn-cs"/>
                  </a:endParaRPr>
                </a:p>
              </p:txBody>
            </p:sp>
            <p:sp>
              <p:nvSpPr>
                <p:cNvPr id="71" name="Freeform: Shape 70">
                  <a:extLst>
                    <a:ext uri="{FF2B5EF4-FFF2-40B4-BE49-F238E27FC236}">
                      <a16:creationId xmlns:a16="http://schemas.microsoft.com/office/drawing/2014/main" id="{3447F48E-081B-4746-961C-97B26D70259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defTabSz="685800" hangingPunct="1">
                    <a:defRPr/>
                  </a:pPr>
                  <a:endParaRPr lang="en-US" sz="1350" kern="1200">
                    <a:latin typeface="Segoe UI"/>
                    <a:ea typeface="+mn-ea"/>
                    <a:cs typeface="+mn-cs"/>
                  </a:endParaRPr>
                </a:p>
              </p:txBody>
            </p:sp>
          </p:grpSp>
          <p:grpSp>
            <p:nvGrpSpPr>
              <p:cNvPr id="48" name="globe" descr="globe, earth">
                <a:extLst>
                  <a:ext uri="{FF2B5EF4-FFF2-40B4-BE49-F238E27FC236}">
                    <a16:creationId xmlns:a16="http://schemas.microsoft.com/office/drawing/2014/main" id="{D566E6D2-70B5-4286-A4AA-3D9C83F66F67}"/>
                  </a:ext>
                </a:extLst>
              </p:cNvPr>
              <p:cNvGrpSpPr/>
              <p:nvPr/>
            </p:nvGrpSpPr>
            <p:grpSpPr>
              <a:xfrm>
                <a:off x="4607560" y="2803716"/>
                <a:ext cx="574039" cy="574036"/>
                <a:chOff x="8617745" y="2840833"/>
                <a:chExt cx="896938" cy="896934"/>
              </a:xfrm>
            </p:grpSpPr>
            <p:sp>
              <p:nvSpPr>
                <p:cNvPr id="49" name="Oval 48">
                  <a:extLst>
                    <a:ext uri="{FF2B5EF4-FFF2-40B4-BE49-F238E27FC236}">
                      <a16:creationId xmlns:a16="http://schemas.microsoft.com/office/drawing/2014/main" id="{411F2EF0-0C76-4DE4-984F-E33CC3A13A1E}"/>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
                  <a:extLst>
                    <a:ext uri="{FF2B5EF4-FFF2-40B4-BE49-F238E27FC236}">
                      <a16:creationId xmlns:a16="http://schemas.microsoft.com/office/drawing/2014/main" id="{775BA6D2-660D-4594-8302-D4B702B5CE83}"/>
                    </a:ext>
                  </a:extLst>
                </p:cNvPr>
                <p:cNvGrpSpPr>
                  <a:grpSpLocks noChangeAspect="1"/>
                </p:cNvGrpSpPr>
                <p:nvPr/>
              </p:nvGrpSpPr>
              <p:grpSpPr bwMode="auto">
                <a:xfrm>
                  <a:off x="8617745" y="2840833"/>
                  <a:ext cx="896938" cy="896934"/>
                  <a:chOff x="2177" y="498"/>
                  <a:chExt cx="3324" cy="3324"/>
                </a:xfrm>
                <a:solidFill>
                  <a:srgbClr val="243A5E"/>
                </a:solidFill>
              </p:grpSpPr>
              <p:sp>
                <p:nvSpPr>
                  <p:cNvPr id="51" name="Freeform 5">
                    <a:extLst>
                      <a:ext uri="{FF2B5EF4-FFF2-40B4-BE49-F238E27FC236}">
                        <a16:creationId xmlns:a16="http://schemas.microsoft.com/office/drawing/2014/main" id="{4F3C0DAD-357A-4ADA-9AAF-34D6319D3639}"/>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latin typeface="Segoe UI"/>
                      <a:ea typeface="+mn-ea"/>
                      <a:cs typeface="+mn-cs"/>
                    </a:endParaRPr>
                  </a:p>
                </p:txBody>
              </p:sp>
              <p:sp>
                <p:nvSpPr>
                  <p:cNvPr id="52" name="Freeform 6">
                    <a:extLst>
                      <a:ext uri="{FF2B5EF4-FFF2-40B4-BE49-F238E27FC236}">
                        <a16:creationId xmlns:a16="http://schemas.microsoft.com/office/drawing/2014/main" id="{E7E9FEEB-DBB0-4324-8993-3006B2346196}"/>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latin typeface="Segoe UI"/>
                      <a:ea typeface="+mn-ea"/>
                      <a:cs typeface="+mn-cs"/>
                    </a:endParaRPr>
                  </a:p>
                </p:txBody>
              </p:sp>
              <p:sp>
                <p:nvSpPr>
                  <p:cNvPr id="53" name="Freeform 7">
                    <a:extLst>
                      <a:ext uri="{FF2B5EF4-FFF2-40B4-BE49-F238E27FC236}">
                        <a16:creationId xmlns:a16="http://schemas.microsoft.com/office/drawing/2014/main" id="{1C4CCBBB-E745-47A5-A8C5-03164D2274E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latin typeface="Segoe UI"/>
                      <a:ea typeface="+mn-ea"/>
                      <a:cs typeface="+mn-cs"/>
                    </a:endParaRPr>
                  </a:p>
                </p:txBody>
              </p:sp>
            </p:grpSp>
          </p:grpSp>
        </p:grpSp>
      </p:grpSp>
      <p:grpSp>
        <p:nvGrpSpPr>
          <p:cNvPr id="168" name="Group 167">
            <a:extLst>
              <a:ext uri="{FF2B5EF4-FFF2-40B4-BE49-F238E27FC236}">
                <a16:creationId xmlns:a16="http://schemas.microsoft.com/office/drawing/2014/main" id="{6053FE79-E802-48F6-9720-A258CFDB60B6}"/>
              </a:ext>
            </a:extLst>
          </p:cNvPr>
          <p:cNvGrpSpPr/>
          <p:nvPr/>
        </p:nvGrpSpPr>
        <p:grpSpPr>
          <a:xfrm>
            <a:off x="5992895" y="1538791"/>
            <a:ext cx="2716002" cy="3265847"/>
            <a:chOff x="7990527" y="2051721"/>
            <a:chExt cx="3621336" cy="4354463"/>
          </a:xfrm>
        </p:grpSpPr>
        <p:sp>
          <p:nvSpPr>
            <p:cNvPr id="16" name="Rectangle 15">
              <a:extLst>
                <a:ext uri="{FF2B5EF4-FFF2-40B4-BE49-F238E27FC236}">
                  <a16:creationId xmlns:a16="http://schemas.microsoft.com/office/drawing/2014/main" id="{DC7467F2-AFED-4110-86E4-D887266EB7C3}"/>
                </a:ext>
              </a:extLst>
            </p:cNvPr>
            <p:cNvSpPr/>
            <p:nvPr/>
          </p:nvSpPr>
          <p:spPr bwMode="auto">
            <a:xfrm>
              <a:off x="7990527"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lnSpc>
                  <a:spcPct val="90000"/>
                </a:lnSpc>
                <a:spcBef>
                  <a:spcPts val="450"/>
                </a:spcBef>
                <a:spcAft>
                  <a:spcPts val="450"/>
                </a:spcAft>
                <a:defRPr/>
              </a:pPr>
              <a:r>
                <a:rPr lang="en-US" sz="1050" kern="1200">
                  <a:gradFill>
                    <a:gsLst>
                      <a:gs pos="2917">
                        <a:srgbClr val="000000"/>
                      </a:gs>
                      <a:gs pos="100000">
                        <a:srgbClr val="000000"/>
                      </a:gs>
                    </a:gsLst>
                    <a:lin ang="5400000" scaled="0"/>
                  </a:gradFill>
                  <a:latin typeface="Segoe UI"/>
                  <a:cs typeface="Segoe UI"/>
                </a:rPr>
                <a:t>Deploy and manage data services where you need it for latency or compliance reasons. Always use the most current technology and seamlessly manage </a:t>
              </a:r>
              <a:br>
                <a:rPr lang="en-US" sz="1050" kern="1200">
                  <a:gradFill>
                    <a:gsLst>
                      <a:gs pos="2917">
                        <a:srgbClr val="000000"/>
                      </a:gs>
                      <a:gs pos="100000">
                        <a:srgbClr val="000000"/>
                      </a:gs>
                    </a:gsLst>
                    <a:lin ang="5400000" scaled="0"/>
                  </a:gradFill>
                  <a:latin typeface="Segoe UI"/>
                  <a:cs typeface="Segoe UI"/>
                </a:rPr>
              </a:br>
              <a:r>
                <a:rPr lang="en-US" sz="1050" kern="1200">
                  <a:gradFill>
                    <a:gsLst>
                      <a:gs pos="2917">
                        <a:srgbClr val="000000"/>
                      </a:gs>
                      <a:gs pos="100000">
                        <a:srgbClr val="000000"/>
                      </a:gs>
                    </a:gsLst>
                    <a:lin ang="5400000" scaled="0"/>
                  </a:gradFill>
                  <a:latin typeface="Segoe UI"/>
                  <a:cs typeface="Segoe UI"/>
                </a:rPr>
                <a:t>and secure your data assets across </a:t>
              </a:r>
              <a:br>
                <a:rPr lang="en-US" sz="1050" kern="1200">
                  <a:gradFill>
                    <a:gsLst>
                      <a:gs pos="2917">
                        <a:srgbClr val="000000"/>
                      </a:gs>
                      <a:gs pos="100000">
                        <a:srgbClr val="000000"/>
                      </a:gs>
                    </a:gsLst>
                    <a:lin ang="5400000" scaled="0"/>
                  </a:gradFill>
                  <a:latin typeface="Segoe UI"/>
                  <a:cs typeface="Segoe UI"/>
                </a:rPr>
              </a:br>
              <a:r>
                <a:rPr lang="en-US" sz="1050" kern="1200">
                  <a:gradFill>
                    <a:gsLst>
                      <a:gs pos="2917">
                        <a:srgbClr val="000000"/>
                      </a:gs>
                      <a:gs pos="100000">
                        <a:srgbClr val="000000"/>
                      </a:gs>
                    </a:gsLst>
                    <a:lin ang="5400000" scaled="0"/>
                  </a:gradFill>
                  <a:latin typeface="Segoe UI"/>
                  <a:cs typeface="Segoe UI"/>
                </a:rPr>
                <a:t>on-premises, clouds and edge.</a:t>
              </a:r>
            </a:p>
            <a:p>
              <a:pPr defTabSz="699354" fontAlgn="base" hangingPunct="1">
                <a:lnSpc>
                  <a:spcPct val="90000"/>
                </a:lnSpc>
                <a:spcBef>
                  <a:spcPts val="450"/>
                </a:spcBef>
                <a:spcAft>
                  <a:spcPts val="450"/>
                </a:spcAft>
                <a:defRPr/>
              </a:pPr>
              <a:endParaRPr lang="en-US" sz="1050" kern="1200">
                <a:gradFill>
                  <a:gsLst>
                    <a:gs pos="2917">
                      <a:srgbClr val="000000"/>
                    </a:gs>
                    <a:gs pos="100000">
                      <a:srgbClr val="000000"/>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F131BEE-5ED6-460D-9565-97C3CDA13B80}"/>
                </a:ext>
              </a:extLst>
            </p:cNvPr>
            <p:cNvSpPr/>
            <p:nvPr/>
          </p:nvSpPr>
          <p:spPr bwMode="auto">
            <a:xfrm>
              <a:off x="7990527"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lnSpc>
                  <a:spcPct val="90000"/>
                </a:lnSpc>
                <a:spcBef>
                  <a:spcPts val="450"/>
                </a:spcBef>
                <a:spcAft>
                  <a:spcPts val="450"/>
                </a:spcAft>
                <a:defRPr/>
              </a:pPr>
              <a:r>
                <a:rPr lang="en-US" sz="1350" kern="1200">
                  <a:gradFill>
                    <a:gsLst>
                      <a:gs pos="2917">
                        <a:srgbClr val="000000"/>
                      </a:gs>
                      <a:gs pos="100000">
                        <a:srgbClr val="000000"/>
                      </a:gs>
                    </a:gsLst>
                    <a:lin ang="5400000" scaled="0"/>
                  </a:gradFill>
                  <a:latin typeface="Segoe UI Semibold"/>
                </a:rPr>
                <a:t>Run data services</a:t>
              </a:r>
              <a:br>
                <a:rPr lang="en-US" sz="1350" kern="1200">
                  <a:gradFill>
                    <a:gsLst>
                      <a:gs pos="2917">
                        <a:srgbClr val="000000"/>
                      </a:gs>
                      <a:gs pos="100000">
                        <a:srgbClr val="000000"/>
                      </a:gs>
                    </a:gsLst>
                    <a:lin ang="5400000" scaled="0"/>
                  </a:gradFill>
                  <a:latin typeface="Segoe UI Semibold"/>
                </a:rPr>
              </a:br>
              <a:r>
                <a:rPr lang="en-US" sz="1350" kern="1200">
                  <a:gradFill>
                    <a:gsLst>
                      <a:gs pos="2917">
                        <a:srgbClr val="000000"/>
                      </a:gs>
                      <a:gs pos="100000">
                        <a:srgbClr val="000000"/>
                      </a:gs>
                    </a:gsLst>
                    <a:lin ang="5400000" scaled="0"/>
                  </a:gradFill>
                  <a:latin typeface="Segoe UI Semibold"/>
                </a:rPr>
                <a:t>anywhere</a:t>
              </a:r>
            </a:p>
          </p:txBody>
        </p:sp>
        <p:grpSp>
          <p:nvGrpSpPr>
            <p:cNvPr id="160" name="Group 159">
              <a:extLst>
                <a:ext uri="{FF2B5EF4-FFF2-40B4-BE49-F238E27FC236}">
                  <a16:creationId xmlns:a16="http://schemas.microsoft.com/office/drawing/2014/main" id="{7BC0C33A-429D-4B2C-9599-AAA1B7A0B3B5}"/>
                </a:ext>
              </a:extLst>
            </p:cNvPr>
            <p:cNvGrpSpPr/>
            <p:nvPr/>
          </p:nvGrpSpPr>
          <p:grpSpPr>
            <a:xfrm>
              <a:off x="8983603" y="2051721"/>
              <a:ext cx="1635184" cy="1492599"/>
              <a:chOff x="9007415" y="2060024"/>
              <a:chExt cx="1635184" cy="1492599"/>
            </a:xfrm>
          </p:grpSpPr>
          <p:sp>
            <p:nvSpPr>
              <p:cNvPr id="79" name="Oval 78">
                <a:extLst>
                  <a:ext uri="{FF2B5EF4-FFF2-40B4-BE49-F238E27FC236}">
                    <a16:creationId xmlns:a16="http://schemas.microsoft.com/office/drawing/2014/main" id="{F3B4CE38-19CC-4B4B-B9D7-E148387E9A78}"/>
                  </a:ext>
                </a:extLst>
              </p:cNvPr>
              <p:cNvSpPr/>
              <p:nvPr/>
            </p:nvSpPr>
            <p:spPr bwMode="auto">
              <a:xfrm>
                <a:off x="9120158" y="2184168"/>
                <a:ext cx="1362075" cy="1362075"/>
              </a:xfrm>
              <a:prstGeom prst="ellips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sp useBgFill="1">
            <p:nvSpPr>
              <p:cNvPr id="97" name="Oval 96">
                <a:extLst>
                  <a:ext uri="{FF2B5EF4-FFF2-40B4-BE49-F238E27FC236}">
                    <a16:creationId xmlns:a16="http://schemas.microsoft.com/office/drawing/2014/main" id="{8EE19CA1-3A52-45D2-9903-C6234BB21622}"/>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98" name="Oval 97">
                <a:extLst>
                  <a:ext uri="{FF2B5EF4-FFF2-40B4-BE49-F238E27FC236}">
                    <a16:creationId xmlns:a16="http://schemas.microsoft.com/office/drawing/2014/main" id="{6D0413F1-ADB2-46C9-9349-E66554F4C828}"/>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F3E995-DB28-47BA-BC5D-E88140B4FD1D}"/>
                  </a:ext>
                </a:extLst>
              </p:cNvPr>
              <p:cNvGrpSpPr/>
              <p:nvPr/>
            </p:nvGrpSpPr>
            <p:grpSpPr>
              <a:xfrm>
                <a:off x="9519856" y="2528151"/>
                <a:ext cx="562678" cy="674109"/>
                <a:chOff x="9542399" y="2520950"/>
                <a:chExt cx="562678" cy="674109"/>
              </a:xfrm>
            </p:grpSpPr>
            <p:grpSp>
              <p:nvGrpSpPr>
                <p:cNvPr id="104" name="Group 103">
                  <a:extLst>
                    <a:ext uri="{FF2B5EF4-FFF2-40B4-BE49-F238E27FC236}">
                      <a16:creationId xmlns:a16="http://schemas.microsoft.com/office/drawing/2014/main" id="{178920F2-99C9-4154-99C5-5EB16A926646}"/>
                    </a:ext>
                  </a:extLst>
                </p:cNvPr>
                <p:cNvGrpSpPr/>
                <p:nvPr/>
              </p:nvGrpSpPr>
              <p:grpSpPr>
                <a:xfrm>
                  <a:off x="9542399" y="2520950"/>
                  <a:ext cx="562678" cy="283442"/>
                  <a:chOff x="1419697" y="2812532"/>
                  <a:chExt cx="1091633" cy="549900"/>
                </a:xfrm>
              </p:grpSpPr>
              <p:sp>
                <p:nvSpPr>
                  <p:cNvPr id="105" name="cloud 4" descr="cloud">
                    <a:extLst>
                      <a:ext uri="{FF2B5EF4-FFF2-40B4-BE49-F238E27FC236}">
                        <a16:creationId xmlns:a16="http://schemas.microsoft.com/office/drawing/2014/main" id="{F7F053C9-47A8-41F4-85D2-18734C8BE56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106" name="cloud 4" descr="cloud">
                    <a:extLst>
                      <a:ext uri="{FF2B5EF4-FFF2-40B4-BE49-F238E27FC236}">
                        <a16:creationId xmlns:a16="http://schemas.microsoft.com/office/drawing/2014/main" id="{99725DD5-5E35-41A2-B556-DB45702D1BF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107" name="cloud 4" descr="cloud">
                    <a:extLst>
                      <a:ext uri="{FF2B5EF4-FFF2-40B4-BE49-F238E27FC236}">
                        <a16:creationId xmlns:a16="http://schemas.microsoft.com/office/drawing/2014/main" id="{DD8DE860-F901-4984-83DF-C70ED9DAD550}"/>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grpSp>
            <p:grpSp>
              <p:nvGrpSpPr>
                <p:cNvPr id="124" name="Group 123">
                  <a:extLst>
                    <a:ext uri="{FF2B5EF4-FFF2-40B4-BE49-F238E27FC236}">
                      <a16:creationId xmlns:a16="http://schemas.microsoft.com/office/drawing/2014/main" id="{24CE6DBD-CB61-4273-9CA2-DEBDE85AA3E5}"/>
                    </a:ext>
                  </a:extLst>
                </p:cNvPr>
                <p:cNvGrpSpPr/>
                <p:nvPr/>
              </p:nvGrpSpPr>
              <p:grpSpPr>
                <a:xfrm>
                  <a:off x="9562077" y="2746782"/>
                  <a:ext cx="423298" cy="448277"/>
                  <a:chOff x="6510727" y="4347819"/>
                  <a:chExt cx="499674" cy="529160"/>
                </a:xfrm>
              </p:grpSpPr>
              <p:sp>
                <p:nvSpPr>
                  <p:cNvPr id="125" name="Freeform: Shape 124">
                    <a:extLst>
                      <a:ext uri="{FF2B5EF4-FFF2-40B4-BE49-F238E27FC236}">
                        <a16:creationId xmlns:a16="http://schemas.microsoft.com/office/drawing/2014/main" id="{9C258004-4BC5-4D0D-9B79-8436D9DB7055}"/>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grpSp>
                <p:nvGrpSpPr>
                  <p:cNvPr id="126" name="Group 125">
                    <a:extLst>
                      <a:ext uri="{FF2B5EF4-FFF2-40B4-BE49-F238E27FC236}">
                        <a16:creationId xmlns:a16="http://schemas.microsoft.com/office/drawing/2014/main" id="{C95E7D30-71FF-4A91-B9C0-E2FCF60AA12F}"/>
                      </a:ext>
                    </a:extLst>
                  </p:cNvPr>
                  <p:cNvGrpSpPr/>
                  <p:nvPr/>
                </p:nvGrpSpPr>
                <p:grpSpPr>
                  <a:xfrm>
                    <a:off x="6558486" y="4441365"/>
                    <a:ext cx="282496" cy="101334"/>
                    <a:chOff x="3292936" y="2556427"/>
                    <a:chExt cx="597929" cy="214484"/>
                  </a:xfrm>
                  <a:solidFill>
                    <a:schemeClr val="bg1"/>
                  </a:solidFill>
                </p:grpSpPr>
                <p:sp useBgFill="1">
                  <p:nvSpPr>
                    <p:cNvPr id="135" name="Rectangle 134">
                      <a:extLst>
                        <a:ext uri="{FF2B5EF4-FFF2-40B4-BE49-F238E27FC236}">
                          <a16:creationId xmlns:a16="http://schemas.microsoft.com/office/drawing/2014/main" id="{375BA02A-E24B-448E-B697-2F97DBCECBF0}"/>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sp useBgFill="1">
                  <p:nvSpPr>
                    <p:cNvPr id="136" name="Rectangle 135">
                      <a:extLst>
                        <a:ext uri="{FF2B5EF4-FFF2-40B4-BE49-F238E27FC236}">
                          <a16:creationId xmlns:a16="http://schemas.microsoft.com/office/drawing/2014/main" id="{969563F2-A1D7-4B55-BA95-9F8BFDA3FCE7}"/>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sp useBgFill="1">
                  <p:nvSpPr>
                    <p:cNvPr id="137" name="Rectangle 136">
                      <a:extLst>
                        <a:ext uri="{FF2B5EF4-FFF2-40B4-BE49-F238E27FC236}">
                          <a16:creationId xmlns:a16="http://schemas.microsoft.com/office/drawing/2014/main" id="{22AF904B-EDC1-418E-A1CA-2EF7CF9A5266}"/>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sp useBgFill="1">
                  <p:nvSpPr>
                    <p:cNvPr id="138" name="Rectangle 137">
                      <a:extLst>
                        <a:ext uri="{FF2B5EF4-FFF2-40B4-BE49-F238E27FC236}">
                          <a16:creationId xmlns:a16="http://schemas.microsoft.com/office/drawing/2014/main" id="{DC71A234-49A3-4F76-8DCF-78219D3593BE}"/>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grpSp>
              <p:grpSp>
                <p:nvGrpSpPr>
                  <p:cNvPr id="127" name="Group 126">
                    <a:extLst>
                      <a:ext uri="{FF2B5EF4-FFF2-40B4-BE49-F238E27FC236}">
                        <a16:creationId xmlns:a16="http://schemas.microsoft.com/office/drawing/2014/main" id="{C3BE478C-636E-4C41-A7A1-1EACD62E0398}"/>
                      </a:ext>
                    </a:extLst>
                  </p:cNvPr>
                  <p:cNvGrpSpPr/>
                  <p:nvPr/>
                </p:nvGrpSpPr>
                <p:grpSpPr>
                  <a:xfrm>
                    <a:off x="6558486" y="4576276"/>
                    <a:ext cx="282496" cy="101334"/>
                    <a:chOff x="3292936" y="2556427"/>
                    <a:chExt cx="597929" cy="214484"/>
                  </a:xfrm>
                  <a:solidFill>
                    <a:schemeClr val="bg1"/>
                  </a:solidFill>
                </p:grpSpPr>
                <p:sp useBgFill="1">
                  <p:nvSpPr>
                    <p:cNvPr id="131" name="Rectangle 130">
                      <a:extLst>
                        <a:ext uri="{FF2B5EF4-FFF2-40B4-BE49-F238E27FC236}">
                          <a16:creationId xmlns:a16="http://schemas.microsoft.com/office/drawing/2014/main" id="{4702C377-FA1F-4754-ADC9-4FB5392B3498}"/>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sp useBgFill="1">
                  <p:nvSpPr>
                    <p:cNvPr id="132" name="Rectangle 131">
                      <a:extLst>
                        <a:ext uri="{FF2B5EF4-FFF2-40B4-BE49-F238E27FC236}">
                          <a16:creationId xmlns:a16="http://schemas.microsoft.com/office/drawing/2014/main" id="{88085D96-40AA-40E6-9CD3-21A53F59D8E3}"/>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sp useBgFill="1">
                  <p:nvSpPr>
                    <p:cNvPr id="133" name="Rectangle 132">
                      <a:extLst>
                        <a:ext uri="{FF2B5EF4-FFF2-40B4-BE49-F238E27FC236}">
                          <a16:creationId xmlns:a16="http://schemas.microsoft.com/office/drawing/2014/main" id="{A0A3B10C-0F2B-4553-B4DD-A01F56C28E20}"/>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sp useBgFill="1">
                  <p:nvSpPr>
                    <p:cNvPr id="134" name="Rectangle 133">
                      <a:extLst>
                        <a:ext uri="{FF2B5EF4-FFF2-40B4-BE49-F238E27FC236}">
                          <a16:creationId xmlns:a16="http://schemas.microsoft.com/office/drawing/2014/main" id="{FA97799C-2400-4E13-88EF-5F07EE60BEE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grpSp>
              <p:sp>
                <p:nvSpPr>
                  <p:cNvPr id="128" name="Rectangle 127">
                    <a:extLst>
                      <a:ext uri="{FF2B5EF4-FFF2-40B4-BE49-F238E27FC236}">
                        <a16:creationId xmlns:a16="http://schemas.microsoft.com/office/drawing/2014/main" id="{343044D4-DAE0-420B-9D44-224078247A4F}"/>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sp useBgFill="1">
                <p:nvSpPr>
                  <p:cNvPr id="129" name="Rectangle 128">
                    <a:extLst>
                      <a:ext uri="{FF2B5EF4-FFF2-40B4-BE49-F238E27FC236}">
                        <a16:creationId xmlns:a16="http://schemas.microsoft.com/office/drawing/2014/main" id="{1DBA5B9F-FEA9-4421-9ABC-A7A5D92D10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sp useBgFill="1">
                <p:nvSpPr>
                  <p:cNvPr id="130" name="Rectangle 129">
                    <a:extLst>
                      <a:ext uri="{FF2B5EF4-FFF2-40B4-BE49-F238E27FC236}">
                        <a16:creationId xmlns:a16="http://schemas.microsoft.com/office/drawing/2014/main" id="{10AFAF15-0ACC-496B-9655-2ACA8F869A87}"/>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45827" tIns="22914" rIns="45827" bIns="22914" numCol="1" anchor="t" anchorCtr="0" compatLnSpc="1">
                    <a:prstTxWarp prst="textNoShape">
                      <a:avLst/>
                    </a:prstTxWarp>
                  </a:bodyPr>
                  <a:lstStyle/>
                  <a:p>
                    <a:pPr defTabSz="467425" hangingPunct="1">
                      <a:defRPr/>
                    </a:pPr>
                    <a:endParaRPr lang="en-US" sz="902" kern="1200" err="1">
                      <a:gradFill>
                        <a:gsLst>
                          <a:gs pos="0">
                            <a:srgbClr val="505050"/>
                          </a:gs>
                          <a:gs pos="100000">
                            <a:srgbClr val="505050"/>
                          </a:gs>
                        </a:gsLst>
                      </a:gradFill>
                      <a:latin typeface="Segoe UI Semilight"/>
                      <a:ea typeface="+mn-ea"/>
                      <a:cs typeface="+mn-cs"/>
                    </a:endParaRPr>
                  </a:p>
                </p:txBody>
              </p:sp>
            </p:grpSp>
          </p:grpSp>
          <p:grpSp>
            <p:nvGrpSpPr>
              <p:cNvPr id="148" name="Group 147">
                <a:extLst>
                  <a:ext uri="{FF2B5EF4-FFF2-40B4-BE49-F238E27FC236}">
                    <a16:creationId xmlns:a16="http://schemas.microsoft.com/office/drawing/2014/main" id="{A50BFB32-F5C3-49FB-849B-5588494760DB}"/>
                  </a:ext>
                </a:extLst>
              </p:cNvPr>
              <p:cNvGrpSpPr/>
              <p:nvPr/>
            </p:nvGrpSpPr>
            <p:grpSpPr>
              <a:xfrm>
                <a:off x="10124438" y="3235063"/>
                <a:ext cx="317560" cy="317560"/>
                <a:chOff x="9978965" y="3311263"/>
                <a:chExt cx="317560" cy="317560"/>
              </a:xfrm>
            </p:grpSpPr>
            <p:sp useBgFill="1">
              <p:nvSpPr>
                <p:cNvPr id="102" name="Oval 101">
                  <a:extLst>
                    <a:ext uri="{FF2B5EF4-FFF2-40B4-BE49-F238E27FC236}">
                      <a16:creationId xmlns:a16="http://schemas.microsoft.com/office/drawing/2014/main" id="{C8948358-81A5-4217-9C59-B099C37AE513}"/>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3" name="Graphic 142">
                  <a:extLst>
                    <a:ext uri="{FF2B5EF4-FFF2-40B4-BE49-F238E27FC236}">
                      <a16:creationId xmlns:a16="http://schemas.microsoft.com/office/drawing/2014/main" id="{13CEA399-FA35-4137-861F-193DBBB3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6141" y="3370345"/>
                  <a:ext cx="204159" cy="204159"/>
                </a:xfrm>
                <a:prstGeom prst="rect">
                  <a:avLst/>
                </a:prstGeom>
              </p:spPr>
            </p:pic>
          </p:grpSp>
          <p:grpSp>
            <p:nvGrpSpPr>
              <p:cNvPr id="150" name="Group 149">
                <a:extLst>
                  <a:ext uri="{FF2B5EF4-FFF2-40B4-BE49-F238E27FC236}">
                    <a16:creationId xmlns:a16="http://schemas.microsoft.com/office/drawing/2014/main" id="{FE53D8FC-882A-4061-8A81-4764E6DBD94B}"/>
                  </a:ext>
                </a:extLst>
              </p:cNvPr>
              <p:cNvGrpSpPr/>
              <p:nvPr/>
            </p:nvGrpSpPr>
            <p:grpSpPr>
              <a:xfrm>
                <a:off x="9007415" y="2533099"/>
                <a:ext cx="317560" cy="317560"/>
                <a:chOff x="9109015" y="2269863"/>
                <a:chExt cx="317560" cy="317560"/>
              </a:xfrm>
            </p:grpSpPr>
            <p:sp useBgFill="1">
              <p:nvSpPr>
                <p:cNvPr id="99" name="Oval 98">
                  <a:extLst>
                    <a:ext uri="{FF2B5EF4-FFF2-40B4-BE49-F238E27FC236}">
                      <a16:creationId xmlns:a16="http://schemas.microsoft.com/office/drawing/2014/main" id="{DD51B85B-E056-4C5E-B12F-D1FB5BA5163D}"/>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5" name="Graphic 144">
                  <a:extLst>
                    <a:ext uri="{FF2B5EF4-FFF2-40B4-BE49-F238E27FC236}">
                      <a16:creationId xmlns:a16="http://schemas.microsoft.com/office/drawing/2014/main" id="{BB3D4A9B-828A-4593-9350-7F9C4F30E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8702" y="2309550"/>
                  <a:ext cx="238186" cy="238186"/>
                </a:xfrm>
                <a:prstGeom prst="rect">
                  <a:avLst/>
                </a:prstGeom>
              </p:spPr>
            </p:pic>
          </p:grpSp>
          <p:grpSp>
            <p:nvGrpSpPr>
              <p:cNvPr id="149" name="Group 148">
                <a:extLst>
                  <a:ext uri="{FF2B5EF4-FFF2-40B4-BE49-F238E27FC236}">
                    <a16:creationId xmlns:a16="http://schemas.microsoft.com/office/drawing/2014/main" id="{22958065-7876-4CC6-B329-EAAEC8A7352D}"/>
                  </a:ext>
                </a:extLst>
              </p:cNvPr>
              <p:cNvGrpSpPr/>
              <p:nvPr/>
            </p:nvGrpSpPr>
            <p:grpSpPr>
              <a:xfrm>
                <a:off x="9211192" y="3235063"/>
                <a:ext cx="317560" cy="317560"/>
                <a:chOff x="8975665" y="2882638"/>
                <a:chExt cx="317560" cy="317560"/>
              </a:xfrm>
            </p:grpSpPr>
            <p:sp useBgFill="1">
              <p:nvSpPr>
                <p:cNvPr id="100" name="Oval 99">
                  <a:extLst>
                    <a:ext uri="{FF2B5EF4-FFF2-40B4-BE49-F238E27FC236}">
                      <a16:creationId xmlns:a16="http://schemas.microsoft.com/office/drawing/2014/main" id="{6026DBB1-3D64-44C1-84CB-DFB82CE897C1}"/>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2D2A6E70-7071-4B33-B0D3-24E2DC57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971" y="2919944"/>
                  <a:ext cx="242948" cy="242948"/>
                </a:xfrm>
                <a:prstGeom prst="rect">
                  <a:avLst/>
                </a:prstGeom>
              </p:spPr>
            </p:pic>
          </p:grpSp>
          <p:pic>
            <p:nvPicPr>
              <p:cNvPr id="152" name="Graphic 151">
                <a:extLst>
                  <a:ext uri="{FF2B5EF4-FFF2-40B4-BE49-F238E27FC236}">
                    <a16:creationId xmlns:a16="http://schemas.microsoft.com/office/drawing/2014/main" id="{C8D08A9F-4325-4068-8ED7-5D73DD234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75510" y="2093119"/>
                <a:ext cx="251370" cy="251370"/>
              </a:xfrm>
              <a:prstGeom prst="rect">
                <a:avLst/>
              </a:prstGeom>
            </p:spPr>
          </p:pic>
          <p:pic>
            <p:nvPicPr>
              <p:cNvPr id="153" name="Kubernetes" descr="Kubernetes">
                <a:extLst>
                  <a:ext uri="{FF2B5EF4-FFF2-40B4-BE49-F238E27FC236}">
                    <a16:creationId xmlns:a16="http://schemas.microsoft.com/office/drawing/2014/main" id="{BEAB43C5-7C2B-468F-9EAF-0D834B7C3CE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56819" y="2564879"/>
                <a:ext cx="254000" cy="254000"/>
              </a:xfrm>
              <a:prstGeom prst="rect">
                <a:avLst/>
              </a:prstGeom>
            </p:spPr>
          </p:pic>
        </p:grpSp>
      </p:grpSp>
      <p:grpSp>
        <p:nvGrpSpPr>
          <p:cNvPr id="44" name="Group 43">
            <a:extLst>
              <a:ext uri="{FF2B5EF4-FFF2-40B4-BE49-F238E27FC236}">
                <a16:creationId xmlns:a16="http://schemas.microsoft.com/office/drawing/2014/main" id="{1CFB4AE5-FC3A-459D-A43C-605E69B232E8}"/>
              </a:ext>
            </a:extLst>
          </p:cNvPr>
          <p:cNvGrpSpPr/>
          <p:nvPr/>
        </p:nvGrpSpPr>
        <p:grpSpPr>
          <a:xfrm>
            <a:off x="438149" y="1379842"/>
            <a:ext cx="2716002" cy="3424796"/>
            <a:chOff x="584199" y="1839789"/>
            <a:chExt cx="3621336" cy="4566395"/>
          </a:xfrm>
        </p:grpSpPr>
        <p:sp>
          <p:nvSpPr>
            <p:cNvPr id="3" name="Rectangle 2">
              <a:extLst>
                <a:ext uri="{FF2B5EF4-FFF2-40B4-BE49-F238E27FC236}">
                  <a16:creationId xmlns:a16="http://schemas.microsoft.com/office/drawing/2014/main" id="{5CDE68B4-5CA2-424A-8EBF-25B18BA79F43}"/>
                </a:ext>
              </a:extLst>
            </p:cNvPr>
            <p:cNvSpPr/>
            <p:nvPr/>
          </p:nvSpPr>
          <p:spPr bwMode="auto">
            <a:xfrm>
              <a:off x="584199"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lnSpc>
                  <a:spcPct val="90000"/>
                </a:lnSpc>
                <a:spcBef>
                  <a:spcPts val="450"/>
                </a:spcBef>
                <a:spcAft>
                  <a:spcPts val="450"/>
                </a:spcAft>
                <a:defRPr/>
              </a:pPr>
              <a: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Get Kubernetes clusters and servers that are sprawling across clouds, datacenters and edge under control by centrally organizing and governing from </a:t>
              </a:r>
              <a:b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br>
              <a:r>
                <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a single place. </a:t>
              </a:r>
            </a:p>
          </p:txBody>
        </p:sp>
        <p:grpSp>
          <p:nvGrpSpPr>
            <p:cNvPr id="43" name="Group 42">
              <a:extLst>
                <a:ext uri="{FF2B5EF4-FFF2-40B4-BE49-F238E27FC236}">
                  <a16:creationId xmlns:a16="http://schemas.microsoft.com/office/drawing/2014/main" id="{49CC25BB-DDAC-4628-B809-5156FEE37E42}"/>
                </a:ext>
              </a:extLst>
            </p:cNvPr>
            <p:cNvGrpSpPr/>
            <p:nvPr/>
          </p:nvGrpSpPr>
          <p:grpSpPr>
            <a:xfrm>
              <a:off x="584199" y="1839789"/>
              <a:ext cx="3621336" cy="2594720"/>
              <a:chOff x="584199" y="1839789"/>
              <a:chExt cx="3621336" cy="2594720"/>
            </a:xfrm>
          </p:grpSpPr>
          <p:sp>
            <p:nvSpPr>
              <p:cNvPr id="17" name="Rectangle 16">
                <a:extLst>
                  <a:ext uri="{FF2B5EF4-FFF2-40B4-BE49-F238E27FC236}">
                    <a16:creationId xmlns:a16="http://schemas.microsoft.com/office/drawing/2014/main" id="{B62AA2D3-3801-484C-8251-2C1112FDEDEC}"/>
                  </a:ext>
                </a:extLst>
              </p:cNvPr>
              <p:cNvSpPr/>
              <p:nvPr/>
            </p:nvSpPr>
            <p:spPr bwMode="auto">
              <a:xfrm>
                <a:off x="584199"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lnSpc>
                    <a:spcPct val="90000"/>
                  </a:lnSpc>
                  <a:spcBef>
                    <a:spcPts val="450"/>
                  </a:spcBef>
                  <a:spcAft>
                    <a:spcPts val="450"/>
                  </a:spcAft>
                  <a:defRPr/>
                </a:pPr>
                <a:r>
                  <a:rPr lang="en-US" sz="1350" kern="1200">
                    <a:gradFill>
                      <a:gsLst>
                        <a:gs pos="2917">
                          <a:srgbClr val="000000"/>
                        </a:gs>
                        <a:gs pos="100000">
                          <a:srgbClr val="000000"/>
                        </a:gs>
                      </a:gsLst>
                      <a:lin ang="5400000" scaled="0"/>
                    </a:gradFill>
                    <a:latin typeface="Segoe UI Semibold"/>
                  </a:rPr>
                  <a:t>Organize and govern</a:t>
                </a:r>
                <a:br>
                  <a:rPr lang="en-US" sz="1350" kern="1200">
                    <a:gradFill>
                      <a:gsLst>
                        <a:gs pos="2917">
                          <a:srgbClr val="000000"/>
                        </a:gs>
                        <a:gs pos="100000">
                          <a:srgbClr val="000000"/>
                        </a:gs>
                      </a:gsLst>
                      <a:lin ang="5400000" scaled="0"/>
                    </a:gradFill>
                    <a:latin typeface="Segoe UI Semibold"/>
                  </a:rPr>
                </a:br>
                <a:r>
                  <a:rPr lang="en-US" sz="1350" kern="1200">
                    <a:gradFill>
                      <a:gsLst>
                        <a:gs pos="2917">
                          <a:srgbClr val="000000"/>
                        </a:gs>
                        <a:gs pos="100000">
                          <a:srgbClr val="000000"/>
                        </a:gs>
                      </a:gsLst>
                      <a:lin ang="5400000" scaled="0"/>
                    </a:gradFill>
                    <a:latin typeface="Segoe UI Semibold"/>
                  </a:rPr>
                  <a:t>across environments</a:t>
                </a:r>
                <a:endPar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3DBC9E56-7446-4735-95FD-A520393C8ED3}"/>
                  </a:ext>
                </a:extLst>
              </p:cNvPr>
              <p:cNvGrpSpPr/>
              <p:nvPr/>
            </p:nvGrpSpPr>
            <p:grpSpPr>
              <a:xfrm>
                <a:off x="1147337" y="2025650"/>
                <a:ext cx="2495060" cy="1431844"/>
                <a:chOff x="1147337" y="2070101"/>
                <a:chExt cx="2495060" cy="1342941"/>
              </a:xfrm>
            </p:grpSpPr>
            <p:sp>
              <p:nvSpPr>
                <p:cNvPr id="2" name="Rectangle 1">
                  <a:extLst>
                    <a:ext uri="{FF2B5EF4-FFF2-40B4-BE49-F238E27FC236}">
                      <a16:creationId xmlns:a16="http://schemas.microsoft.com/office/drawing/2014/main" id="{956BAC24-13A5-4405-BED1-BF85F7555321}"/>
                    </a:ext>
                  </a:extLst>
                </p:cNvPr>
                <p:cNvSpPr/>
                <p:nvPr/>
              </p:nvSpPr>
              <p:spPr bwMode="auto">
                <a:xfrm>
                  <a:off x="1147337" y="2070101"/>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CE8F16CD-FCDC-4A15-9EC1-D8C362E54A90}"/>
                    </a:ext>
                  </a:extLst>
                </p:cNvPr>
                <p:cNvSpPr/>
                <p:nvPr/>
              </p:nvSpPr>
              <p:spPr bwMode="auto">
                <a:xfrm>
                  <a:off x="1147337" y="2823546"/>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9" name="TextBox 8">
                <a:extLst>
                  <a:ext uri="{FF2B5EF4-FFF2-40B4-BE49-F238E27FC236}">
                    <a16:creationId xmlns:a16="http://schemas.microsoft.com/office/drawing/2014/main" id="{B0A2F4F9-0C38-4589-9A04-532869A411EB}"/>
                  </a:ext>
                </a:extLst>
              </p:cNvPr>
              <p:cNvSpPr txBox="1"/>
              <p:nvPr/>
            </p:nvSpPr>
            <p:spPr>
              <a:xfrm>
                <a:off x="2259786" y="1856732"/>
                <a:ext cx="866477" cy="338555"/>
              </a:xfrm>
              <a:prstGeom prst="rect">
                <a:avLst/>
              </a:prstGeom>
            </p:spPr>
            <p:txBody>
              <a:bodyPr wrap="none" lIns="68580" tIns="68580" rIns="68580" bIns="68580" rtlCol="0">
                <a:spAutoFit/>
              </a:bodyPr>
              <a:lstStyle/>
              <a:p>
                <a:pPr defTabSz="685800" hangingPunct="1">
                  <a:defRPr/>
                </a:pPr>
                <a:r>
                  <a:rPr lang="en-US" sz="750" kern="1200">
                    <a:gradFill>
                      <a:gsLst>
                        <a:gs pos="2917">
                          <a:srgbClr val="000000"/>
                        </a:gs>
                        <a:gs pos="30000">
                          <a:srgbClr val="000000"/>
                        </a:gs>
                      </a:gsLst>
                      <a:lin ang="5400000" scaled="0"/>
                    </a:gradFill>
                    <a:latin typeface="Segoe UI Semibold"/>
                    <a:ea typeface="+mn-ea"/>
                    <a:cs typeface="+mn-cs"/>
                  </a:rPr>
                  <a:t>Multi-cloud</a:t>
                </a:r>
              </a:p>
            </p:txBody>
          </p:sp>
          <p:sp useBgFill="1">
            <p:nvSpPr>
              <p:cNvPr id="122" name="TextBox 121">
                <a:extLst>
                  <a:ext uri="{FF2B5EF4-FFF2-40B4-BE49-F238E27FC236}">
                    <a16:creationId xmlns:a16="http://schemas.microsoft.com/office/drawing/2014/main" id="{5351DE2F-A966-43AD-9CC5-1EFCDCEDC887}"/>
                  </a:ext>
                </a:extLst>
              </p:cNvPr>
              <p:cNvSpPr txBox="1"/>
              <p:nvPr/>
            </p:nvSpPr>
            <p:spPr>
              <a:xfrm>
                <a:off x="2132786" y="3291832"/>
                <a:ext cx="1381575" cy="338555"/>
              </a:xfrm>
              <a:prstGeom prst="rect">
                <a:avLst/>
              </a:prstGeom>
            </p:spPr>
            <p:txBody>
              <a:bodyPr wrap="none" lIns="68580" tIns="68580" rIns="68580" bIns="68580" rtlCol="0">
                <a:spAutoFit/>
              </a:bodyPr>
              <a:lstStyle/>
              <a:p>
                <a:pPr defTabSz="685800" hangingPunct="1">
                  <a:defRPr/>
                </a:pPr>
                <a:r>
                  <a:rPr lang="en-US" sz="750" kern="1200">
                    <a:gradFill>
                      <a:gsLst>
                        <a:gs pos="2917">
                          <a:srgbClr val="000000"/>
                        </a:gs>
                        <a:gs pos="30000">
                          <a:srgbClr val="000000"/>
                        </a:gs>
                      </a:gsLst>
                      <a:lin ang="5400000" scaled="0"/>
                    </a:gradFill>
                    <a:latin typeface="Segoe UI Semibold"/>
                    <a:ea typeface="+mn-ea"/>
                    <a:cs typeface="+mn-cs"/>
                  </a:rPr>
                  <a:t>Datacenter &amp; hosted</a:t>
                </a:r>
              </a:p>
            </p:txBody>
          </p:sp>
          <p:grpSp>
            <p:nvGrpSpPr>
              <p:cNvPr id="42" name="Group 41">
                <a:extLst>
                  <a:ext uri="{FF2B5EF4-FFF2-40B4-BE49-F238E27FC236}">
                    <a16:creationId xmlns:a16="http://schemas.microsoft.com/office/drawing/2014/main" id="{30F19A8C-E55A-4189-9DEC-912DF50EF110}"/>
                  </a:ext>
                </a:extLst>
              </p:cNvPr>
              <p:cNvGrpSpPr/>
              <p:nvPr/>
            </p:nvGrpSpPr>
            <p:grpSpPr>
              <a:xfrm>
                <a:off x="1700394" y="2337586"/>
                <a:ext cx="1388947" cy="807973"/>
                <a:chOff x="1700394" y="2341905"/>
                <a:chExt cx="1388947" cy="807973"/>
              </a:xfrm>
            </p:grpSpPr>
            <p:pic>
              <p:nvPicPr>
                <p:cNvPr id="154" name="Graphic 153">
                  <a:extLst>
                    <a:ext uri="{FF2B5EF4-FFF2-40B4-BE49-F238E27FC236}">
                      <a16:creationId xmlns:a16="http://schemas.microsoft.com/office/drawing/2014/main" id="{B7DB658B-FEB9-4EED-89F7-73EFA204D0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0394" y="2348857"/>
                  <a:ext cx="247970" cy="247969"/>
                </a:xfrm>
                <a:prstGeom prst="rect">
                  <a:avLst/>
                </a:prstGeom>
              </p:spPr>
            </p:pic>
            <p:grpSp>
              <p:nvGrpSpPr>
                <p:cNvPr id="155" name="storage3" descr="storage">
                  <a:extLst>
                    <a:ext uri="{FF2B5EF4-FFF2-40B4-BE49-F238E27FC236}">
                      <a16:creationId xmlns:a16="http://schemas.microsoft.com/office/drawing/2014/main" id="{7E737A4B-F19F-4D9A-8C5B-DDA1EA6AFFB7}"/>
                    </a:ext>
                  </a:extLst>
                </p:cNvPr>
                <p:cNvGrpSpPr/>
                <p:nvPr/>
              </p:nvGrpSpPr>
              <p:grpSpPr>
                <a:xfrm>
                  <a:off x="2298708" y="2341905"/>
                  <a:ext cx="197136" cy="261873"/>
                  <a:chOff x="19547751" y="2337953"/>
                  <a:chExt cx="652743" cy="867099"/>
                </a:xfrm>
              </p:grpSpPr>
              <p:sp>
                <p:nvSpPr>
                  <p:cNvPr id="156" name="Freeform: Shape 155">
                    <a:extLst>
                      <a:ext uri="{FF2B5EF4-FFF2-40B4-BE49-F238E27FC236}">
                        <a16:creationId xmlns:a16="http://schemas.microsoft.com/office/drawing/2014/main" id="{BC0AAE6F-639D-415D-9F0E-87661AB82D64}"/>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800" hangingPunct="1">
                      <a:defRPr/>
                    </a:pPr>
                    <a:endParaRPr lang="en-US" sz="1324" kern="1200">
                      <a:latin typeface="Segoe UI"/>
                      <a:ea typeface="+mn-ea"/>
                      <a:cs typeface="+mn-cs"/>
                    </a:endParaRPr>
                  </a:p>
                </p:txBody>
              </p:sp>
              <p:sp>
                <p:nvSpPr>
                  <p:cNvPr id="157" name="Freeform: Shape 156">
                    <a:extLst>
                      <a:ext uri="{FF2B5EF4-FFF2-40B4-BE49-F238E27FC236}">
                        <a16:creationId xmlns:a16="http://schemas.microsoft.com/office/drawing/2014/main" id="{5E35612D-01F3-4F3D-957A-01BB8EC68B5C}"/>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800" hangingPunct="1">
                      <a:defRPr/>
                    </a:pPr>
                    <a:endParaRPr lang="en-US" sz="1324" kern="1200">
                      <a:latin typeface="Segoe UI"/>
                      <a:ea typeface="+mn-ea"/>
                      <a:cs typeface="+mn-cs"/>
                    </a:endParaRPr>
                  </a:p>
                </p:txBody>
              </p:sp>
              <p:sp>
                <p:nvSpPr>
                  <p:cNvPr id="158" name="Freeform: Shape 157">
                    <a:extLst>
                      <a:ext uri="{FF2B5EF4-FFF2-40B4-BE49-F238E27FC236}">
                        <a16:creationId xmlns:a16="http://schemas.microsoft.com/office/drawing/2014/main" id="{B38E02D3-1087-4271-988B-20FBF65192C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800" hangingPunct="1">
                      <a:defRPr/>
                    </a:pPr>
                    <a:endParaRPr lang="en-US" sz="1324" kern="1200">
                      <a:latin typeface="Segoe UI"/>
                      <a:ea typeface="+mn-ea"/>
                      <a:cs typeface="+mn-cs"/>
                    </a:endParaRPr>
                  </a:p>
                </p:txBody>
              </p:sp>
            </p:grpSp>
            <p:pic>
              <p:nvPicPr>
                <p:cNvPr id="159" name="Kubernetes" descr="Kubernetes">
                  <a:extLst>
                    <a:ext uri="{FF2B5EF4-FFF2-40B4-BE49-F238E27FC236}">
                      <a16:creationId xmlns:a16="http://schemas.microsoft.com/office/drawing/2014/main" id="{80DC5697-B02D-4176-9099-14B2E5B26E9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46188" y="2351265"/>
                  <a:ext cx="243153" cy="243153"/>
                </a:xfrm>
                <a:prstGeom prst="rect">
                  <a:avLst/>
                </a:prstGeom>
              </p:spPr>
            </p:pic>
            <p:grpSp>
              <p:nvGrpSpPr>
                <p:cNvPr id="113" name="Group 112">
                  <a:extLst>
                    <a:ext uri="{FF2B5EF4-FFF2-40B4-BE49-F238E27FC236}">
                      <a16:creationId xmlns:a16="http://schemas.microsoft.com/office/drawing/2014/main" id="{D8796D1D-3E03-4050-B207-4581C21F57A6}"/>
                    </a:ext>
                  </a:extLst>
                </p:cNvPr>
                <p:cNvGrpSpPr/>
                <p:nvPr/>
              </p:nvGrpSpPr>
              <p:grpSpPr>
                <a:xfrm>
                  <a:off x="1700394" y="2888005"/>
                  <a:ext cx="1388947" cy="261873"/>
                  <a:chOff x="1721424" y="2341905"/>
                  <a:chExt cx="1388947" cy="261873"/>
                </a:xfrm>
              </p:grpSpPr>
              <p:pic>
                <p:nvPicPr>
                  <p:cNvPr id="114" name="Graphic 113">
                    <a:extLst>
                      <a:ext uri="{FF2B5EF4-FFF2-40B4-BE49-F238E27FC236}">
                        <a16:creationId xmlns:a16="http://schemas.microsoft.com/office/drawing/2014/main" id="{634F5DE1-E140-4334-8300-1DFC3F52E3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1424" y="2348857"/>
                    <a:ext cx="247970" cy="247969"/>
                  </a:xfrm>
                  <a:prstGeom prst="rect">
                    <a:avLst/>
                  </a:prstGeom>
                </p:spPr>
              </p:pic>
              <p:grpSp>
                <p:nvGrpSpPr>
                  <p:cNvPr id="115" name="storage3" descr="storage">
                    <a:extLst>
                      <a:ext uri="{FF2B5EF4-FFF2-40B4-BE49-F238E27FC236}">
                        <a16:creationId xmlns:a16="http://schemas.microsoft.com/office/drawing/2014/main" id="{AEF85833-2BCA-4D98-9847-6D6F9C2537D9}"/>
                      </a:ext>
                    </a:extLst>
                  </p:cNvPr>
                  <p:cNvGrpSpPr/>
                  <p:nvPr/>
                </p:nvGrpSpPr>
                <p:grpSpPr>
                  <a:xfrm>
                    <a:off x="2319738" y="2341905"/>
                    <a:ext cx="197136" cy="261873"/>
                    <a:chOff x="19547751" y="2337953"/>
                    <a:chExt cx="652743" cy="867099"/>
                  </a:xfrm>
                </p:grpSpPr>
                <p:sp>
                  <p:nvSpPr>
                    <p:cNvPr id="117" name="Freeform: Shape 116">
                      <a:extLst>
                        <a:ext uri="{FF2B5EF4-FFF2-40B4-BE49-F238E27FC236}">
                          <a16:creationId xmlns:a16="http://schemas.microsoft.com/office/drawing/2014/main" id="{B46294E3-DA2F-401B-A73A-FCD4E7394AE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800" hangingPunct="1">
                        <a:defRPr/>
                      </a:pPr>
                      <a:endParaRPr lang="en-US" sz="1324" kern="1200">
                        <a:latin typeface="Segoe UI"/>
                        <a:ea typeface="+mn-ea"/>
                        <a:cs typeface="+mn-cs"/>
                      </a:endParaRPr>
                    </a:p>
                  </p:txBody>
                </p:sp>
                <p:sp>
                  <p:nvSpPr>
                    <p:cNvPr id="118" name="Freeform: Shape 117">
                      <a:extLst>
                        <a:ext uri="{FF2B5EF4-FFF2-40B4-BE49-F238E27FC236}">
                          <a16:creationId xmlns:a16="http://schemas.microsoft.com/office/drawing/2014/main" id="{730EAD79-2716-43C5-9607-42FF9A496F66}"/>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800" hangingPunct="1">
                        <a:defRPr/>
                      </a:pPr>
                      <a:endParaRPr lang="en-US" sz="1324" kern="1200">
                        <a:latin typeface="Segoe UI"/>
                        <a:ea typeface="+mn-ea"/>
                        <a:cs typeface="+mn-cs"/>
                      </a:endParaRPr>
                    </a:p>
                  </p:txBody>
                </p:sp>
                <p:sp>
                  <p:nvSpPr>
                    <p:cNvPr id="119" name="Freeform: Shape 118">
                      <a:extLst>
                        <a:ext uri="{FF2B5EF4-FFF2-40B4-BE49-F238E27FC236}">
                          <a16:creationId xmlns:a16="http://schemas.microsoft.com/office/drawing/2014/main" id="{26B6F701-F1BC-4AD2-9658-4C207A33EF24}"/>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800" hangingPunct="1">
                        <a:defRPr/>
                      </a:pPr>
                      <a:endParaRPr lang="en-US" sz="1324" kern="1200">
                        <a:latin typeface="Segoe UI"/>
                        <a:ea typeface="+mn-ea"/>
                        <a:cs typeface="+mn-cs"/>
                      </a:endParaRPr>
                    </a:p>
                  </p:txBody>
                </p:sp>
              </p:grpSp>
              <p:pic>
                <p:nvPicPr>
                  <p:cNvPr id="116" name="Kubernetes" descr="Kubernetes">
                    <a:extLst>
                      <a:ext uri="{FF2B5EF4-FFF2-40B4-BE49-F238E27FC236}">
                        <a16:creationId xmlns:a16="http://schemas.microsoft.com/office/drawing/2014/main" id="{7D6FC385-9093-42D5-8C26-2FCC22DCF6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7218" y="2351265"/>
                    <a:ext cx="243153" cy="243153"/>
                  </a:xfrm>
                  <a:prstGeom prst="rect">
                    <a:avLst/>
                  </a:prstGeom>
                </p:spPr>
              </p:pic>
            </p:grpSp>
            <p:cxnSp>
              <p:nvCxnSpPr>
                <p:cNvPr id="12" name="Straight Connector 11">
                  <a:extLst>
                    <a:ext uri="{FF2B5EF4-FFF2-40B4-BE49-F238E27FC236}">
                      <a16:creationId xmlns:a16="http://schemas.microsoft.com/office/drawing/2014/main" id="{696ECA9C-93AD-478E-BBE7-C62B546991E2}"/>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21270EF-2689-49B6-B563-169791B0327B}"/>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64E6525-4A67-49C2-A738-EC19B0A136EC}"/>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8" name="Picture 107">
                <a:extLst>
                  <a:ext uri="{FF2B5EF4-FFF2-40B4-BE49-F238E27FC236}">
                    <a16:creationId xmlns:a16="http://schemas.microsoft.com/office/drawing/2014/main" id="{3AABA251-3FF2-4525-B6D2-E2E507F4A574}"/>
                  </a:ext>
                </a:extLst>
              </p:cNvPr>
              <p:cNvPicPr>
                <a:picLocks noChangeAspect="1"/>
              </p:cNvPicPr>
              <p:nvPr/>
            </p:nvPicPr>
            <p:blipFill rotWithShape="1">
              <a:blip r:embed="rId12"/>
              <a:srcRect l="7868" t="75623" r="62322" b="1137"/>
              <a:stretch/>
            </p:blipFill>
            <p:spPr>
              <a:xfrm>
                <a:off x="1638300" y="3216680"/>
                <a:ext cx="476250" cy="353606"/>
              </a:xfrm>
              <a:prstGeom prst="rect">
                <a:avLst/>
              </a:prstGeom>
              <a:solidFill>
                <a:schemeClr val="bg1"/>
              </a:solidFill>
            </p:spPr>
          </p:pic>
          <p:grpSp>
            <p:nvGrpSpPr>
              <p:cNvPr id="5" name="Group 4">
                <a:extLst>
                  <a:ext uri="{FF2B5EF4-FFF2-40B4-BE49-F238E27FC236}">
                    <a16:creationId xmlns:a16="http://schemas.microsoft.com/office/drawing/2014/main" id="{7A487916-CAD9-4EFE-9880-0E992E811EC2}"/>
                  </a:ext>
                </a:extLst>
              </p:cNvPr>
              <p:cNvGrpSpPr/>
              <p:nvPr/>
            </p:nvGrpSpPr>
            <p:grpSpPr>
              <a:xfrm>
                <a:off x="1662404" y="1839789"/>
                <a:ext cx="575953" cy="290130"/>
                <a:chOff x="1419697" y="2812532"/>
                <a:chExt cx="1091633" cy="549900"/>
              </a:xfrm>
            </p:grpSpPr>
            <p:sp>
              <p:nvSpPr>
                <p:cNvPr id="21" name="cloud 4" descr="cloud">
                  <a:extLst>
                    <a:ext uri="{FF2B5EF4-FFF2-40B4-BE49-F238E27FC236}">
                      <a16:creationId xmlns:a16="http://schemas.microsoft.com/office/drawing/2014/main" id="{C9B05D71-454D-47AD-AA97-85716B2ADBFB}"/>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22" name="cloud 4" descr="cloud">
                  <a:extLst>
                    <a:ext uri="{FF2B5EF4-FFF2-40B4-BE49-F238E27FC236}">
                      <a16:creationId xmlns:a16="http://schemas.microsoft.com/office/drawing/2014/main" id="{AA0DD4DE-B957-4A2A-9C3D-68C84DDBE7E3}"/>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20" name="cloud 4" descr="cloud">
                  <a:extLst>
                    <a:ext uri="{FF2B5EF4-FFF2-40B4-BE49-F238E27FC236}">
                      <a16:creationId xmlns:a16="http://schemas.microsoft.com/office/drawing/2014/main" id="{73B9E49C-B594-4818-B58E-11E70AC2D6A6}"/>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grpSp>
        </p:grpSp>
      </p:grpSp>
      <p:sp>
        <p:nvSpPr>
          <p:cNvPr id="103" name="Shape 138">
            <a:extLst>
              <a:ext uri="{FF2B5EF4-FFF2-40B4-BE49-F238E27FC236}">
                <a16:creationId xmlns:a16="http://schemas.microsoft.com/office/drawing/2014/main" id="{F2B0BED6-8623-4A18-912E-D52CBC7CFE8C}"/>
              </a:ext>
            </a:extLst>
          </p:cNvPr>
          <p:cNvSpPr/>
          <p:nvPr/>
        </p:nvSpPr>
        <p:spPr>
          <a:xfrm>
            <a:off x="-4072" y="185944"/>
            <a:ext cx="3742449"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0" name="Shape 139">
            <a:extLst>
              <a:ext uri="{FF2B5EF4-FFF2-40B4-BE49-F238E27FC236}">
                <a16:creationId xmlns:a16="http://schemas.microsoft.com/office/drawing/2014/main" id="{389CC175-F7BB-4317-AAA4-2D7B47B4443C}"/>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AZURE ARC – OVERVIEW</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11" name="Picture 110">
            <a:extLst>
              <a:ext uri="{FF2B5EF4-FFF2-40B4-BE49-F238E27FC236}">
                <a16:creationId xmlns:a16="http://schemas.microsoft.com/office/drawing/2014/main" id="{341AAEDB-AA98-461A-8761-F758B705EA31}"/>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3027521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0 4.07407E-6 L 0 0.01898 " pathEditMode="relative" rAng="0" ptsTypes="AA">
                                      <p:cBhvr>
                                        <p:cTn id="9" dur="700" spd="-100000" fill="hold"/>
                                        <p:tgtEl>
                                          <p:spTgt spid="14"/>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par>
                                <p:cTn id="13" presetID="63" presetClass="path" presetSubtype="0" decel="100000" fill="hold" nodeType="withEffect">
                                  <p:stCondLst>
                                    <p:cond delay="300"/>
                                  </p:stCondLst>
                                  <p:childTnLst>
                                    <p:animMotion origin="layout" path="M -2.08333E-7 4.07407E-6 L 0.01719 4.07407E-6 " pathEditMode="relative" rAng="0" ptsTypes="AA">
                                      <p:cBhvr>
                                        <p:cTn id="14" dur="700" spd="-100000" fill="hold"/>
                                        <p:tgtEl>
                                          <p:spTgt spid="167"/>
                                        </p:tgtEl>
                                        <p:attrNameLst>
                                          <p:attrName>ppt_x</p:attrName>
                                          <p:attrName>ppt_y</p:attrName>
                                        </p:attrNameLst>
                                      </p:cBhvr>
                                      <p:rCtr x="859" y="0"/>
                                    </p:animMotion>
                                  </p:childTnLst>
                                </p:cTn>
                              </p:par>
                              <p:par>
                                <p:cTn id="15" presetID="10" presetClass="entr" presetSubtype="0" fill="hold" nodeType="withEffect">
                                  <p:stCondLst>
                                    <p:cond delay="400"/>
                                  </p:stCondLst>
                                  <p:childTnLst>
                                    <p:set>
                                      <p:cBhvr>
                                        <p:cTn id="16" dur="1" fill="hold">
                                          <p:stCondLst>
                                            <p:cond delay="0"/>
                                          </p:stCondLst>
                                        </p:cTn>
                                        <p:tgtEl>
                                          <p:spTgt spid="168"/>
                                        </p:tgtEl>
                                        <p:attrNameLst>
                                          <p:attrName>style.visibility</p:attrName>
                                        </p:attrNameLst>
                                      </p:cBhvr>
                                      <p:to>
                                        <p:strVal val="visible"/>
                                      </p:to>
                                    </p:set>
                                    <p:animEffect transition="in" filter="fade">
                                      <p:cBhvr>
                                        <p:cTn id="17" dur="500"/>
                                        <p:tgtEl>
                                          <p:spTgt spid="168"/>
                                        </p:tgtEl>
                                      </p:cBhvr>
                                    </p:animEffect>
                                  </p:childTnLst>
                                </p:cTn>
                              </p:par>
                              <p:par>
                                <p:cTn id="18" presetID="63" presetClass="path" presetSubtype="0" decel="100000" fill="hold" nodeType="withEffect">
                                  <p:stCondLst>
                                    <p:cond delay="400"/>
                                  </p:stCondLst>
                                  <p:childTnLst>
                                    <p:animMotion origin="layout" path="M 3.75E-6 4.81481E-6 L 0.01718 4.81481E-6 " pathEditMode="relative" rAng="0" ptsTypes="AA">
                                      <p:cBhvr>
                                        <p:cTn id="19" dur="700" spd="-100000" fill="hold"/>
                                        <p:tgtEl>
                                          <p:spTgt spid="168"/>
                                        </p:tgtEl>
                                        <p:attrNameLst>
                                          <p:attrName>ppt_x</p:attrName>
                                          <p:attrName>ppt_y</p:attrName>
                                        </p:attrNameLst>
                                      </p:cBhvr>
                                      <p:rCtr x="859" y="0"/>
                                    </p:animMotion>
                                  </p:childTnLst>
                                </p:cTn>
                              </p:par>
                              <p:par>
                                <p:cTn id="20" presetID="10" presetClass="entr" presetSubtype="0" fill="hold" nodeType="withEffect">
                                  <p:stCondLst>
                                    <p:cond delay="2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63" presetClass="path" presetSubtype="0" decel="100000" fill="hold" nodeType="withEffect">
                                  <p:stCondLst>
                                    <p:cond delay="200"/>
                                  </p:stCondLst>
                                  <p:childTnLst>
                                    <p:animMotion origin="layout" path="M -2.08333E-7 4.07407E-6 L 0.01719 4.07407E-6 " pathEditMode="relative" rAng="0" ptsTypes="AA">
                                      <p:cBhvr>
                                        <p:cTn id="24" dur="700" spd="-100000" fill="hold"/>
                                        <p:tgtEl>
                                          <p:spTgt spid="4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a:extLst>
              <a:ext uri="{FF2B5EF4-FFF2-40B4-BE49-F238E27FC236}">
                <a16:creationId xmlns:a16="http://schemas.microsoft.com/office/drawing/2014/main" id="{76611591-96A7-4187-BD61-C1A82110A4C3}"/>
              </a:ext>
            </a:extLst>
          </p:cNvPr>
          <p:cNvSpPr txBox="1"/>
          <p:nvPr/>
        </p:nvSpPr>
        <p:spPr>
          <a:xfrm>
            <a:off x="7052886" y="1555580"/>
            <a:ext cx="1678238" cy="3059105"/>
          </a:xfrm>
          <a:prstGeom prst="rect">
            <a:avLst/>
          </a:prstGeom>
          <a:solidFill>
            <a:schemeClr val="bg1"/>
          </a:solidFill>
          <a:ln w="12700">
            <a:noFill/>
            <a:prstDash val="solid"/>
            <a:miter lim="800000"/>
          </a:ln>
          <a:effectLst>
            <a:outerShdw blurRad="127000" dist="38100" dir="54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hangingPunct="1">
              <a:defRPr/>
            </a:pPr>
            <a:endParaRPr lang="en-US" sz="900" kern="1200">
              <a:solidFill>
                <a:srgbClr val="0078D4"/>
              </a:solidFill>
            </a:endParaRPr>
          </a:p>
        </p:txBody>
      </p:sp>
      <p:sp>
        <p:nvSpPr>
          <p:cNvPr id="105" name="TextBox 104">
            <a:extLst>
              <a:ext uri="{FF2B5EF4-FFF2-40B4-BE49-F238E27FC236}">
                <a16:creationId xmlns:a16="http://schemas.microsoft.com/office/drawing/2014/main" id="{01342D85-7222-964B-A29F-B639090443B2}"/>
              </a:ext>
            </a:extLst>
          </p:cNvPr>
          <p:cNvSpPr txBox="1"/>
          <p:nvPr/>
        </p:nvSpPr>
        <p:spPr>
          <a:xfrm>
            <a:off x="2160349" y="863815"/>
            <a:ext cx="1740077" cy="3988043"/>
          </a:xfrm>
          <a:prstGeom prst="rect">
            <a:avLst/>
          </a:prstGeom>
          <a:solidFill>
            <a:schemeClr val="bg1"/>
          </a:solidFill>
          <a:ln w="19050">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hangingPunct="1">
              <a:defRPr/>
            </a:pPr>
            <a:endParaRPr lang="en-US" sz="900" kern="1200">
              <a:solidFill>
                <a:srgbClr val="0078D4"/>
              </a:solidFill>
            </a:endParaRPr>
          </a:p>
        </p:txBody>
      </p:sp>
      <p:sp>
        <p:nvSpPr>
          <p:cNvPr id="119" name="Rectangle 118">
            <a:extLst>
              <a:ext uri="{FF2B5EF4-FFF2-40B4-BE49-F238E27FC236}">
                <a16:creationId xmlns:a16="http://schemas.microsoft.com/office/drawing/2014/main" id="{B39A2F5C-850F-D347-B8C8-A3E8E3FB4E66}"/>
              </a:ext>
            </a:extLst>
          </p:cNvPr>
          <p:cNvSpPr/>
          <p:nvPr/>
        </p:nvSpPr>
        <p:spPr>
          <a:xfrm>
            <a:off x="2428885" y="1467598"/>
            <a:ext cx="1223867" cy="3053886"/>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hangingPunct="1">
              <a:defRPr/>
            </a:pPr>
            <a:endParaRPr lang="en-US" sz="1050" kern="1200">
              <a:solidFill>
                <a:prstClr val="black"/>
              </a:solidFill>
              <a:latin typeface="Segoe UI"/>
            </a:endParaRPr>
          </a:p>
        </p:txBody>
      </p:sp>
      <p:sp>
        <p:nvSpPr>
          <p:cNvPr id="104" name="TextBox 103">
            <a:extLst>
              <a:ext uri="{FF2B5EF4-FFF2-40B4-BE49-F238E27FC236}">
                <a16:creationId xmlns:a16="http://schemas.microsoft.com/office/drawing/2014/main" id="{0C012500-3B6A-5E47-BC71-AB5F30054923}"/>
              </a:ext>
            </a:extLst>
          </p:cNvPr>
          <p:cNvSpPr txBox="1"/>
          <p:nvPr/>
        </p:nvSpPr>
        <p:spPr>
          <a:xfrm>
            <a:off x="320635" y="1555580"/>
            <a:ext cx="1083665" cy="1576254"/>
          </a:xfrm>
          <a:prstGeom prst="rect">
            <a:avLst/>
          </a:prstGeom>
          <a:solidFill>
            <a:schemeClr val="bg1"/>
          </a:solidFill>
          <a:ln w="12700">
            <a:noFill/>
            <a:prstDash val="solid"/>
            <a:miter lim="800000"/>
          </a:ln>
          <a:effectLst>
            <a:outerShdw blurRad="127000" dist="38100" dir="54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hangingPunct="1">
              <a:defRPr/>
            </a:pPr>
            <a:endParaRPr lang="en-US" sz="900" kern="1200">
              <a:solidFill>
                <a:srgbClr val="0078D4"/>
              </a:solidFill>
            </a:endParaRPr>
          </a:p>
        </p:txBody>
      </p:sp>
      <p:sp>
        <p:nvSpPr>
          <p:cNvPr id="64" name="Rectangle 63">
            <a:extLst>
              <a:ext uri="{FF2B5EF4-FFF2-40B4-BE49-F238E27FC236}">
                <a16:creationId xmlns:a16="http://schemas.microsoft.com/office/drawing/2014/main" id="{763C37A8-98B4-4B0D-BAE5-E3C8EDD8D04F}"/>
              </a:ext>
            </a:extLst>
          </p:cNvPr>
          <p:cNvSpPr/>
          <p:nvPr/>
        </p:nvSpPr>
        <p:spPr>
          <a:xfrm>
            <a:off x="274983" y="1637492"/>
            <a:ext cx="1168310" cy="369332"/>
          </a:xfrm>
          <a:prstGeom prst="rect">
            <a:avLst/>
          </a:prstGeom>
        </p:spPr>
        <p:txBody>
          <a:bodyPr wrap="square">
            <a:spAutoFit/>
          </a:bodyPr>
          <a:lstStyle/>
          <a:p>
            <a:pPr algn="ctr" defTabSz="685800" hangingPunct="1">
              <a:defRPr/>
            </a:pPr>
            <a:r>
              <a:rPr lang="en-US" sz="900" kern="1200">
                <a:solidFill>
                  <a:srgbClr val="0078D4"/>
                </a:solidFill>
                <a:latin typeface="Segoe UI Semibold"/>
                <a:ea typeface="+mn-ea"/>
                <a:cs typeface="+mn-cs"/>
              </a:rPr>
              <a:t>Management experiences</a:t>
            </a:r>
          </a:p>
        </p:txBody>
      </p:sp>
      <p:sp>
        <p:nvSpPr>
          <p:cNvPr id="66" name="TextBox 65">
            <a:extLst>
              <a:ext uri="{FF2B5EF4-FFF2-40B4-BE49-F238E27FC236}">
                <a16:creationId xmlns:a16="http://schemas.microsoft.com/office/drawing/2014/main" id="{38E6A5EC-7EF6-4B62-899F-52AE8B08253E}"/>
              </a:ext>
            </a:extLst>
          </p:cNvPr>
          <p:cNvSpPr txBox="1"/>
          <p:nvPr/>
        </p:nvSpPr>
        <p:spPr>
          <a:xfrm>
            <a:off x="405315" y="2169725"/>
            <a:ext cx="914304" cy="230832"/>
          </a:xfrm>
          <a:prstGeom prst="rect">
            <a:avLst/>
          </a:prstGeom>
          <a:solidFill>
            <a:schemeClr val="accent1"/>
          </a:solidFill>
        </p:spPr>
        <p:txBody>
          <a:bodyPr wrap="square" rtlCol="0">
            <a:spAutoFit/>
          </a:bodyPr>
          <a:lstStyle/>
          <a:p>
            <a:pPr algn="ctr" defTabSz="685800" hangingPunct="1">
              <a:defRPr/>
            </a:pPr>
            <a:r>
              <a:rPr lang="en-US" sz="900" b="1" kern="1200">
                <a:solidFill>
                  <a:prstClr val="white"/>
                </a:solidFill>
                <a:latin typeface="Segoe UI Semibold" panose="020B0502040204020203" pitchFamily="34" charset="0"/>
                <a:ea typeface="+mn-ea"/>
                <a:cs typeface="Segoe UI Semibold" panose="020B0502040204020203" pitchFamily="34" charset="0"/>
              </a:rPr>
              <a:t>Azure Portal</a:t>
            </a:r>
          </a:p>
        </p:txBody>
      </p:sp>
      <p:sp>
        <p:nvSpPr>
          <p:cNvPr id="67" name="TextBox 66">
            <a:extLst>
              <a:ext uri="{FF2B5EF4-FFF2-40B4-BE49-F238E27FC236}">
                <a16:creationId xmlns:a16="http://schemas.microsoft.com/office/drawing/2014/main" id="{EE608968-FDB5-47E9-AAE3-05CB4DDF2ECC}"/>
              </a:ext>
            </a:extLst>
          </p:cNvPr>
          <p:cNvSpPr txBox="1"/>
          <p:nvPr/>
        </p:nvSpPr>
        <p:spPr>
          <a:xfrm>
            <a:off x="405315" y="2461813"/>
            <a:ext cx="914304" cy="230832"/>
          </a:xfrm>
          <a:prstGeom prst="rect">
            <a:avLst/>
          </a:prstGeom>
          <a:solidFill>
            <a:schemeClr val="accent1"/>
          </a:solidFill>
        </p:spPr>
        <p:txBody>
          <a:bodyPr wrap="square" rtlCol="0">
            <a:spAutoFit/>
          </a:bodyPr>
          <a:lstStyle/>
          <a:p>
            <a:pPr algn="ctr" defTabSz="685800" hangingPunct="1">
              <a:defRPr/>
            </a:pPr>
            <a:r>
              <a:rPr lang="en-US" sz="900" b="1" kern="1200">
                <a:solidFill>
                  <a:prstClr val="white"/>
                </a:solidFill>
                <a:latin typeface="Segoe UI Semibold" panose="020B0502040204020203" pitchFamily="34" charset="0"/>
                <a:ea typeface="+mn-ea"/>
                <a:cs typeface="Segoe UI Semibold" panose="020B0502040204020203" pitchFamily="34" charset="0"/>
              </a:rPr>
              <a:t>Azure CLI</a:t>
            </a:r>
          </a:p>
        </p:txBody>
      </p:sp>
      <p:sp>
        <p:nvSpPr>
          <p:cNvPr id="68" name="TextBox 67">
            <a:extLst>
              <a:ext uri="{FF2B5EF4-FFF2-40B4-BE49-F238E27FC236}">
                <a16:creationId xmlns:a16="http://schemas.microsoft.com/office/drawing/2014/main" id="{417E419B-9C7D-4604-B843-BCB30C2ED08B}"/>
              </a:ext>
            </a:extLst>
          </p:cNvPr>
          <p:cNvSpPr txBox="1"/>
          <p:nvPr/>
        </p:nvSpPr>
        <p:spPr>
          <a:xfrm>
            <a:off x="405315" y="2753901"/>
            <a:ext cx="914304" cy="230832"/>
          </a:xfrm>
          <a:prstGeom prst="rect">
            <a:avLst/>
          </a:prstGeom>
          <a:solidFill>
            <a:schemeClr val="accent1"/>
          </a:solidFill>
        </p:spPr>
        <p:txBody>
          <a:bodyPr wrap="square" rtlCol="0">
            <a:spAutoFit/>
          </a:bodyPr>
          <a:lstStyle/>
          <a:p>
            <a:pPr algn="ctr" defTabSz="685800" hangingPunct="1">
              <a:defRPr/>
            </a:pPr>
            <a:r>
              <a:rPr lang="en-US" sz="900" b="1" kern="1200">
                <a:solidFill>
                  <a:prstClr val="white"/>
                </a:solidFill>
                <a:latin typeface="Segoe UI Semibold" panose="020B0502040204020203" pitchFamily="34" charset="0"/>
                <a:ea typeface="+mn-ea"/>
                <a:cs typeface="Segoe UI Semibold" panose="020B0502040204020203" pitchFamily="34" charset="0"/>
              </a:rPr>
              <a:t>Azure SDK</a:t>
            </a:r>
          </a:p>
        </p:txBody>
      </p:sp>
      <p:sp>
        <p:nvSpPr>
          <p:cNvPr id="99" name="Rectangle 98">
            <a:extLst>
              <a:ext uri="{FF2B5EF4-FFF2-40B4-BE49-F238E27FC236}">
                <a16:creationId xmlns:a16="http://schemas.microsoft.com/office/drawing/2014/main" id="{493C20D8-01D4-4F23-B418-2CCE7B14A417}"/>
              </a:ext>
            </a:extLst>
          </p:cNvPr>
          <p:cNvSpPr/>
          <p:nvPr/>
        </p:nvSpPr>
        <p:spPr>
          <a:xfrm>
            <a:off x="651033" y="4573539"/>
            <a:ext cx="657604" cy="218513"/>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685800" hangingPunct="1">
              <a:defRPr/>
            </a:pPr>
            <a:r>
              <a:rPr lang="en-US" sz="600" kern="1200">
                <a:solidFill>
                  <a:prstClr val="black"/>
                </a:solidFill>
                <a:latin typeface="Segoe UI Semibold"/>
              </a:rPr>
              <a:t>Azure Arc technologies:</a:t>
            </a:r>
            <a:endParaRPr lang="en-US" sz="600" kern="1200">
              <a:solidFill>
                <a:srgbClr val="70AD47"/>
              </a:solidFill>
              <a:latin typeface="Segoe UI Semibold"/>
            </a:endParaRPr>
          </a:p>
        </p:txBody>
      </p:sp>
      <p:sp>
        <p:nvSpPr>
          <p:cNvPr id="107" name="Freeform 46">
            <a:extLst>
              <a:ext uri="{FF2B5EF4-FFF2-40B4-BE49-F238E27FC236}">
                <a16:creationId xmlns:a16="http://schemas.microsoft.com/office/drawing/2014/main" id="{AB86C6FB-B237-AC41-8972-6FC661888DFD}"/>
              </a:ext>
            </a:extLst>
          </p:cNvPr>
          <p:cNvSpPr>
            <a:spLocks/>
          </p:cNvSpPr>
          <p:nvPr/>
        </p:nvSpPr>
        <p:spPr bwMode="auto">
          <a:xfrm>
            <a:off x="2870433" y="941733"/>
            <a:ext cx="374417" cy="22711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hangingPunct="1">
              <a:defRPr/>
            </a:pPr>
            <a:endParaRPr lang="en-US" sz="1350" kern="1200">
              <a:solidFill>
                <a:prstClr val="black"/>
              </a:solidFill>
              <a:latin typeface="Segoe UI"/>
              <a:ea typeface="+mn-ea"/>
              <a:cs typeface="+mn-cs"/>
            </a:endParaRPr>
          </a:p>
        </p:txBody>
      </p:sp>
      <p:sp>
        <p:nvSpPr>
          <p:cNvPr id="109" name="Rectangle 108">
            <a:extLst>
              <a:ext uri="{FF2B5EF4-FFF2-40B4-BE49-F238E27FC236}">
                <a16:creationId xmlns:a16="http://schemas.microsoft.com/office/drawing/2014/main" id="{B8C6B583-AB7D-8F42-8697-24D46AE78138}"/>
              </a:ext>
            </a:extLst>
          </p:cNvPr>
          <p:cNvSpPr/>
          <p:nvPr/>
        </p:nvSpPr>
        <p:spPr>
          <a:xfrm>
            <a:off x="2814624" y="1204846"/>
            <a:ext cx="486031" cy="230832"/>
          </a:xfrm>
          <a:prstGeom prst="rect">
            <a:avLst/>
          </a:prstGeom>
        </p:spPr>
        <p:txBody>
          <a:bodyPr wrap="none">
            <a:spAutoFit/>
          </a:bodyPr>
          <a:lstStyle/>
          <a:p>
            <a:pPr algn="ctr" defTabSz="685800" hangingPunct="1">
              <a:defRPr/>
            </a:pPr>
            <a:r>
              <a:rPr lang="en-US" sz="900" kern="1200">
                <a:solidFill>
                  <a:srgbClr val="0078D4"/>
                </a:solidFill>
                <a:latin typeface="Segoe UI Semibold"/>
                <a:ea typeface="+mn-ea"/>
                <a:cs typeface="+mn-cs"/>
              </a:rPr>
              <a:t>Azure</a:t>
            </a:r>
          </a:p>
        </p:txBody>
      </p:sp>
      <p:sp>
        <p:nvSpPr>
          <p:cNvPr id="110" name="Rectangle 109">
            <a:extLst>
              <a:ext uri="{FF2B5EF4-FFF2-40B4-BE49-F238E27FC236}">
                <a16:creationId xmlns:a16="http://schemas.microsoft.com/office/drawing/2014/main" id="{6EBCE2C1-A594-5341-A37C-EE44BBF98ADB}"/>
              </a:ext>
            </a:extLst>
          </p:cNvPr>
          <p:cNvSpPr/>
          <p:nvPr/>
        </p:nvSpPr>
        <p:spPr>
          <a:xfrm>
            <a:off x="2652931" y="2090953"/>
            <a:ext cx="741233" cy="25247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900" kern="1200">
                <a:solidFill>
                  <a:prstClr val="black"/>
                </a:solidFill>
                <a:latin typeface="Segoe UI"/>
              </a:rPr>
              <a:t>Identity</a:t>
            </a:r>
          </a:p>
        </p:txBody>
      </p:sp>
      <p:sp>
        <p:nvSpPr>
          <p:cNvPr id="112" name="Rectangle 111">
            <a:extLst>
              <a:ext uri="{FF2B5EF4-FFF2-40B4-BE49-F238E27FC236}">
                <a16:creationId xmlns:a16="http://schemas.microsoft.com/office/drawing/2014/main" id="{18B6D9BA-27A6-1740-B043-542F1AF34C45}"/>
              </a:ext>
            </a:extLst>
          </p:cNvPr>
          <p:cNvSpPr/>
          <p:nvPr/>
        </p:nvSpPr>
        <p:spPr>
          <a:xfrm>
            <a:off x="2652931" y="2488829"/>
            <a:ext cx="741233" cy="25247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900" kern="1200">
                <a:solidFill>
                  <a:prstClr val="black"/>
                </a:solidFill>
                <a:latin typeface="Segoe UI"/>
              </a:rPr>
              <a:t>RBAC</a:t>
            </a:r>
          </a:p>
        </p:txBody>
      </p:sp>
      <p:sp>
        <p:nvSpPr>
          <p:cNvPr id="113" name="Rectangle 112">
            <a:extLst>
              <a:ext uri="{FF2B5EF4-FFF2-40B4-BE49-F238E27FC236}">
                <a16:creationId xmlns:a16="http://schemas.microsoft.com/office/drawing/2014/main" id="{AC171F43-58FE-2343-BBC4-1AFF7C373E1C}"/>
              </a:ext>
            </a:extLst>
          </p:cNvPr>
          <p:cNvSpPr/>
          <p:nvPr/>
        </p:nvSpPr>
        <p:spPr>
          <a:xfrm>
            <a:off x="2652931" y="2886704"/>
            <a:ext cx="741233" cy="245136"/>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900" kern="1200">
                <a:solidFill>
                  <a:prstClr val="black"/>
                </a:solidFill>
                <a:latin typeface="Segoe UI"/>
              </a:rPr>
              <a:t>Policy</a:t>
            </a:r>
          </a:p>
        </p:txBody>
      </p:sp>
      <p:sp>
        <p:nvSpPr>
          <p:cNvPr id="115" name="Rectangle 114">
            <a:extLst>
              <a:ext uri="{FF2B5EF4-FFF2-40B4-BE49-F238E27FC236}">
                <a16:creationId xmlns:a16="http://schemas.microsoft.com/office/drawing/2014/main" id="{8587FD5A-277D-FC4F-ACE3-7BE8D8A3642C}"/>
              </a:ext>
            </a:extLst>
          </p:cNvPr>
          <p:cNvSpPr/>
          <p:nvPr/>
        </p:nvSpPr>
        <p:spPr>
          <a:xfrm>
            <a:off x="2652931" y="3277246"/>
            <a:ext cx="741233" cy="25247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900" kern="1200">
                <a:solidFill>
                  <a:prstClr val="black"/>
                </a:solidFill>
                <a:latin typeface="Segoe UI"/>
              </a:rPr>
              <a:t>Index</a:t>
            </a:r>
          </a:p>
        </p:txBody>
      </p:sp>
      <p:sp>
        <p:nvSpPr>
          <p:cNvPr id="117" name="Rectangle 116">
            <a:extLst>
              <a:ext uri="{FF2B5EF4-FFF2-40B4-BE49-F238E27FC236}">
                <a16:creationId xmlns:a16="http://schemas.microsoft.com/office/drawing/2014/main" id="{16C971A4-5B35-D04E-8A07-328C86482717}"/>
              </a:ext>
            </a:extLst>
          </p:cNvPr>
          <p:cNvSpPr/>
          <p:nvPr/>
        </p:nvSpPr>
        <p:spPr>
          <a:xfrm>
            <a:off x="2652931" y="3675122"/>
            <a:ext cx="741233" cy="25247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900" kern="1200">
                <a:solidFill>
                  <a:prstClr val="black"/>
                </a:solidFill>
                <a:latin typeface="Segoe UI"/>
              </a:rPr>
              <a:t>Groups</a:t>
            </a:r>
          </a:p>
        </p:txBody>
      </p:sp>
      <p:sp>
        <p:nvSpPr>
          <p:cNvPr id="118" name="Rectangle 117">
            <a:extLst>
              <a:ext uri="{FF2B5EF4-FFF2-40B4-BE49-F238E27FC236}">
                <a16:creationId xmlns:a16="http://schemas.microsoft.com/office/drawing/2014/main" id="{DDD4626A-E598-D048-B0F0-744DE5DF418E}"/>
              </a:ext>
            </a:extLst>
          </p:cNvPr>
          <p:cNvSpPr/>
          <p:nvPr/>
        </p:nvSpPr>
        <p:spPr>
          <a:xfrm>
            <a:off x="2652930" y="4072998"/>
            <a:ext cx="741232" cy="25247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900" kern="1200">
                <a:solidFill>
                  <a:prstClr val="black"/>
                </a:solidFill>
                <a:latin typeface="Segoe UI"/>
              </a:rPr>
              <a:t>Etc.</a:t>
            </a:r>
          </a:p>
        </p:txBody>
      </p:sp>
      <p:sp>
        <p:nvSpPr>
          <p:cNvPr id="120" name="Rectangle 119">
            <a:extLst>
              <a:ext uri="{FF2B5EF4-FFF2-40B4-BE49-F238E27FC236}">
                <a16:creationId xmlns:a16="http://schemas.microsoft.com/office/drawing/2014/main" id="{0A0AF342-0F72-414B-B4EC-669AFFE540FE}"/>
              </a:ext>
            </a:extLst>
          </p:cNvPr>
          <p:cNvSpPr/>
          <p:nvPr/>
        </p:nvSpPr>
        <p:spPr>
          <a:xfrm>
            <a:off x="2557235" y="1593733"/>
            <a:ext cx="967188" cy="507831"/>
          </a:xfrm>
          <a:prstGeom prst="rect">
            <a:avLst/>
          </a:prstGeom>
        </p:spPr>
        <p:txBody>
          <a:bodyPr wrap="square">
            <a:spAutoFit/>
          </a:bodyPr>
          <a:lstStyle/>
          <a:p>
            <a:pPr algn="ctr" defTabSz="685800" hangingPunct="1">
              <a:defRPr/>
            </a:pPr>
            <a:r>
              <a:rPr lang="en-US" sz="900" kern="1200">
                <a:solidFill>
                  <a:prstClr val="black"/>
                </a:solidFill>
                <a:latin typeface="Segoe UI Semibold"/>
                <a:ea typeface="+mn-ea"/>
                <a:cs typeface="+mn-cs"/>
              </a:rPr>
              <a:t>Azure Resource Manager</a:t>
            </a:r>
          </a:p>
        </p:txBody>
      </p:sp>
      <p:sp>
        <p:nvSpPr>
          <p:cNvPr id="123" name="Rectangle 122">
            <a:extLst>
              <a:ext uri="{FF2B5EF4-FFF2-40B4-BE49-F238E27FC236}">
                <a16:creationId xmlns:a16="http://schemas.microsoft.com/office/drawing/2014/main" id="{453AD578-4683-D74A-BDF7-4BD49055803C}"/>
              </a:ext>
            </a:extLst>
          </p:cNvPr>
          <p:cNvSpPr/>
          <p:nvPr/>
        </p:nvSpPr>
        <p:spPr>
          <a:xfrm>
            <a:off x="3474846" y="2315182"/>
            <a:ext cx="675619" cy="252470"/>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hangingPunct="1">
              <a:defRPr/>
            </a:pPr>
            <a:r>
              <a:rPr lang="en-US" sz="600" kern="1200">
                <a:solidFill>
                  <a:prstClr val="black"/>
                </a:solidFill>
                <a:latin typeface="Segoe UI"/>
              </a:rPr>
              <a:t>Azure Arc data RP</a:t>
            </a:r>
          </a:p>
        </p:txBody>
      </p:sp>
      <p:sp>
        <p:nvSpPr>
          <p:cNvPr id="125" name="Rectangle 124">
            <a:extLst>
              <a:ext uri="{FF2B5EF4-FFF2-40B4-BE49-F238E27FC236}">
                <a16:creationId xmlns:a16="http://schemas.microsoft.com/office/drawing/2014/main" id="{009A86D7-6E0B-CE4A-96ED-3240BD0093AE}"/>
              </a:ext>
            </a:extLst>
          </p:cNvPr>
          <p:cNvSpPr/>
          <p:nvPr/>
        </p:nvSpPr>
        <p:spPr>
          <a:xfrm>
            <a:off x="3474846" y="2783396"/>
            <a:ext cx="675619" cy="25247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r>
              <a:rPr lang="en-US" sz="600" kern="1200">
                <a:solidFill>
                  <a:prstClr val="black">
                    <a:lumMod val="95000"/>
                    <a:lumOff val="5000"/>
                  </a:prstClr>
                </a:solidFill>
                <a:latin typeface="Segoe UI"/>
              </a:rPr>
              <a:t>Container registry</a:t>
            </a:r>
          </a:p>
        </p:txBody>
      </p:sp>
      <p:sp>
        <p:nvSpPr>
          <p:cNvPr id="126" name="Rectangle 125">
            <a:extLst>
              <a:ext uri="{FF2B5EF4-FFF2-40B4-BE49-F238E27FC236}">
                <a16:creationId xmlns:a16="http://schemas.microsoft.com/office/drawing/2014/main" id="{B86D478A-ED0A-3B4E-82EA-37FE4073AFFF}"/>
              </a:ext>
            </a:extLst>
          </p:cNvPr>
          <p:cNvSpPr/>
          <p:nvPr/>
        </p:nvSpPr>
        <p:spPr>
          <a:xfrm>
            <a:off x="3474846" y="3251610"/>
            <a:ext cx="675619" cy="252470"/>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hangingPunct="1">
              <a:defRPr/>
            </a:pPr>
            <a:r>
              <a:rPr lang="en-US" sz="600" kern="1200">
                <a:solidFill>
                  <a:prstClr val="black">
                    <a:lumMod val="95000"/>
                    <a:lumOff val="5000"/>
                  </a:prstClr>
                </a:solidFill>
                <a:latin typeface="Segoe UI"/>
              </a:rPr>
              <a:t>Azure Arc K8s RP</a:t>
            </a:r>
          </a:p>
        </p:txBody>
      </p:sp>
      <p:sp>
        <p:nvSpPr>
          <p:cNvPr id="127" name="Rectangle 126">
            <a:extLst>
              <a:ext uri="{FF2B5EF4-FFF2-40B4-BE49-F238E27FC236}">
                <a16:creationId xmlns:a16="http://schemas.microsoft.com/office/drawing/2014/main" id="{BB45AEBD-FC89-DB41-BCD2-8A06F394110D}"/>
              </a:ext>
            </a:extLst>
          </p:cNvPr>
          <p:cNvSpPr/>
          <p:nvPr/>
        </p:nvSpPr>
        <p:spPr>
          <a:xfrm>
            <a:off x="3474846" y="3819048"/>
            <a:ext cx="675619" cy="252470"/>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hangingPunct="1">
              <a:defRPr/>
            </a:pPr>
            <a:r>
              <a:rPr lang="en-US" sz="600" kern="1200">
                <a:solidFill>
                  <a:prstClr val="black"/>
                </a:solidFill>
                <a:latin typeface="Segoe UI"/>
              </a:rPr>
              <a:t>Azure Arc server RP</a:t>
            </a:r>
          </a:p>
        </p:txBody>
      </p:sp>
      <p:sp>
        <p:nvSpPr>
          <p:cNvPr id="128" name="TextBox 127">
            <a:extLst>
              <a:ext uri="{FF2B5EF4-FFF2-40B4-BE49-F238E27FC236}">
                <a16:creationId xmlns:a16="http://schemas.microsoft.com/office/drawing/2014/main" id="{BE82A7E1-7781-A641-B295-C33D6A98D3AB}"/>
              </a:ext>
            </a:extLst>
          </p:cNvPr>
          <p:cNvSpPr txBox="1"/>
          <p:nvPr/>
        </p:nvSpPr>
        <p:spPr>
          <a:xfrm>
            <a:off x="4570384" y="863816"/>
            <a:ext cx="2205974" cy="3987922"/>
          </a:xfrm>
          <a:prstGeom prst="rect">
            <a:avLst/>
          </a:prstGeom>
          <a:solidFill>
            <a:schemeClr val="bg1"/>
          </a:solidFill>
          <a:ln w="19050">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hangingPunct="1">
              <a:defRPr/>
            </a:pPr>
            <a:endParaRPr lang="en-US" sz="900" kern="1200">
              <a:solidFill>
                <a:srgbClr val="0078D4"/>
              </a:solidFill>
            </a:endParaRPr>
          </a:p>
        </p:txBody>
      </p:sp>
      <p:sp>
        <p:nvSpPr>
          <p:cNvPr id="133" name="Rectangle 132">
            <a:extLst>
              <a:ext uri="{FF2B5EF4-FFF2-40B4-BE49-F238E27FC236}">
                <a16:creationId xmlns:a16="http://schemas.microsoft.com/office/drawing/2014/main" id="{01B8609E-498C-7B47-946D-26D1E4491752}"/>
              </a:ext>
            </a:extLst>
          </p:cNvPr>
          <p:cNvSpPr/>
          <p:nvPr/>
        </p:nvSpPr>
        <p:spPr>
          <a:xfrm>
            <a:off x="4838419" y="1467188"/>
            <a:ext cx="1730676" cy="741551"/>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hangingPunct="1">
              <a:defRPr/>
            </a:pPr>
            <a:endParaRPr lang="en-US" sz="1050" kern="1200">
              <a:solidFill>
                <a:prstClr val="black"/>
              </a:solidFill>
              <a:latin typeface="Segoe UI"/>
            </a:endParaRPr>
          </a:p>
        </p:txBody>
      </p:sp>
      <p:sp>
        <p:nvSpPr>
          <p:cNvPr id="134" name="Rectangle 133">
            <a:extLst>
              <a:ext uri="{FF2B5EF4-FFF2-40B4-BE49-F238E27FC236}">
                <a16:creationId xmlns:a16="http://schemas.microsoft.com/office/drawing/2014/main" id="{9CF686B8-0BA7-E440-88CA-FD4778C5D45F}"/>
              </a:ext>
            </a:extLst>
          </p:cNvPr>
          <p:cNvSpPr/>
          <p:nvPr/>
        </p:nvSpPr>
        <p:spPr>
          <a:xfrm>
            <a:off x="5096986" y="1501659"/>
            <a:ext cx="1471568" cy="230832"/>
          </a:xfrm>
          <a:prstGeom prst="rect">
            <a:avLst/>
          </a:prstGeom>
        </p:spPr>
        <p:txBody>
          <a:bodyPr wrap="square">
            <a:spAutoFit/>
          </a:bodyPr>
          <a:lstStyle/>
          <a:p>
            <a:pPr defTabSz="685800" hangingPunct="1">
              <a:defRPr/>
            </a:pPr>
            <a:r>
              <a:rPr lang="en-US" sz="900" kern="1200">
                <a:solidFill>
                  <a:prstClr val="black"/>
                </a:solidFill>
                <a:latin typeface="Segoe UI Semibold"/>
                <a:ea typeface="+mn-ea"/>
                <a:cs typeface="+mn-cs"/>
              </a:rPr>
              <a:t>Azure Data Services</a:t>
            </a:r>
          </a:p>
        </p:txBody>
      </p:sp>
      <p:sp>
        <p:nvSpPr>
          <p:cNvPr id="136" name="Rectangle 135">
            <a:extLst>
              <a:ext uri="{FF2B5EF4-FFF2-40B4-BE49-F238E27FC236}">
                <a16:creationId xmlns:a16="http://schemas.microsoft.com/office/drawing/2014/main" id="{F292CCC3-59C1-8E4C-9528-A87DCD8C418B}"/>
              </a:ext>
            </a:extLst>
          </p:cNvPr>
          <p:cNvSpPr/>
          <p:nvPr/>
        </p:nvSpPr>
        <p:spPr>
          <a:xfrm>
            <a:off x="5756132" y="1731873"/>
            <a:ext cx="812963" cy="507831"/>
          </a:xfrm>
          <a:prstGeom prst="rect">
            <a:avLst/>
          </a:prstGeom>
        </p:spPr>
        <p:txBody>
          <a:bodyPr wrap="square">
            <a:spAutoFit/>
          </a:bodyPr>
          <a:lstStyle/>
          <a:p>
            <a:pPr defTabSz="685800" hangingPunct="1">
              <a:defRPr/>
            </a:pPr>
            <a:r>
              <a:rPr lang="en-US" sz="750" b="1" kern="1200">
                <a:latin typeface="Segoe UI Semibold" panose="020B0502040204020203" pitchFamily="34" charset="0"/>
                <a:ea typeface="+mn-ea"/>
                <a:cs typeface="Segoe UI Semibold" panose="020B0502040204020203" pitchFamily="34" charset="0"/>
              </a:rPr>
              <a:t>Wave 1 </a:t>
            </a:r>
          </a:p>
          <a:p>
            <a:pPr marL="128588" indent="-128588" defTabSz="685800" hangingPunct="1">
              <a:buFont typeface="Arial" panose="020B0604020202020204" pitchFamily="34" charset="0"/>
              <a:buChar char="•"/>
              <a:defRPr/>
            </a:pPr>
            <a:r>
              <a:rPr lang="en-US" sz="600" kern="1200">
                <a:latin typeface="Segoe UI" panose="020B0502040204020203" pitchFamily="34" charset="0"/>
                <a:ea typeface="+mn-ea"/>
                <a:cs typeface="Segoe UI" panose="020B0502040204020203" pitchFamily="34" charset="0"/>
              </a:rPr>
              <a:t>SQL</a:t>
            </a:r>
          </a:p>
          <a:p>
            <a:pPr marL="128588" indent="-128588" defTabSz="685800" hangingPunct="1">
              <a:buFont typeface="Arial" panose="020B0604020202020204" pitchFamily="34" charset="0"/>
              <a:buChar char="•"/>
              <a:defRPr/>
            </a:pPr>
            <a:r>
              <a:rPr lang="en-US" sz="600" kern="1200">
                <a:latin typeface="Segoe UI" panose="020B0502040204020203" pitchFamily="34" charset="0"/>
                <a:ea typeface="+mn-ea"/>
                <a:cs typeface="Segoe UI" panose="020B0502040204020203" pitchFamily="34" charset="0"/>
              </a:rPr>
              <a:t>PostgreSQL</a:t>
            </a:r>
          </a:p>
          <a:p>
            <a:pPr marL="128588" indent="-128588" defTabSz="685800" hangingPunct="1">
              <a:buFont typeface="Arial" panose="020B0604020202020204" pitchFamily="34" charset="0"/>
              <a:buChar char="•"/>
              <a:defRPr/>
            </a:pPr>
            <a:endParaRPr lang="en-US" sz="750" kern="1200">
              <a:solidFill>
                <a:prstClr val="black"/>
              </a:solidFill>
              <a:latin typeface="Segoe UI"/>
              <a:ea typeface="+mn-ea"/>
              <a:cs typeface="+mn-cs"/>
            </a:endParaRPr>
          </a:p>
        </p:txBody>
      </p:sp>
      <p:sp>
        <p:nvSpPr>
          <p:cNvPr id="137" name="Rectangle 136">
            <a:extLst>
              <a:ext uri="{FF2B5EF4-FFF2-40B4-BE49-F238E27FC236}">
                <a16:creationId xmlns:a16="http://schemas.microsoft.com/office/drawing/2014/main" id="{D071C4E4-ED12-8D48-BB9F-34B161F1F70F}"/>
              </a:ext>
            </a:extLst>
          </p:cNvPr>
          <p:cNvSpPr/>
          <p:nvPr/>
        </p:nvSpPr>
        <p:spPr>
          <a:xfrm>
            <a:off x="4837877" y="2313114"/>
            <a:ext cx="1730676" cy="239339"/>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hangingPunct="1">
              <a:defRPr/>
            </a:pPr>
            <a:r>
              <a:rPr lang="en-US" sz="600" kern="1200">
                <a:solidFill>
                  <a:prstClr val="black"/>
                </a:solidFill>
                <a:latin typeface="Segoe UI"/>
              </a:rPr>
              <a:t>Azure Arc data controller</a:t>
            </a:r>
          </a:p>
        </p:txBody>
      </p:sp>
      <p:sp>
        <p:nvSpPr>
          <p:cNvPr id="138" name="Rectangle 137">
            <a:extLst>
              <a:ext uri="{FF2B5EF4-FFF2-40B4-BE49-F238E27FC236}">
                <a16:creationId xmlns:a16="http://schemas.microsoft.com/office/drawing/2014/main" id="{BC426084-4ED3-E545-8795-9EA9B21277F3}"/>
              </a:ext>
            </a:extLst>
          </p:cNvPr>
          <p:cNvSpPr/>
          <p:nvPr/>
        </p:nvSpPr>
        <p:spPr>
          <a:xfrm>
            <a:off x="4838419" y="2636609"/>
            <a:ext cx="1730676" cy="1006226"/>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hangingPunct="1">
              <a:defRPr/>
            </a:pPr>
            <a:endParaRPr lang="en-US" sz="1050" kern="1200">
              <a:solidFill>
                <a:prstClr val="black"/>
              </a:solidFill>
              <a:latin typeface="Segoe UI"/>
            </a:endParaRPr>
          </a:p>
        </p:txBody>
      </p:sp>
      <p:sp>
        <p:nvSpPr>
          <p:cNvPr id="139" name="Rectangle 138">
            <a:extLst>
              <a:ext uri="{FF2B5EF4-FFF2-40B4-BE49-F238E27FC236}">
                <a16:creationId xmlns:a16="http://schemas.microsoft.com/office/drawing/2014/main" id="{9560566F-804E-9049-A596-263D0ADD0BCD}"/>
              </a:ext>
            </a:extLst>
          </p:cNvPr>
          <p:cNvSpPr/>
          <p:nvPr/>
        </p:nvSpPr>
        <p:spPr>
          <a:xfrm>
            <a:off x="4934641" y="2690153"/>
            <a:ext cx="1471568" cy="230832"/>
          </a:xfrm>
          <a:prstGeom prst="rect">
            <a:avLst/>
          </a:prstGeom>
        </p:spPr>
        <p:txBody>
          <a:bodyPr wrap="square">
            <a:spAutoFit/>
          </a:bodyPr>
          <a:lstStyle/>
          <a:p>
            <a:pPr defTabSz="685800" hangingPunct="1">
              <a:defRPr/>
            </a:pPr>
            <a:r>
              <a:rPr lang="en-US" sz="900" kern="1200">
                <a:solidFill>
                  <a:prstClr val="black"/>
                </a:solidFill>
                <a:latin typeface="Segoe UI Semibold"/>
                <a:ea typeface="+mn-ea"/>
                <a:cs typeface="+mn-cs"/>
              </a:rPr>
              <a:t>Kubernetes</a:t>
            </a:r>
          </a:p>
        </p:txBody>
      </p:sp>
      <p:sp>
        <p:nvSpPr>
          <p:cNvPr id="143" name="Rectangle 142">
            <a:extLst>
              <a:ext uri="{FF2B5EF4-FFF2-40B4-BE49-F238E27FC236}">
                <a16:creationId xmlns:a16="http://schemas.microsoft.com/office/drawing/2014/main" id="{1C19035F-33D4-AC45-8076-1150BE2C992B}"/>
              </a:ext>
            </a:extLst>
          </p:cNvPr>
          <p:cNvSpPr/>
          <p:nvPr/>
        </p:nvSpPr>
        <p:spPr>
          <a:xfrm>
            <a:off x="5785307" y="2914552"/>
            <a:ext cx="674148" cy="252104"/>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hangingPunct="1"/>
            <a:r>
              <a:rPr lang="en-US" sz="600" kern="1200">
                <a:solidFill>
                  <a:prstClr val="black"/>
                </a:solidFill>
                <a:latin typeface="Segoe UI"/>
              </a:rPr>
              <a:t>Azure PaaS Control</a:t>
            </a:r>
          </a:p>
        </p:txBody>
      </p:sp>
      <p:sp>
        <p:nvSpPr>
          <p:cNvPr id="144" name="Rectangle 143">
            <a:extLst>
              <a:ext uri="{FF2B5EF4-FFF2-40B4-BE49-F238E27FC236}">
                <a16:creationId xmlns:a16="http://schemas.microsoft.com/office/drawing/2014/main" id="{64BAAAF5-F3C3-6A4D-8AE8-A109513BD2ED}"/>
              </a:ext>
            </a:extLst>
          </p:cNvPr>
          <p:cNvSpPr/>
          <p:nvPr/>
        </p:nvSpPr>
        <p:spPr>
          <a:xfrm>
            <a:off x="5785307" y="3239893"/>
            <a:ext cx="674148" cy="252104"/>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600" kern="1200">
                <a:solidFill>
                  <a:prstClr val="black">
                    <a:lumMod val="95000"/>
                    <a:lumOff val="5000"/>
                  </a:prstClr>
                </a:solidFill>
                <a:latin typeface="Segoe UI"/>
              </a:rPr>
              <a:t>K8s Cluster</a:t>
            </a:r>
          </a:p>
        </p:txBody>
      </p:sp>
      <p:sp>
        <p:nvSpPr>
          <p:cNvPr id="145" name="Rectangle 144">
            <a:extLst>
              <a:ext uri="{FF2B5EF4-FFF2-40B4-BE49-F238E27FC236}">
                <a16:creationId xmlns:a16="http://schemas.microsoft.com/office/drawing/2014/main" id="{0F3B5A77-FE4C-DD49-8CD1-7E2844448121}"/>
              </a:ext>
            </a:extLst>
          </p:cNvPr>
          <p:cNvSpPr/>
          <p:nvPr/>
        </p:nvSpPr>
        <p:spPr>
          <a:xfrm>
            <a:off x="5001567" y="1771202"/>
            <a:ext cx="675619" cy="252470"/>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hangingPunct="1">
              <a:defRPr/>
            </a:pPr>
            <a:r>
              <a:rPr lang="en-US" sz="600" kern="1200">
                <a:solidFill>
                  <a:prstClr val="black"/>
                </a:solidFill>
                <a:latin typeface="Segoe UI"/>
              </a:rPr>
              <a:t>Azure Arc data agent</a:t>
            </a:r>
          </a:p>
        </p:txBody>
      </p:sp>
      <p:sp>
        <p:nvSpPr>
          <p:cNvPr id="146" name="Rectangle 145">
            <a:extLst>
              <a:ext uri="{FF2B5EF4-FFF2-40B4-BE49-F238E27FC236}">
                <a16:creationId xmlns:a16="http://schemas.microsoft.com/office/drawing/2014/main" id="{80503F65-CF41-AF48-A2F7-8D9DC0ED818C}"/>
              </a:ext>
            </a:extLst>
          </p:cNvPr>
          <p:cNvSpPr/>
          <p:nvPr/>
        </p:nvSpPr>
        <p:spPr>
          <a:xfrm>
            <a:off x="5001567" y="2916340"/>
            <a:ext cx="675619" cy="25247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r>
              <a:rPr lang="en-US" sz="600" kern="1200">
                <a:solidFill>
                  <a:prstClr val="black">
                    <a:lumMod val="95000"/>
                    <a:lumOff val="5000"/>
                  </a:prstClr>
                </a:solidFill>
                <a:latin typeface="Segoe UI"/>
              </a:rPr>
              <a:t>GitOps Manager</a:t>
            </a:r>
          </a:p>
        </p:txBody>
      </p:sp>
      <p:sp>
        <p:nvSpPr>
          <p:cNvPr id="147" name="Rectangle 146">
            <a:extLst>
              <a:ext uri="{FF2B5EF4-FFF2-40B4-BE49-F238E27FC236}">
                <a16:creationId xmlns:a16="http://schemas.microsoft.com/office/drawing/2014/main" id="{7AADD68E-6A8A-7348-BFBD-53297DED43CC}"/>
              </a:ext>
            </a:extLst>
          </p:cNvPr>
          <p:cNvSpPr/>
          <p:nvPr/>
        </p:nvSpPr>
        <p:spPr>
          <a:xfrm>
            <a:off x="5001567" y="3242911"/>
            <a:ext cx="675619" cy="252470"/>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hangingPunct="1">
              <a:defRPr/>
            </a:pPr>
            <a:r>
              <a:rPr lang="en-US" sz="600" kern="1200">
                <a:solidFill>
                  <a:prstClr val="black"/>
                </a:solidFill>
                <a:latin typeface="Segoe UI"/>
              </a:rPr>
              <a:t>Azure Arc K8s agent</a:t>
            </a:r>
          </a:p>
        </p:txBody>
      </p:sp>
      <p:sp>
        <p:nvSpPr>
          <p:cNvPr id="148" name="Rectangle 147">
            <a:extLst>
              <a:ext uri="{FF2B5EF4-FFF2-40B4-BE49-F238E27FC236}">
                <a16:creationId xmlns:a16="http://schemas.microsoft.com/office/drawing/2014/main" id="{CA3D44BE-747D-8346-9DB3-F191B4240249}"/>
              </a:ext>
            </a:extLst>
          </p:cNvPr>
          <p:cNvSpPr/>
          <p:nvPr/>
        </p:nvSpPr>
        <p:spPr>
          <a:xfrm>
            <a:off x="4838419" y="3759298"/>
            <a:ext cx="1730676" cy="1006226"/>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hangingPunct="1">
              <a:defRPr/>
            </a:pPr>
            <a:endParaRPr lang="en-US" sz="1050" kern="1200">
              <a:solidFill>
                <a:prstClr val="black"/>
              </a:solidFill>
              <a:latin typeface="Segoe UI"/>
            </a:endParaRPr>
          </a:p>
        </p:txBody>
      </p:sp>
      <p:sp>
        <p:nvSpPr>
          <p:cNvPr id="149" name="Rectangle 148">
            <a:extLst>
              <a:ext uri="{FF2B5EF4-FFF2-40B4-BE49-F238E27FC236}">
                <a16:creationId xmlns:a16="http://schemas.microsoft.com/office/drawing/2014/main" id="{CAAD5B27-EE0A-C34D-8C4D-4DF477B38A59}"/>
              </a:ext>
            </a:extLst>
          </p:cNvPr>
          <p:cNvSpPr/>
          <p:nvPr/>
        </p:nvSpPr>
        <p:spPr>
          <a:xfrm>
            <a:off x="4934641" y="3812842"/>
            <a:ext cx="1471568" cy="230832"/>
          </a:xfrm>
          <a:prstGeom prst="rect">
            <a:avLst/>
          </a:prstGeom>
        </p:spPr>
        <p:txBody>
          <a:bodyPr wrap="square">
            <a:spAutoFit/>
          </a:bodyPr>
          <a:lstStyle/>
          <a:p>
            <a:pPr defTabSz="685800" hangingPunct="1">
              <a:defRPr/>
            </a:pPr>
            <a:r>
              <a:rPr lang="en-US" sz="900" kern="1200">
                <a:solidFill>
                  <a:prstClr val="black"/>
                </a:solidFill>
                <a:latin typeface="Segoe UI Semibold"/>
                <a:ea typeface="+mn-ea"/>
                <a:cs typeface="+mn-cs"/>
              </a:rPr>
              <a:t>Servers</a:t>
            </a:r>
          </a:p>
        </p:txBody>
      </p:sp>
      <p:sp>
        <p:nvSpPr>
          <p:cNvPr id="150" name="Rectangle 149">
            <a:extLst>
              <a:ext uri="{FF2B5EF4-FFF2-40B4-BE49-F238E27FC236}">
                <a16:creationId xmlns:a16="http://schemas.microsoft.com/office/drawing/2014/main" id="{C9387DC2-C18E-3D4C-87ED-47D9AEE54122}"/>
              </a:ext>
            </a:extLst>
          </p:cNvPr>
          <p:cNvSpPr/>
          <p:nvPr/>
        </p:nvSpPr>
        <p:spPr>
          <a:xfrm>
            <a:off x="5785307" y="4037240"/>
            <a:ext cx="674148" cy="252104"/>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600" kern="1200">
                <a:solidFill>
                  <a:prstClr val="black"/>
                </a:solidFill>
                <a:latin typeface="Segoe UI"/>
              </a:rPr>
              <a:t>Linux</a:t>
            </a:r>
          </a:p>
        </p:txBody>
      </p:sp>
      <p:sp>
        <p:nvSpPr>
          <p:cNvPr id="151" name="Rectangle 150">
            <a:extLst>
              <a:ext uri="{FF2B5EF4-FFF2-40B4-BE49-F238E27FC236}">
                <a16:creationId xmlns:a16="http://schemas.microsoft.com/office/drawing/2014/main" id="{BAF6CEB4-9913-5B47-A5AD-21DB13C8FFF2}"/>
              </a:ext>
            </a:extLst>
          </p:cNvPr>
          <p:cNvSpPr/>
          <p:nvPr/>
        </p:nvSpPr>
        <p:spPr>
          <a:xfrm>
            <a:off x="5785307" y="4362581"/>
            <a:ext cx="674148" cy="252104"/>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600" kern="1200">
                <a:solidFill>
                  <a:prstClr val="black"/>
                </a:solidFill>
                <a:latin typeface="Segoe UI"/>
              </a:rPr>
              <a:t>Windows Server</a:t>
            </a:r>
          </a:p>
        </p:txBody>
      </p:sp>
      <p:sp>
        <p:nvSpPr>
          <p:cNvPr id="152" name="Rectangle 151">
            <a:extLst>
              <a:ext uri="{FF2B5EF4-FFF2-40B4-BE49-F238E27FC236}">
                <a16:creationId xmlns:a16="http://schemas.microsoft.com/office/drawing/2014/main" id="{713F4437-825F-7845-9618-AAF70B61F1BB}"/>
              </a:ext>
            </a:extLst>
          </p:cNvPr>
          <p:cNvSpPr/>
          <p:nvPr/>
        </p:nvSpPr>
        <p:spPr>
          <a:xfrm>
            <a:off x="4994807" y="4163109"/>
            <a:ext cx="675619" cy="252470"/>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hangingPunct="1">
              <a:defRPr/>
            </a:pPr>
            <a:r>
              <a:rPr lang="en-US" sz="600" kern="1200">
                <a:solidFill>
                  <a:prstClr val="black"/>
                </a:solidFill>
                <a:latin typeface="Segoe UI"/>
              </a:rPr>
              <a:t>Azure Arc server agent</a:t>
            </a:r>
          </a:p>
        </p:txBody>
      </p:sp>
      <p:sp>
        <p:nvSpPr>
          <p:cNvPr id="154" name="Rectangle 153">
            <a:extLst>
              <a:ext uri="{FF2B5EF4-FFF2-40B4-BE49-F238E27FC236}">
                <a16:creationId xmlns:a16="http://schemas.microsoft.com/office/drawing/2014/main" id="{9E28B54B-F0D0-F349-BA71-3E8A76A6F0DF}"/>
              </a:ext>
            </a:extLst>
          </p:cNvPr>
          <p:cNvSpPr/>
          <p:nvPr/>
        </p:nvSpPr>
        <p:spPr>
          <a:xfrm>
            <a:off x="7203814" y="1630218"/>
            <a:ext cx="1320410" cy="369332"/>
          </a:xfrm>
          <a:prstGeom prst="rect">
            <a:avLst/>
          </a:prstGeom>
        </p:spPr>
        <p:txBody>
          <a:bodyPr wrap="square">
            <a:spAutoFit/>
          </a:bodyPr>
          <a:lstStyle/>
          <a:p>
            <a:pPr algn="ctr" defTabSz="685800" hangingPunct="1">
              <a:defRPr/>
            </a:pPr>
            <a:r>
              <a:rPr lang="en-US" sz="900" kern="1200">
                <a:solidFill>
                  <a:srgbClr val="0078D4"/>
                </a:solidFill>
                <a:latin typeface="Segoe UI Semibold"/>
                <a:ea typeface="+mn-ea"/>
                <a:cs typeface="+mn-cs"/>
              </a:rPr>
              <a:t>Resource specific tools</a:t>
            </a:r>
          </a:p>
        </p:txBody>
      </p:sp>
      <p:sp>
        <p:nvSpPr>
          <p:cNvPr id="155" name="Rectangle 154">
            <a:extLst>
              <a:ext uri="{FF2B5EF4-FFF2-40B4-BE49-F238E27FC236}">
                <a16:creationId xmlns:a16="http://schemas.microsoft.com/office/drawing/2014/main" id="{A7F641ED-EAA6-A94D-895C-583EEEBF04DB}"/>
              </a:ext>
            </a:extLst>
          </p:cNvPr>
          <p:cNvSpPr/>
          <p:nvPr/>
        </p:nvSpPr>
        <p:spPr>
          <a:xfrm>
            <a:off x="7189008" y="1939124"/>
            <a:ext cx="1350023" cy="25247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900" kern="1200">
                <a:solidFill>
                  <a:srgbClr val="0078D4"/>
                </a:solidFill>
                <a:latin typeface="Segoe UI Semibold"/>
              </a:rPr>
              <a:t>Azure Data Studio</a:t>
            </a:r>
          </a:p>
        </p:txBody>
      </p:sp>
      <p:sp>
        <p:nvSpPr>
          <p:cNvPr id="156" name="Rectangle 155">
            <a:extLst>
              <a:ext uri="{FF2B5EF4-FFF2-40B4-BE49-F238E27FC236}">
                <a16:creationId xmlns:a16="http://schemas.microsoft.com/office/drawing/2014/main" id="{F75ED810-4B2E-3A46-A044-9E4A0E732A79}"/>
              </a:ext>
            </a:extLst>
          </p:cNvPr>
          <p:cNvSpPr/>
          <p:nvPr/>
        </p:nvSpPr>
        <p:spPr>
          <a:xfrm>
            <a:off x="7189008" y="2507134"/>
            <a:ext cx="1350023" cy="1252164"/>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hangingPunct="1">
              <a:defRPr/>
            </a:pPr>
            <a:endParaRPr lang="en-US" sz="900" kern="1200">
              <a:solidFill>
                <a:srgbClr val="0078D4"/>
              </a:solidFill>
              <a:latin typeface="Segoe UI Semibold"/>
            </a:endParaRPr>
          </a:p>
        </p:txBody>
      </p:sp>
      <p:sp>
        <p:nvSpPr>
          <p:cNvPr id="157" name="Rectangle 156">
            <a:extLst>
              <a:ext uri="{FF2B5EF4-FFF2-40B4-BE49-F238E27FC236}">
                <a16:creationId xmlns:a16="http://schemas.microsoft.com/office/drawing/2014/main" id="{8E7FA2CB-5B18-6A4D-B35D-7410A277C7A0}"/>
              </a:ext>
            </a:extLst>
          </p:cNvPr>
          <p:cNvSpPr/>
          <p:nvPr/>
        </p:nvSpPr>
        <p:spPr>
          <a:xfrm>
            <a:off x="7288977" y="2894283"/>
            <a:ext cx="1150081" cy="761747"/>
          </a:xfrm>
          <a:prstGeom prst="rect">
            <a:avLst/>
          </a:prstGeom>
        </p:spPr>
        <p:txBody>
          <a:bodyPr wrap="square">
            <a:spAutoFit/>
          </a:bodyPr>
          <a:lstStyle/>
          <a:p>
            <a:pPr algn="ctr" defTabSz="685800" hangingPunct="1">
              <a:spcBef>
                <a:spcPts val="300"/>
              </a:spcBef>
              <a:defRPr/>
            </a:pPr>
            <a:r>
              <a:rPr lang="en-US" sz="600" kern="1200">
                <a:latin typeface="Segoe UI" panose="020B0502040204020203" pitchFamily="34" charset="0"/>
                <a:ea typeface="+mn-ea"/>
                <a:cs typeface="Segoe UI" panose="020B0502040204020203" pitchFamily="34" charset="0"/>
              </a:rPr>
              <a:t>Cluster provisioning​</a:t>
            </a:r>
          </a:p>
          <a:p>
            <a:pPr algn="ctr" defTabSz="685800" hangingPunct="1">
              <a:spcBef>
                <a:spcPts val="300"/>
              </a:spcBef>
              <a:defRPr/>
            </a:pPr>
            <a:r>
              <a:rPr lang="en-US" sz="600" kern="1200">
                <a:latin typeface="Segoe UI" panose="020B0502040204020203" pitchFamily="34" charset="0"/>
                <a:ea typeface="+mn-ea"/>
                <a:cs typeface="Segoe UI" panose="020B0502040204020203" pitchFamily="34" charset="0"/>
              </a:rPr>
              <a:t>Cluster upgrade and patch management​</a:t>
            </a:r>
          </a:p>
          <a:p>
            <a:pPr algn="ctr" defTabSz="685800" hangingPunct="1">
              <a:spcBef>
                <a:spcPts val="300"/>
              </a:spcBef>
              <a:defRPr/>
            </a:pPr>
            <a:r>
              <a:rPr lang="en-US" sz="600" kern="1200">
                <a:latin typeface="Segoe UI" panose="020B0502040204020203" pitchFamily="34" charset="0"/>
                <a:ea typeface="+mn-ea"/>
                <a:cs typeface="Segoe UI" panose="020B0502040204020203" pitchFamily="34" charset="0"/>
              </a:rPr>
              <a:t>Cluster lifecycle management​</a:t>
            </a:r>
          </a:p>
          <a:p>
            <a:pPr algn="ctr" defTabSz="685800" hangingPunct="1">
              <a:spcBef>
                <a:spcPts val="300"/>
              </a:spcBef>
              <a:defRPr/>
            </a:pPr>
            <a:r>
              <a:rPr lang="en-US" sz="600" kern="1200">
                <a:latin typeface="Segoe UI" panose="020B0502040204020203" pitchFamily="34" charset="0"/>
                <a:ea typeface="+mn-ea"/>
                <a:cs typeface="Segoe UI" panose="020B0502040204020203" pitchFamily="34" charset="0"/>
              </a:rPr>
              <a:t>Cluster monitoring </a:t>
            </a:r>
          </a:p>
        </p:txBody>
      </p:sp>
      <p:sp>
        <p:nvSpPr>
          <p:cNvPr id="18" name="Rectangle 17">
            <a:extLst>
              <a:ext uri="{FF2B5EF4-FFF2-40B4-BE49-F238E27FC236}">
                <a16:creationId xmlns:a16="http://schemas.microsoft.com/office/drawing/2014/main" id="{6627AD0E-69E4-AF49-B8FE-7AC2391140F9}"/>
              </a:ext>
            </a:extLst>
          </p:cNvPr>
          <p:cNvSpPr/>
          <p:nvPr/>
        </p:nvSpPr>
        <p:spPr>
          <a:xfrm>
            <a:off x="7335668" y="2650027"/>
            <a:ext cx="1056700" cy="230832"/>
          </a:xfrm>
          <a:prstGeom prst="rect">
            <a:avLst/>
          </a:prstGeom>
        </p:spPr>
        <p:txBody>
          <a:bodyPr wrap="none" anchor="t">
            <a:spAutoFit/>
          </a:bodyPr>
          <a:lstStyle/>
          <a:p>
            <a:pPr algn="ctr" defTabSz="685800" hangingPunct="1">
              <a:defRPr/>
            </a:pPr>
            <a:r>
              <a:rPr lang="en-US" sz="900" kern="1200">
                <a:solidFill>
                  <a:srgbClr val="0078D4"/>
                </a:solidFill>
                <a:latin typeface="Segoe UI Semibold"/>
                <a:ea typeface="+mn-ea"/>
                <a:cs typeface="+mn-cs"/>
              </a:rPr>
              <a:t>K8s Native Tools</a:t>
            </a:r>
          </a:p>
        </p:txBody>
      </p:sp>
      <p:sp>
        <p:nvSpPr>
          <p:cNvPr id="158" name="Rectangle 157">
            <a:extLst>
              <a:ext uri="{FF2B5EF4-FFF2-40B4-BE49-F238E27FC236}">
                <a16:creationId xmlns:a16="http://schemas.microsoft.com/office/drawing/2014/main" id="{C5B1D15A-6CE3-614E-BA05-CB3A333D5E03}"/>
              </a:ext>
            </a:extLst>
          </p:cNvPr>
          <p:cNvSpPr/>
          <p:nvPr/>
        </p:nvSpPr>
        <p:spPr>
          <a:xfrm>
            <a:off x="7182022" y="4009941"/>
            <a:ext cx="1350023" cy="25247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900" kern="1200">
                <a:solidFill>
                  <a:srgbClr val="0078D4"/>
                </a:solidFill>
                <a:latin typeface="Segoe UI Semibold"/>
              </a:rPr>
              <a:t>Server Admin Tools</a:t>
            </a:r>
          </a:p>
        </p:txBody>
      </p:sp>
      <p:cxnSp>
        <p:nvCxnSpPr>
          <p:cNvPr id="30" name="Straight Arrow Connector 29">
            <a:extLst>
              <a:ext uri="{FF2B5EF4-FFF2-40B4-BE49-F238E27FC236}">
                <a16:creationId xmlns:a16="http://schemas.microsoft.com/office/drawing/2014/main" id="{422B7EED-6051-8244-A414-B6357E3CD59E}"/>
              </a:ext>
            </a:extLst>
          </p:cNvPr>
          <p:cNvCxnSpPr>
            <a:cxnSpLocks/>
          </p:cNvCxnSpPr>
          <p:nvPr/>
        </p:nvCxnSpPr>
        <p:spPr>
          <a:xfrm>
            <a:off x="1404300" y="2518092"/>
            <a:ext cx="743869"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A21D3073-9EEA-CB44-9132-85003E51044C}"/>
              </a:ext>
            </a:extLst>
          </p:cNvPr>
          <p:cNvCxnSpPr>
            <a:cxnSpLocks/>
          </p:cNvCxnSpPr>
          <p:nvPr/>
        </p:nvCxnSpPr>
        <p:spPr>
          <a:xfrm flipV="1">
            <a:off x="4031994" y="1849589"/>
            <a:ext cx="969572" cy="447018"/>
          </a:xfrm>
          <a:prstGeom prst="bentConnector3">
            <a:avLst>
              <a:gd name="adj1" fmla="val 415"/>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0AC64DC3-3E21-C641-AA8F-0D65462DBD56}"/>
              </a:ext>
            </a:extLst>
          </p:cNvPr>
          <p:cNvCxnSpPr>
            <a:cxnSpLocks/>
          </p:cNvCxnSpPr>
          <p:nvPr/>
        </p:nvCxnSpPr>
        <p:spPr>
          <a:xfrm>
            <a:off x="5359266" y="2023672"/>
            <a:ext cx="0" cy="288252"/>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0ADFDDFD-A67C-5647-8CC4-9500C1A99F3E}"/>
              </a:ext>
            </a:extLst>
          </p:cNvPr>
          <p:cNvCxnSpPr>
            <a:cxnSpLocks/>
          </p:cNvCxnSpPr>
          <p:nvPr/>
        </p:nvCxnSpPr>
        <p:spPr>
          <a:xfrm rot="10800000" flipV="1">
            <a:off x="4136504" y="1954362"/>
            <a:ext cx="857996" cy="856628"/>
          </a:xfrm>
          <a:prstGeom prst="bentConnector3">
            <a:avLst>
              <a:gd name="adj1" fmla="val 65683"/>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24DB5C2C-8194-FF4A-92A5-CDFB79703317}"/>
              </a:ext>
            </a:extLst>
          </p:cNvPr>
          <p:cNvCxnSpPr>
            <a:stCxn id="125" idx="3"/>
          </p:cNvCxnSpPr>
          <p:nvPr/>
        </p:nvCxnSpPr>
        <p:spPr>
          <a:xfrm>
            <a:off x="4150464" y="2909631"/>
            <a:ext cx="844036" cy="415197"/>
          </a:xfrm>
          <a:prstGeom prst="bentConnector3">
            <a:avLst>
              <a:gd name="adj1" fmla="val 34572"/>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897C289-71FE-B242-8ABE-CC5340EC467B}"/>
              </a:ext>
            </a:extLst>
          </p:cNvPr>
          <p:cNvCxnSpPr>
            <a:cxnSpLocks/>
          </p:cNvCxnSpPr>
          <p:nvPr/>
        </p:nvCxnSpPr>
        <p:spPr>
          <a:xfrm>
            <a:off x="4150632" y="3416953"/>
            <a:ext cx="84290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4924DFD6-3C36-F54A-9397-E1CACBE442BD}"/>
              </a:ext>
            </a:extLst>
          </p:cNvPr>
          <p:cNvCxnSpPr>
            <a:cxnSpLocks/>
          </p:cNvCxnSpPr>
          <p:nvPr/>
        </p:nvCxnSpPr>
        <p:spPr>
          <a:xfrm>
            <a:off x="4150465" y="3855862"/>
            <a:ext cx="806750" cy="365538"/>
          </a:xfrm>
          <a:prstGeom prst="bentConnector3">
            <a:avLst>
              <a:gd name="adj1" fmla="val 36516"/>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172">
            <a:extLst>
              <a:ext uri="{FF2B5EF4-FFF2-40B4-BE49-F238E27FC236}">
                <a16:creationId xmlns:a16="http://schemas.microsoft.com/office/drawing/2014/main" id="{9A435C25-B96D-4244-B4EE-FD438E91B3ED}"/>
              </a:ext>
            </a:extLst>
          </p:cNvPr>
          <p:cNvCxnSpPr>
            <a:cxnSpLocks/>
          </p:cNvCxnSpPr>
          <p:nvPr/>
        </p:nvCxnSpPr>
        <p:spPr>
          <a:xfrm>
            <a:off x="4150464" y="3977396"/>
            <a:ext cx="839917" cy="385185"/>
          </a:xfrm>
          <a:prstGeom prst="bentConnector3">
            <a:avLst>
              <a:gd name="adj1" fmla="val 21845"/>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05E9781-C8D3-6347-B20D-F58C5514317B}"/>
              </a:ext>
            </a:extLst>
          </p:cNvPr>
          <p:cNvCxnSpPr>
            <a:cxnSpLocks/>
          </p:cNvCxnSpPr>
          <p:nvPr/>
        </p:nvCxnSpPr>
        <p:spPr>
          <a:xfrm>
            <a:off x="6471229" y="4109414"/>
            <a:ext cx="706367"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78">
            <a:extLst>
              <a:ext uri="{FF2B5EF4-FFF2-40B4-BE49-F238E27FC236}">
                <a16:creationId xmlns:a16="http://schemas.microsoft.com/office/drawing/2014/main" id="{C78A201E-A018-DD4D-A73D-01EC86B078C6}"/>
              </a:ext>
            </a:extLst>
          </p:cNvPr>
          <p:cNvCxnSpPr>
            <a:cxnSpLocks/>
          </p:cNvCxnSpPr>
          <p:nvPr/>
        </p:nvCxnSpPr>
        <p:spPr>
          <a:xfrm rot="10800000" flipV="1">
            <a:off x="6477176" y="4210855"/>
            <a:ext cx="700865" cy="307503"/>
          </a:xfrm>
          <a:prstGeom prst="bentConnector3">
            <a:avLst>
              <a:gd name="adj1" fmla="val 50000"/>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5C8DC99-6559-3D43-8839-14F00D628905}"/>
              </a:ext>
            </a:extLst>
          </p:cNvPr>
          <p:cNvCxnSpPr>
            <a:cxnSpLocks/>
          </p:cNvCxnSpPr>
          <p:nvPr/>
        </p:nvCxnSpPr>
        <p:spPr>
          <a:xfrm>
            <a:off x="5862600" y="2561845"/>
            <a:ext cx="0" cy="347786"/>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AD10019-FCEC-0C41-BF74-E1BB2321A1B8}"/>
              </a:ext>
            </a:extLst>
          </p:cNvPr>
          <p:cNvCxnSpPr>
            <a:cxnSpLocks/>
          </p:cNvCxnSpPr>
          <p:nvPr/>
        </p:nvCxnSpPr>
        <p:spPr>
          <a:xfrm>
            <a:off x="6471229" y="3365930"/>
            <a:ext cx="706367"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104BBE3-751C-174B-B559-4DEC3CAC60F6}"/>
              </a:ext>
            </a:extLst>
          </p:cNvPr>
          <p:cNvCxnSpPr>
            <a:cxnSpLocks/>
          </p:cNvCxnSpPr>
          <p:nvPr/>
        </p:nvCxnSpPr>
        <p:spPr>
          <a:xfrm>
            <a:off x="6471229" y="2015579"/>
            <a:ext cx="706367"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1D10CEA3-EF6F-C54E-9A7C-F14B02836885}"/>
              </a:ext>
            </a:extLst>
          </p:cNvPr>
          <p:cNvSpPr/>
          <p:nvPr/>
        </p:nvSpPr>
        <p:spPr>
          <a:xfrm>
            <a:off x="1263503" y="4600067"/>
            <a:ext cx="281592" cy="16545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hangingPunct="1">
              <a:defRPr/>
            </a:pPr>
            <a:endParaRPr lang="en-US" sz="600" kern="1200">
              <a:solidFill>
                <a:prstClr val="black"/>
              </a:solidFill>
              <a:latin typeface="Segoe UI"/>
            </a:endParaRPr>
          </a:p>
        </p:txBody>
      </p:sp>
      <p:sp>
        <p:nvSpPr>
          <p:cNvPr id="65" name="Rectangle 64">
            <a:extLst>
              <a:ext uri="{FF2B5EF4-FFF2-40B4-BE49-F238E27FC236}">
                <a16:creationId xmlns:a16="http://schemas.microsoft.com/office/drawing/2014/main" id="{5BE54FF6-7BC4-41EE-BFDE-AF5402F644DA}"/>
              </a:ext>
            </a:extLst>
          </p:cNvPr>
          <p:cNvSpPr/>
          <p:nvPr/>
        </p:nvSpPr>
        <p:spPr>
          <a:xfrm>
            <a:off x="5101140" y="1204845"/>
            <a:ext cx="1196161" cy="230832"/>
          </a:xfrm>
          <a:prstGeom prst="rect">
            <a:avLst/>
          </a:prstGeom>
        </p:spPr>
        <p:txBody>
          <a:bodyPr wrap="none">
            <a:spAutoFit/>
          </a:bodyPr>
          <a:lstStyle/>
          <a:p>
            <a:pPr algn="ctr" defTabSz="685800" hangingPunct="1">
              <a:defRPr/>
            </a:pPr>
            <a:r>
              <a:rPr lang="en-US" sz="900" kern="1200">
                <a:solidFill>
                  <a:srgbClr val="0078D4"/>
                </a:solidFill>
                <a:latin typeface="Segoe UI Semibold"/>
                <a:ea typeface="+mn-ea"/>
                <a:cs typeface="+mn-cs"/>
              </a:rPr>
              <a:t>Customer locations</a:t>
            </a:r>
          </a:p>
        </p:txBody>
      </p:sp>
      <p:sp>
        <p:nvSpPr>
          <p:cNvPr id="63" name="Shape 138">
            <a:extLst>
              <a:ext uri="{FF2B5EF4-FFF2-40B4-BE49-F238E27FC236}">
                <a16:creationId xmlns:a16="http://schemas.microsoft.com/office/drawing/2014/main" id="{0D1EFD4F-1DE5-4F80-8AE5-0A30050C613C}"/>
              </a:ext>
            </a:extLst>
          </p:cNvPr>
          <p:cNvSpPr/>
          <p:nvPr/>
        </p:nvSpPr>
        <p:spPr>
          <a:xfrm>
            <a:off x="-4072" y="185944"/>
            <a:ext cx="3742449"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9" name="Shape 139">
            <a:extLst>
              <a:ext uri="{FF2B5EF4-FFF2-40B4-BE49-F238E27FC236}">
                <a16:creationId xmlns:a16="http://schemas.microsoft.com/office/drawing/2014/main" id="{13E1D168-2263-4A2D-B81E-3E8E37593761}"/>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AZURE ARC – OVERVIEW</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70" name="Picture 69">
            <a:extLst>
              <a:ext uri="{FF2B5EF4-FFF2-40B4-BE49-F238E27FC236}">
                <a16:creationId xmlns:a16="http://schemas.microsoft.com/office/drawing/2014/main" id="{0AD6BAE1-A1C1-41EA-9FB0-68C17304AD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63021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192306" y="655842"/>
            <a:ext cx="8759388" cy="3831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kumimoji="0" lang="en-GB" sz="1800" b="1" i="0" u="none" strike="noStrike" cap="none" spc="0" normalizeH="0" baseline="0" dirty="0">
                <a:ln>
                  <a:noFill/>
                </a:ln>
                <a:solidFill>
                  <a:srgbClr val="2E93B8"/>
                </a:solidFill>
                <a:effectLst/>
                <a:uFillTx/>
                <a:latin typeface="Roboto Mono Medium for Powerlin" pitchFamily="2" charset="0"/>
                <a:ea typeface="Roboto Mono Medium for Powerlin" pitchFamily="2" charset="0"/>
                <a:sym typeface="Arial"/>
              </a:rPr>
              <a:t>The 7</a:t>
            </a:r>
            <a:r>
              <a:rPr lang="en-GB" sz="1800" b="1" dirty="0">
                <a:solidFill>
                  <a:srgbClr val="2E93B8"/>
                </a:solidFill>
                <a:latin typeface="Roboto Mono Medium for Powerlin" pitchFamily="2" charset="0"/>
                <a:ea typeface="Roboto Mono Medium for Powerlin" pitchFamily="2" charset="0"/>
              </a:rPr>
              <a:t>th</a:t>
            </a:r>
            <a:r>
              <a:rPr kumimoji="0" lang="en-GB" sz="1800" b="1" i="0" u="none" strike="noStrike" cap="none" spc="0" normalizeH="0" baseline="0" dirty="0">
                <a:ln>
                  <a:noFill/>
                </a:ln>
                <a:solidFill>
                  <a:srgbClr val="2E93B8"/>
                </a:solidFill>
                <a:effectLst/>
                <a:uFillTx/>
                <a:latin typeface="Roboto Mono Medium for Powerlin" pitchFamily="2" charset="0"/>
                <a:ea typeface="Roboto Mono Medium for Powerlin" pitchFamily="2" charset="0"/>
                <a:sym typeface="Arial"/>
              </a:rPr>
              <a:t> Sussex Azure User Group Meetup</a:t>
            </a:r>
            <a:endParaRPr lang="en-GB" sz="1800" b="1" dirty="0">
              <a:solidFill>
                <a:srgbClr val="2E93B8"/>
              </a:solidFill>
              <a:latin typeface="Roboto Mono Medium for Powerlin" pitchFamily="2" charset="0"/>
              <a:ea typeface="Roboto Mono Medium for Powerlin" pitchFamily="2" charset="0"/>
            </a:endParaRPr>
          </a:p>
          <a:p>
            <a:pPr marL="342900" marR="0" indent="-34290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800" b="1" dirty="0">
                <a:solidFill>
                  <a:srgbClr val="2E93B8"/>
                </a:solidFill>
                <a:latin typeface="Roboto Mono Medium for Powerlin" pitchFamily="2" charset="0"/>
                <a:ea typeface="Roboto Mono Medium for Powerlin" pitchFamily="2" charset="0"/>
              </a:rPr>
              <a:t>Who are we…? (for the newcomers)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What is this all about…? (for the newcomers)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How did we get here…? (for the newcomers)</a:t>
            </a:r>
          </a:p>
          <a:p>
            <a:pPr marL="342900" marR="0" indent="-34290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800" b="1" dirty="0">
                <a:solidFill>
                  <a:srgbClr val="2E93B8"/>
                </a:solidFill>
                <a:latin typeface="Roboto Mono Medium for Powerlin" pitchFamily="2" charset="0"/>
                <a:ea typeface="Roboto Mono Medium for Powerlin" pitchFamily="2" charset="0"/>
              </a:rPr>
              <a:t>Future sessions &amp; plans for the group</a:t>
            </a:r>
          </a:p>
          <a:p>
            <a:pPr marL="342900" marR="0" indent="-34290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800" b="1" dirty="0">
                <a:solidFill>
                  <a:srgbClr val="2E93B8"/>
                </a:solidFill>
                <a:latin typeface="Roboto Mono Medium for Powerlin" pitchFamily="2" charset="0"/>
                <a:ea typeface="Roboto Mono Medium for Powerlin" pitchFamily="2" charset="0"/>
              </a:rPr>
              <a:t>Tonight’s Agenda:</a:t>
            </a:r>
          </a:p>
          <a:p>
            <a:pPr lvl="1">
              <a:lnSpc>
                <a:spcPct val="150000"/>
              </a:lnSpc>
            </a:pPr>
            <a:r>
              <a:rPr lang="en-GB" sz="1800" b="1" dirty="0">
                <a:solidFill>
                  <a:srgbClr val="2E93B8"/>
                </a:solidFill>
                <a:latin typeface="Roboto Mono Medium for Powerlin" pitchFamily="2" charset="0"/>
                <a:ea typeface="Roboto Mono Medium for Powerlin" pitchFamily="2" charset="0"/>
              </a:rPr>
              <a:t>  - “Ignite Roundup ”</a:t>
            </a:r>
          </a:p>
          <a:p>
            <a:pPr lvl="1">
              <a:lnSpc>
                <a:spcPct val="150000"/>
              </a:lnSpc>
            </a:pPr>
            <a:r>
              <a:rPr lang="en-GB" sz="1800" b="1" i="1" dirty="0">
                <a:solidFill>
                  <a:srgbClr val="2E93B8"/>
                </a:solidFill>
                <a:latin typeface="Roboto Mono Medium for Powerlin" pitchFamily="2" charset="0"/>
                <a:ea typeface="Roboto Mono Medium for Powerlin" pitchFamily="2" charset="0"/>
              </a:rPr>
              <a:t>	- Presented by Jack Tracey &amp; Ryan Littlemore</a:t>
            </a:r>
          </a:p>
          <a:p>
            <a:pPr lvl="1">
              <a:lnSpc>
                <a:spcPct val="150000"/>
              </a:lnSpc>
            </a:pPr>
            <a:r>
              <a:rPr lang="en-GB" sz="1800" b="1" dirty="0">
                <a:solidFill>
                  <a:srgbClr val="2E93B8"/>
                </a:solidFill>
                <a:latin typeface="Roboto Mono Medium for Powerlin" pitchFamily="2" charset="0"/>
                <a:ea typeface="Roboto Mono Medium for Powerlin" pitchFamily="2" charset="0"/>
              </a:rPr>
              <a:t> - Refuelling Time – a.k.a. Beer &amp; Pizza about half way through</a:t>
            </a:r>
            <a:endParaRPr lang="en-GB" sz="1800" b="1" i="1" dirty="0">
              <a:solidFill>
                <a:srgbClr val="2E93B8"/>
              </a:solidFill>
              <a:latin typeface="Roboto Mono Medium for Powerlin" pitchFamily="2" charset="0"/>
              <a:ea typeface="Roboto Mono Medium for Powerlin" pitchFamily="2" charset="0"/>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1983784"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a:t>WELCOME</a:t>
            </a:r>
            <a:endParaRPr/>
          </a:p>
        </p:txBody>
      </p:sp>
    </p:spTree>
    <p:extLst>
      <p:ext uri="{BB962C8B-B14F-4D97-AF65-F5344CB8AC3E}">
        <p14:creationId xmlns:p14="http://schemas.microsoft.com/office/powerpoint/2010/main" val="367914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500"/>
                                        <p:tgtEl>
                                          <p:spTgt spid="10">
                                            <p:txEl>
                                              <p:pRg st="6" end="6"/>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0">
                                            <p:txEl>
                                              <p:pRg st="7" end="7"/>
                                            </p:txEl>
                                          </p:spTgt>
                                        </p:tgtEl>
                                        <p:attrNameLst>
                                          <p:attrName>style.visibility</p:attrName>
                                        </p:attrNameLst>
                                      </p:cBhvr>
                                      <p:to>
                                        <p:strVal val="visible"/>
                                      </p:to>
                                    </p:set>
                                    <p:animEffect transition="in" filter="fade">
                                      <p:cBhvr>
                                        <p:cTn id="38" dur="500"/>
                                        <p:tgtEl>
                                          <p:spTgt spid="10">
                                            <p:txEl>
                                              <p:pRg st="7" end="7"/>
                                            </p:txEl>
                                          </p:spTgt>
                                        </p:tgtEl>
                                      </p:cBhvr>
                                    </p:animEffect>
                                  </p:childTnLst>
                                </p:cTn>
                              </p:par>
                            </p:childTnLst>
                          </p:cTn>
                        </p:par>
                        <p:par>
                          <p:cTn id="39" fill="hold">
                            <p:stCondLst>
                              <p:cond delay="1500"/>
                            </p:stCondLst>
                            <p:childTnLst>
                              <p:par>
                                <p:cTn id="40" presetID="10" presetClass="entr" presetSubtype="0" fill="hold" nodeType="afterEffect">
                                  <p:stCondLst>
                                    <p:cond delay="75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B39144-5358-4EFA-BFDA-03C4854AACF5}"/>
              </a:ext>
            </a:extLst>
          </p:cNvPr>
          <p:cNvSpPr>
            <a:spLocks noGrp="1"/>
          </p:cNvSpPr>
          <p:nvPr>
            <p:ph type="body" sz="quarter" idx="13"/>
          </p:nvPr>
        </p:nvSpPr>
        <p:spPr>
          <a:xfrm>
            <a:off x="341995" y="1772730"/>
            <a:ext cx="3617214" cy="2026199"/>
          </a:xfrm>
          <a:prstGeom prst="rect">
            <a:avLst/>
          </a:prstGeom>
        </p:spPr>
        <p:txBody>
          <a:bodyPr wrap="square">
            <a:normAutofit/>
          </a:bodyPr>
          <a:lstStyle/>
          <a:p>
            <a:r>
              <a:rPr lang="en-US" dirty="0"/>
              <a:t>95%+ for all resource properties</a:t>
            </a:r>
          </a:p>
          <a:p>
            <a:r>
              <a:rPr lang="en-US" dirty="0"/>
              <a:t>Supports all resource property with swagger </a:t>
            </a:r>
            <a:r>
              <a:rPr lang="en-US" dirty="0" err="1"/>
              <a:t>api</a:t>
            </a:r>
            <a:r>
              <a:rPr lang="en-US" dirty="0"/>
              <a:t> spec</a:t>
            </a:r>
          </a:p>
          <a:p>
            <a:r>
              <a:rPr lang="en-US" dirty="0"/>
              <a:t>New process to request additional alias via CSS ticket</a:t>
            </a:r>
          </a:p>
        </p:txBody>
      </p:sp>
      <p:sp>
        <p:nvSpPr>
          <p:cNvPr id="71" name="Text Placeholder 4">
            <a:extLst>
              <a:ext uri="{FF2B5EF4-FFF2-40B4-BE49-F238E27FC236}">
                <a16:creationId xmlns:a16="http://schemas.microsoft.com/office/drawing/2014/main" id="{81402EA9-5997-4FB5-A9D5-316A7AA742DF}"/>
              </a:ext>
            </a:extLst>
          </p:cNvPr>
          <p:cNvSpPr>
            <a:spLocks noGrp="1"/>
          </p:cNvSpPr>
          <p:nvPr>
            <p:ph type="body" sz="quarter" idx="14"/>
          </p:nvPr>
        </p:nvSpPr>
        <p:spPr>
          <a:xfrm>
            <a:off x="341998" y="1441958"/>
            <a:ext cx="3617213" cy="226324"/>
          </a:xfrm>
          <a:prstGeom prst="rect">
            <a:avLst/>
          </a:prstGeom>
        </p:spPr>
        <p:txBody>
          <a:bodyPr wrap="square">
            <a:normAutofit/>
          </a:bodyPr>
          <a:lstStyle/>
          <a:p>
            <a:pPr>
              <a:spcAft>
                <a:spcPts val="441"/>
              </a:spcAft>
            </a:pPr>
            <a:r>
              <a:rPr lang="en-US"/>
              <a:t>Significant improvement in alias coverage</a:t>
            </a:r>
          </a:p>
        </p:txBody>
      </p:sp>
      <p:sp>
        <p:nvSpPr>
          <p:cNvPr id="73" name="Footer Placeholder 5">
            <a:extLst>
              <a:ext uri="{FF2B5EF4-FFF2-40B4-BE49-F238E27FC236}">
                <a16:creationId xmlns:a16="http://schemas.microsoft.com/office/drawing/2014/main" id="{F2C5DA9D-4594-4F40-9F2F-7D165242010F}"/>
              </a:ext>
            </a:extLst>
          </p:cNvPr>
          <p:cNvSpPr>
            <a:spLocks noGrp="1"/>
          </p:cNvSpPr>
          <p:nvPr>
            <p:ph type="ftr" sz="quarter" idx="3"/>
          </p:nvPr>
        </p:nvSpPr>
        <p:spPr>
          <a:xfrm>
            <a:off x="271379" y="4837615"/>
            <a:ext cx="8690033" cy="88721"/>
          </a:xfrm>
          <a:prstGeom prst="rect">
            <a:avLst/>
          </a:prstGeom>
        </p:spPr>
        <p:txBody>
          <a:bodyPr anchor="ctr">
            <a:normAutofit fontScale="25000" lnSpcReduction="20000"/>
          </a:bodyPr>
          <a:lstStyle/>
          <a:p>
            <a:pPr defTabSz="685775" hangingPunct="1">
              <a:lnSpc>
                <a:spcPct val="90000"/>
              </a:lnSpc>
              <a:spcAft>
                <a:spcPts val="441"/>
              </a:spcAft>
              <a:defRPr/>
            </a:pPr>
            <a:r>
              <a:rPr lang="en-US" sz="147" kern="1200">
                <a:solidFill>
                  <a:srgbClr val="FFFFFF">
                    <a:lumMod val="65000"/>
                  </a:srgbClr>
                </a:solidFill>
                <a:latin typeface="Segoe UI"/>
                <a:ea typeface="+mn-ea"/>
                <a:cs typeface="+mn-cs"/>
              </a:rPr>
              <a:t>© Microsoft Corporation                                                                                  							</a:t>
            </a:r>
          </a:p>
        </p:txBody>
      </p:sp>
      <p:pic>
        <p:nvPicPr>
          <p:cNvPr id="11" name="Picture 10" descr="A screenshot of a computer&#10;&#10;Description automatically generated">
            <a:extLst>
              <a:ext uri="{FF2B5EF4-FFF2-40B4-BE49-F238E27FC236}">
                <a16:creationId xmlns:a16="http://schemas.microsoft.com/office/drawing/2014/main" id="{11BC9915-22B4-48C3-83DC-06147FAD90C9}"/>
              </a:ext>
            </a:extLst>
          </p:cNvPr>
          <p:cNvPicPr>
            <a:picLocks noChangeAspect="1"/>
          </p:cNvPicPr>
          <p:nvPr/>
        </p:nvPicPr>
        <p:blipFill>
          <a:blip r:embed="rId2"/>
          <a:stretch>
            <a:fillRect/>
          </a:stretch>
        </p:blipFill>
        <p:spPr>
          <a:xfrm>
            <a:off x="4060289" y="1154316"/>
            <a:ext cx="5083710" cy="2630819"/>
          </a:xfrm>
          <a:prstGeom prst="rect">
            <a:avLst/>
          </a:prstGeom>
          <a:noFill/>
        </p:spPr>
      </p:pic>
      <p:sp>
        <p:nvSpPr>
          <p:cNvPr id="9" name="Shape 138">
            <a:extLst>
              <a:ext uri="{FF2B5EF4-FFF2-40B4-BE49-F238E27FC236}">
                <a16:creationId xmlns:a16="http://schemas.microsoft.com/office/drawing/2014/main" id="{50927E96-0571-4E87-B821-6690044DCA2B}"/>
              </a:ext>
            </a:extLst>
          </p:cNvPr>
          <p:cNvSpPr/>
          <p:nvPr/>
        </p:nvSpPr>
        <p:spPr>
          <a:xfrm>
            <a:off x="-4072" y="185944"/>
            <a:ext cx="4271272"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 name="Shape 139">
            <a:extLst>
              <a:ext uri="{FF2B5EF4-FFF2-40B4-BE49-F238E27FC236}">
                <a16:creationId xmlns:a16="http://schemas.microsoft.com/office/drawing/2014/main" id="{B7652616-AB99-4C94-891E-22FE9F8C9AA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RESOURCE ALIASES UPDATE</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2" name="Picture 11">
            <a:extLst>
              <a:ext uri="{FF2B5EF4-FFF2-40B4-BE49-F238E27FC236}">
                <a16:creationId xmlns:a16="http://schemas.microsoft.com/office/drawing/2014/main" id="{22D24EA5-B426-4251-A43D-8287ABA228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554271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F925FDDA-259A-4452-A085-FCB6A1D6476C}"/>
              </a:ext>
            </a:extLst>
          </p:cNvPr>
          <p:cNvSpPr/>
          <p:nvPr/>
        </p:nvSpPr>
        <p:spPr bwMode="auto">
          <a:xfrm>
            <a:off x="6558280" y="1031397"/>
            <a:ext cx="2313582" cy="1658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1">
              <a:spcBef>
                <a:spcPct val="0"/>
              </a:spcBef>
              <a:spcAft>
                <a:spcPct val="0"/>
              </a:spcAft>
            </a:pPr>
            <a:r>
              <a:rPr lang="en-US" sz="1200" b="1" kern="1200">
                <a:solidFill>
                  <a:srgbClr val="000000"/>
                </a:solidFill>
                <a:latin typeface="Calibri" panose="020F0502020204030204" pitchFamily="34" charset="0"/>
                <a:ea typeface="Segoe UI" pitchFamily="34" charset="0"/>
                <a:cs typeface="Calibri" panose="020F0502020204030204" pitchFamily="34" charset="0"/>
              </a:rPr>
              <a:t>Issues at scale</a:t>
            </a:r>
          </a:p>
          <a:p>
            <a:pPr marL="257126" indent="-257126" defTabSz="699220"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Performance (RP by RP calls)</a:t>
            </a:r>
          </a:p>
          <a:p>
            <a:pPr marL="257126" indent="-257126" defTabSz="699220"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ARM Quota/Throttling</a:t>
            </a:r>
          </a:p>
          <a:p>
            <a:pPr marL="257126" indent="-257126" defTabSz="699220"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Cross Subscription analysis</a:t>
            </a:r>
          </a:p>
          <a:p>
            <a:pPr marL="257126" indent="-257126" defTabSz="699220"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Cross Tenant (MSP)</a:t>
            </a:r>
          </a:p>
          <a:p>
            <a:pPr marL="257126" indent="-257126" defTabSz="699220"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Cross RP type correlation</a:t>
            </a:r>
          </a:p>
          <a:p>
            <a:pPr marL="257126" indent="-257126" defTabSz="699220"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API Versions handling</a:t>
            </a:r>
          </a:p>
          <a:p>
            <a:pPr marL="257126" indent="-257126" defTabSz="699220"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For UX complex client-side data correlation, sort , filtering </a:t>
            </a:r>
          </a:p>
          <a:p>
            <a:pPr marL="257126" indent="-257126" defTabSz="699220" fontAlgn="base" hangingPunct="1">
              <a:spcBef>
                <a:spcPct val="0"/>
              </a:spcBef>
              <a:spcAft>
                <a:spcPct val="0"/>
              </a:spcAft>
              <a:buFontTx/>
              <a:buChar char="-"/>
            </a:pPr>
            <a:endParaRPr lang="en-US" sz="1200" kern="1200">
              <a:solidFill>
                <a:srgbClr val="000000"/>
              </a:solidFill>
              <a:latin typeface="Calibri" panose="020F0502020204030204" pitchFamily="34" charset="0"/>
              <a:ea typeface="Segoe UI"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37C4FC64-8D6D-474F-8121-9F7152B45FFB}"/>
              </a:ext>
            </a:extLst>
          </p:cNvPr>
          <p:cNvSpPr/>
          <p:nvPr/>
        </p:nvSpPr>
        <p:spPr bwMode="auto">
          <a:xfrm>
            <a:off x="6558280" y="3087344"/>
            <a:ext cx="2313582" cy="15766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6" rIns="134444" bIns="107556" numCol="1" spcCol="0" rtlCol="0" fromWordArt="0" anchor="t" anchorCtr="0" forceAA="0" compatLnSpc="1">
            <a:prstTxWarp prst="textNoShape">
              <a:avLst/>
            </a:prstTxWarp>
            <a:noAutofit/>
          </a:bodyPr>
          <a:lstStyle/>
          <a:p>
            <a:pPr defTabSz="685445" fontAlgn="base" hangingPunct="1">
              <a:spcBef>
                <a:spcPct val="0"/>
              </a:spcBef>
              <a:spcAft>
                <a:spcPct val="0"/>
              </a:spcAft>
            </a:pPr>
            <a:r>
              <a:rPr lang="en-US" sz="1200" b="1" kern="1200">
                <a:solidFill>
                  <a:srgbClr val="000000"/>
                </a:solidFill>
                <a:latin typeface="Calibri" panose="020F0502020204030204" pitchFamily="34" charset="0"/>
                <a:ea typeface="Segoe UI" pitchFamily="34" charset="0"/>
                <a:cs typeface="Calibri" panose="020F0502020204030204" pitchFamily="34" charset="0"/>
              </a:rPr>
              <a:t>Benefits</a:t>
            </a:r>
          </a:p>
          <a:p>
            <a:pPr marL="252060" indent="-252060" defTabSz="685445"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Highly Performant</a:t>
            </a:r>
          </a:p>
          <a:p>
            <a:pPr marL="252060" indent="-252060" defTabSz="685445"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Supports existing RBAC rules </a:t>
            </a:r>
          </a:p>
          <a:p>
            <a:pPr marL="252060" indent="-252060" defTabSz="685445"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No RP Silos</a:t>
            </a:r>
          </a:p>
          <a:p>
            <a:pPr marL="252060" indent="-252060" defTabSz="685445"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No regional Silos</a:t>
            </a:r>
          </a:p>
          <a:p>
            <a:pPr marL="252060" indent="-252060" defTabSz="685445"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Allow resource centric views</a:t>
            </a:r>
          </a:p>
          <a:p>
            <a:pPr marL="252060" indent="-252060" defTabSz="685445"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Supports analytical queries</a:t>
            </a:r>
          </a:p>
          <a:p>
            <a:pPr marL="252060" indent="-252060" defTabSz="685445"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Support relationship queries</a:t>
            </a:r>
          </a:p>
          <a:p>
            <a:pPr marL="252060" indent="-252060" defTabSz="685445" fontAlgn="base" hangingPunct="1">
              <a:spcBef>
                <a:spcPct val="0"/>
              </a:spcBef>
              <a:spcAft>
                <a:spcPct val="0"/>
              </a:spcAft>
              <a:buFontTx/>
              <a:buChar char="-"/>
            </a:pPr>
            <a:r>
              <a:rPr lang="en-US" sz="1200" kern="1200">
                <a:solidFill>
                  <a:srgbClr val="000000"/>
                </a:solidFill>
                <a:latin typeface="Calibri" panose="020F0502020204030204" pitchFamily="34" charset="0"/>
                <a:ea typeface="Segoe UI" pitchFamily="34" charset="0"/>
                <a:cs typeface="Calibri" panose="020F0502020204030204" pitchFamily="34" charset="0"/>
              </a:rPr>
              <a:t>Supports change history</a:t>
            </a:r>
          </a:p>
          <a:p>
            <a:pPr defTabSz="685445" fontAlgn="base" hangingPunct="1">
              <a:spcBef>
                <a:spcPct val="0"/>
              </a:spcBef>
              <a:spcAft>
                <a:spcPct val="0"/>
              </a:spcAft>
            </a:pPr>
            <a:endParaRPr lang="en-US" sz="1200" kern="1200">
              <a:solidFill>
                <a:srgbClr val="000000"/>
              </a:solidFill>
              <a:latin typeface="Calibri" panose="020F0502020204030204" pitchFamily="34" charset="0"/>
              <a:ea typeface="Segoe UI" pitchFamily="34" charset="0"/>
              <a:cs typeface="Calibri" panose="020F0502020204030204" pitchFamily="34" charset="0"/>
            </a:endParaRPr>
          </a:p>
          <a:p>
            <a:pPr marL="252060" indent="-252060" defTabSz="685445" fontAlgn="base" hangingPunct="1">
              <a:spcBef>
                <a:spcPct val="0"/>
              </a:spcBef>
              <a:spcAft>
                <a:spcPct val="0"/>
              </a:spcAft>
              <a:buFontTx/>
              <a:buChar char="-"/>
            </a:pPr>
            <a:endParaRPr lang="en-US" sz="1200" kern="1200">
              <a:solidFill>
                <a:srgbClr val="000000"/>
              </a:solidFill>
              <a:latin typeface="Calibri" panose="020F0502020204030204" pitchFamily="34" charset="0"/>
              <a:ea typeface="Segoe UI" pitchFamily="34" charset="0"/>
              <a:cs typeface="Calibri" panose="020F0502020204030204" pitchFamily="34" charset="0"/>
            </a:endParaRPr>
          </a:p>
          <a:p>
            <a:pPr marL="252060" indent="-252060" defTabSz="685445" fontAlgn="base" hangingPunct="1">
              <a:spcBef>
                <a:spcPct val="0"/>
              </a:spcBef>
              <a:spcAft>
                <a:spcPct val="0"/>
              </a:spcAft>
              <a:buFontTx/>
              <a:buChar char="-"/>
            </a:pPr>
            <a:endParaRPr lang="en-US" sz="1200" kern="1200">
              <a:solidFill>
                <a:srgbClr val="000000"/>
              </a:solidFill>
              <a:latin typeface="Calibri" panose="020F0502020204030204" pitchFamily="34" charset="0"/>
              <a:ea typeface="Segoe UI" pitchFamily="34" charset="0"/>
              <a:cs typeface="Calibri" panose="020F0502020204030204" pitchFamily="34" charset="0"/>
            </a:endParaRPr>
          </a:p>
        </p:txBody>
      </p:sp>
      <p:grpSp>
        <p:nvGrpSpPr>
          <p:cNvPr id="107" name="Group 106">
            <a:extLst>
              <a:ext uri="{FF2B5EF4-FFF2-40B4-BE49-F238E27FC236}">
                <a16:creationId xmlns:a16="http://schemas.microsoft.com/office/drawing/2014/main" id="{2CD12E9E-023A-4EED-90F2-7A3275CFF19B}"/>
              </a:ext>
            </a:extLst>
          </p:cNvPr>
          <p:cNvGrpSpPr/>
          <p:nvPr/>
        </p:nvGrpSpPr>
        <p:grpSpPr>
          <a:xfrm>
            <a:off x="460242" y="1251247"/>
            <a:ext cx="5832113" cy="1700433"/>
            <a:chOff x="838199" y="1725997"/>
            <a:chExt cx="7776150" cy="2267244"/>
          </a:xfrm>
        </p:grpSpPr>
        <p:cxnSp>
          <p:nvCxnSpPr>
            <p:cNvPr id="77" name="Straight Connector 76">
              <a:extLst>
                <a:ext uri="{FF2B5EF4-FFF2-40B4-BE49-F238E27FC236}">
                  <a16:creationId xmlns:a16="http://schemas.microsoft.com/office/drawing/2014/main" id="{9E1491A3-DB46-412A-8430-4484EBA8D355}"/>
                </a:ext>
              </a:extLst>
            </p:cNvPr>
            <p:cNvCxnSpPr>
              <a:cxnSpLocks/>
              <a:stCxn id="14" idx="3"/>
              <a:endCxn id="41" idx="1"/>
            </p:cNvCxnSpPr>
            <p:nvPr/>
          </p:nvCxnSpPr>
          <p:spPr>
            <a:xfrm flipV="1">
              <a:off x="3754907" y="2121276"/>
              <a:ext cx="3528020" cy="483062"/>
            </a:xfrm>
            <a:prstGeom prst="line">
              <a:avLst/>
            </a:prstGeom>
            <a:ln w="2857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A7D98B-6184-4417-A006-4634C1980079}"/>
                </a:ext>
              </a:extLst>
            </p:cNvPr>
            <p:cNvCxnSpPr>
              <a:cxnSpLocks/>
              <a:stCxn id="14" idx="3"/>
            </p:cNvCxnSpPr>
            <p:nvPr/>
          </p:nvCxnSpPr>
          <p:spPr>
            <a:xfrm flipV="1">
              <a:off x="3754907" y="2273678"/>
              <a:ext cx="3680420" cy="330660"/>
            </a:xfrm>
            <a:prstGeom prst="line">
              <a:avLst/>
            </a:prstGeom>
            <a:ln w="2857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B12E3FA-9D13-4AD8-8946-70641BF831E1}"/>
                </a:ext>
              </a:extLst>
            </p:cNvPr>
            <p:cNvCxnSpPr>
              <a:cxnSpLocks/>
              <a:stCxn id="14" idx="3"/>
            </p:cNvCxnSpPr>
            <p:nvPr/>
          </p:nvCxnSpPr>
          <p:spPr>
            <a:xfrm flipV="1">
              <a:off x="3754907" y="2471366"/>
              <a:ext cx="3632452" cy="132972"/>
            </a:xfrm>
            <a:prstGeom prst="line">
              <a:avLst/>
            </a:prstGeom>
            <a:ln w="2857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29E5FE-C23D-45EE-9CE1-D8D6ACCDF90F}"/>
                </a:ext>
              </a:extLst>
            </p:cNvPr>
            <p:cNvCxnSpPr>
              <a:cxnSpLocks/>
              <a:stCxn id="14" idx="3"/>
            </p:cNvCxnSpPr>
            <p:nvPr/>
          </p:nvCxnSpPr>
          <p:spPr>
            <a:xfrm>
              <a:off x="3754907" y="2604338"/>
              <a:ext cx="3632452" cy="32063"/>
            </a:xfrm>
            <a:prstGeom prst="line">
              <a:avLst/>
            </a:prstGeom>
            <a:ln w="2857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39EAD67-A107-44F3-88AC-ADAAF2F5C2BF}"/>
                </a:ext>
              </a:extLst>
            </p:cNvPr>
            <p:cNvCxnSpPr>
              <a:cxnSpLocks/>
              <a:stCxn id="14" idx="3"/>
            </p:cNvCxnSpPr>
            <p:nvPr/>
          </p:nvCxnSpPr>
          <p:spPr>
            <a:xfrm>
              <a:off x="3754907" y="2604338"/>
              <a:ext cx="3629558" cy="223167"/>
            </a:xfrm>
            <a:prstGeom prst="line">
              <a:avLst/>
            </a:prstGeom>
            <a:ln w="2857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B71066-E29D-4C57-BB5B-B0202F7E72DF}"/>
                </a:ext>
              </a:extLst>
            </p:cNvPr>
            <p:cNvCxnSpPr>
              <a:cxnSpLocks/>
              <a:stCxn id="14" idx="3"/>
            </p:cNvCxnSpPr>
            <p:nvPr/>
          </p:nvCxnSpPr>
          <p:spPr>
            <a:xfrm>
              <a:off x="3754907" y="2604338"/>
              <a:ext cx="3696086" cy="374197"/>
            </a:xfrm>
            <a:prstGeom prst="line">
              <a:avLst/>
            </a:prstGeom>
            <a:ln w="2857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4C1AA68-A4E4-4353-B33B-119BA30A2749}"/>
                </a:ext>
              </a:extLst>
            </p:cNvPr>
            <p:cNvGrpSpPr/>
            <p:nvPr/>
          </p:nvGrpSpPr>
          <p:grpSpPr>
            <a:xfrm>
              <a:off x="838199" y="2224357"/>
              <a:ext cx="824090" cy="1197437"/>
              <a:chOff x="838199" y="2254954"/>
              <a:chExt cx="824090" cy="1197437"/>
            </a:xfrm>
          </p:grpSpPr>
          <p:pic>
            <p:nvPicPr>
              <p:cNvPr id="6" name="Graphic 5">
                <a:extLst>
                  <a:ext uri="{FF2B5EF4-FFF2-40B4-BE49-F238E27FC236}">
                    <a16:creationId xmlns:a16="http://schemas.microsoft.com/office/drawing/2014/main" id="{F374CCBB-4A6F-484F-BD8B-9A382CC78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254954"/>
                <a:ext cx="824089" cy="824089"/>
              </a:xfrm>
              <a:prstGeom prst="rect">
                <a:avLst/>
              </a:prstGeom>
            </p:spPr>
          </p:pic>
          <p:sp>
            <p:nvSpPr>
              <p:cNvPr id="8" name="TextBox 7">
                <a:extLst>
                  <a:ext uri="{FF2B5EF4-FFF2-40B4-BE49-F238E27FC236}">
                    <a16:creationId xmlns:a16="http://schemas.microsoft.com/office/drawing/2014/main" id="{3A02ECE3-2A5A-4839-BDB8-2014E1019742}"/>
                  </a:ext>
                </a:extLst>
              </p:cNvPr>
              <p:cNvSpPr txBox="1"/>
              <p:nvPr/>
            </p:nvSpPr>
            <p:spPr>
              <a:xfrm>
                <a:off x="838199" y="3057581"/>
                <a:ext cx="824089" cy="394810"/>
              </a:xfrm>
              <a:prstGeom prst="rect">
                <a:avLst/>
              </a:prstGeom>
              <a:noFill/>
            </p:spPr>
            <p:txBody>
              <a:bodyPr wrap="square" rtlCol="0">
                <a:spAutoFit/>
              </a:bodyPr>
              <a:lstStyle/>
              <a:p>
                <a:pPr algn="ctr" defTabSz="685775" hangingPunct="1"/>
                <a:r>
                  <a:rPr lang="en-US" sz="1324" kern="1200">
                    <a:latin typeface="Calibri" panose="020F0502020204030204" pitchFamily="34" charset="0"/>
                    <a:ea typeface="+mn-ea"/>
                    <a:cs typeface="Calibri" panose="020F0502020204030204" pitchFamily="34" charset="0"/>
                  </a:rPr>
                  <a:t>Portal</a:t>
                </a:r>
              </a:p>
            </p:txBody>
          </p:sp>
        </p:grpSp>
        <p:grpSp>
          <p:nvGrpSpPr>
            <p:cNvPr id="16" name="Group 15">
              <a:extLst>
                <a:ext uri="{FF2B5EF4-FFF2-40B4-BE49-F238E27FC236}">
                  <a16:creationId xmlns:a16="http://schemas.microsoft.com/office/drawing/2014/main" id="{5D303CF3-17A5-4FC1-995C-EB851615FA24}"/>
                </a:ext>
              </a:extLst>
            </p:cNvPr>
            <p:cNvGrpSpPr/>
            <p:nvPr/>
          </p:nvGrpSpPr>
          <p:grpSpPr>
            <a:xfrm>
              <a:off x="2699222" y="2192293"/>
              <a:ext cx="1143000" cy="1800948"/>
              <a:chOff x="2992853" y="2254954"/>
              <a:chExt cx="1143000" cy="1800948"/>
            </a:xfrm>
          </p:grpSpPr>
          <p:pic>
            <p:nvPicPr>
              <p:cNvPr id="14" name="Graphic 13">
                <a:extLst>
                  <a:ext uri="{FF2B5EF4-FFF2-40B4-BE49-F238E27FC236}">
                    <a16:creationId xmlns:a16="http://schemas.microsoft.com/office/drawing/2014/main" id="{B0A9086B-59BD-4F98-A23F-D872122599D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15395"/>
              <a:stretch/>
            </p:blipFill>
            <p:spPr>
              <a:xfrm>
                <a:off x="3074504" y="2254954"/>
                <a:ext cx="974034" cy="824089"/>
              </a:xfrm>
              <a:prstGeom prst="rect">
                <a:avLst/>
              </a:prstGeom>
            </p:spPr>
          </p:pic>
          <p:sp>
            <p:nvSpPr>
              <p:cNvPr id="15" name="TextBox 14">
                <a:extLst>
                  <a:ext uri="{FF2B5EF4-FFF2-40B4-BE49-F238E27FC236}">
                    <a16:creationId xmlns:a16="http://schemas.microsoft.com/office/drawing/2014/main" id="{9B5ED359-2887-45D9-94F7-C3F1DAA0ACD3}"/>
                  </a:ext>
                </a:extLst>
              </p:cNvPr>
              <p:cNvSpPr txBox="1"/>
              <p:nvPr/>
            </p:nvSpPr>
            <p:spPr>
              <a:xfrm>
                <a:off x="2992853" y="3117696"/>
                <a:ext cx="1143000" cy="938206"/>
              </a:xfrm>
              <a:prstGeom prst="rect">
                <a:avLst/>
              </a:prstGeom>
              <a:noFill/>
            </p:spPr>
            <p:txBody>
              <a:bodyPr wrap="square" rtlCol="0">
                <a:spAutoFit/>
              </a:bodyPr>
              <a:lstStyle/>
              <a:p>
                <a:pPr algn="ctr" defTabSz="685775" hangingPunct="1"/>
                <a:r>
                  <a:rPr lang="en-US" sz="1324" kern="1200">
                    <a:latin typeface="Calibri" panose="020F0502020204030204" pitchFamily="34" charset="0"/>
                    <a:ea typeface="+mn-ea"/>
                    <a:cs typeface="Calibri" panose="020F0502020204030204" pitchFamily="34" charset="0"/>
                  </a:rPr>
                  <a:t>Azure Resource Manager</a:t>
                </a:r>
              </a:p>
            </p:txBody>
          </p:sp>
        </p:grpSp>
        <p:grpSp>
          <p:nvGrpSpPr>
            <p:cNvPr id="67" name="Group 66">
              <a:extLst>
                <a:ext uri="{FF2B5EF4-FFF2-40B4-BE49-F238E27FC236}">
                  <a16:creationId xmlns:a16="http://schemas.microsoft.com/office/drawing/2014/main" id="{C544A9FF-7A90-42A7-8415-CEA94E616A2B}"/>
                </a:ext>
              </a:extLst>
            </p:cNvPr>
            <p:cNvGrpSpPr/>
            <p:nvPr/>
          </p:nvGrpSpPr>
          <p:grpSpPr>
            <a:xfrm>
              <a:off x="7282927" y="1725997"/>
              <a:ext cx="1331422" cy="1842557"/>
              <a:chOff x="7716691" y="1340577"/>
              <a:chExt cx="1331422" cy="1842557"/>
            </a:xfrm>
          </p:grpSpPr>
          <p:grpSp>
            <p:nvGrpSpPr>
              <p:cNvPr id="52" name="Group 51">
                <a:extLst>
                  <a:ext uri="{FF2B5EF4-FFF2-40B4-BE49-F238E27FC236}">
                    <a16:creationId xmlns:a16="http://schemas.microsoft.com/office/drawing/2014/main" id="{5BA8BB0A-DA00-425A-89FC-3A947FEB286C}"/>
                  </a:ext>
                </a:extLst>
              </p:cNvPr>
              <p:cNvGrpSpPr/>
              <p:nvPr/>
            </p:nvGrpSpPr>
            <p:grpSpPr>
              <a:xfrm>
                <a:off x="7716691" y="1340577"/>
                <a:ext cx="632447" cy="812308"/>
                <a:chOff x="7716691" y="1340577"/>
                <a:chExt cx="632447" cy="812308"/>
              </a:xfrm>
            </p:grpSpPr>
            <p:pic>
              <p:nvPicPr>
                <p:cNvPr id="41" name="Graphic 40">
                  <a:extLst>
                    <a:ext uri="{FF2B5EF4-FFF2-40B4-BE49-F238E27FC236}">
                      <a16:creationId xmlns:a16="http://schemas.microsoft.com/office/drawing/2014/main" id="{719975BC-595B-456F-9292-D1AD4C6C17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16691" y="1340577"/>
                  <a:ext cx="632447" cy="790558"/>
                </a:xfrm>
                <a:prstGeom prst="rect">
                  <a:avLst/>
                </a:prstGeom>
              </p:spPr>
            </p:pic>
            <p:pic>
              <p:nvPicPr>
                <p:cNvPr id="48" name="Graphic 47">
                  <a:extLst>
                    <a:ext uri="{FF2B5EF4-FFF2-40B4-BE49-F238E27FC236}">
                      <a16:creationId xmlns:a16="http://schemas.microsoft.com/office/drawing/2014/main" id="{AEB8998F-7B4B-4018-A14A-66BF7EF27D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84757" y="1537511"/>
                  <a:ext cx="301055" cy="301055"/>
                </a:xfrm>
                <a:prstGeom prst="rect">
                  <a:avLst/>
                </a:prstGeom>
              </p:spPr>
            </p:pic>
            <p:sp>
              <p:nvSpPr>
                <p:cNvPr id="51" name="TextBox 50">
                  <a:extLst>
                    <a:ext uri="{FF2B5EF4-FFF2-40B4-BE49-F238E27FC236}">
                      <a16:creationId xmlns:a16="http://schemas.microsoft.com/office/drawing/2014/main" id="{82E7549F-590B-4D2D-AA3D-9B369B710B53}"/>
                    </a:ext>
                  </a:extLst>
                </p:cNvPr>
                <p:cNvSpPr txBox="1"/>
                <p:nvPr/>
              </p:nvSpPr>
              <p:spPr>
                <a:xfrm>
                  <a:off x="7821123" y="1758075"/>
                  <a:ext cx="487742" cy="394810"/>
                </a:xfrm>
                <a:prstGeom prst="rect">
                  <a:avLst/>
                </a:prstGeom>
                <a:noFill/>
              </p:spPr>
              <p:txBody>
                <a:bodyPr wrap="none" rtlCol="0">
                  <a:spAutoFit/>
                </a:bodyPr>
                <a:lstStyle/>
                <a:p>
                  <a:pPr defTabSz="685775" hangingPunct="1"/>
                  <a:r>
                    <a:rPr lang="en-US" sz="1324" kern="1200">
                      <a:solidFill>
                        <a:srgbClr val="FFFFFF"/>
                      </a:solidFill>
                      <a:latin typeface="Calibri" panose="020F0502020204030204" pitchFamily="34" charset="0"/>
                      <a:ea typeface="+mn-ea"/>
                      <a:cs typeface="Calibri" panose="020F0502020204030204" pitchFamily="34" charset="0"/>
                    </a:rPr>
                    <a:t>RP</a:t>
                  </a:r>
                </a:p>
              </p:txBody>
            </p:sp>
          </p:grpSp>
          <p:grpSp>
            <p:nvGrpSpPr>
              <p:cNvPr id="55" name="Group 54">
                <a:extLst>
                  <a:ext uri="{FF2B5EF4-FFF2-40B4-BE49-F238E27FC236}">
                    <a16:creationId xmlns:a16="http://schemas.microsoft.com/office/drawing/2014/main" id="{AC753AD8-E661-43FF-9E9D-A94A22A532DC}"/>
                  </a:ext>
                </a:extLst>
              </p:cNvPr>
              <p:cNvGrpSpPr/>
              <p:nvPr/>
            </p:nvGrpSpPr>
            <p:grpSpPr>
              <a:xfrm>
                <a:off x="8412431" y="1537011"/>
                <a:ext cx="632447" cy="812308"/>
                <a:chOff x="7716691" y="1340577"/>
                <a:chExt cx="632447" cy="812308"/>
              </a:xfrm>
            </p:grpSpPr>
            <p:pic>
              <p:nvPicPr>
                <p:cNvPr id="56" name="Graphic 55">
                  <a:extLst>
                    <a:ext uri="{FF2B5EF4-FFF2-40B4-BE49-F238E27FC236}">
                      <a16:creationId xmlns:a16="http://schemas.microsoft.com/office/drawing/2014/main" id="{435130C1-8837-4039-9D2A-8F9EC19FC6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16691" y="1340577"/>
                  <a:ext cx="632447" cy="790558"/>
                </a:xfrm>
                <a:prstGeom prst="rect">
                  <a:avLst/>
                </a:prstGeom>
              </p:spPr>
            </p:pic>
            <p:pic>
              <p:nvPicPr>
                <p:cNvPr id="57" name="Graphic 56">
                  <a:extLst>
                    <a:ext uri="{FF2B5EF4-FFF2-40B4-BE49-F238E27FC236}">
                      <a16:creationId xmlns:a16="http://schemas.microsoft.com/office/drawing/2014/main" id="{3FBE506F-5466-4FED-86A0-FFD82D44EF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84757" y="1537511"/>
                  <a:ext cx="301055" cy="301055"/>
                </a:xfrm>
                <a:prstGeom prst="rect">
                  <a:avLst/>
                </a:prstGeom>
              </p:spPr>
            </p:pic>
            <p:sp>
              <p:nvSpPr>
                <p:cNvPr id="58" name="TextBox 57">
                  <a:extLst>
                    <a:ext uri="{FF2B5EF4-FFF2-40B4-BE49-F238E27FC236}">
                      <a16:creationId xmlns:a16="http://schemas.microsoft.com/office/drawing/2014/main" id="{0559261F-B48E-4745-90DA-9002E775B9A9}"/>
                    </a:ext>
                  </a:extLst>
                </p:cNvPr>
                <p:cNvSpPr txBox="1"/>
                <p:nvPr/>
              </p:nvSpPr>
              <p:spPr>
                <a:xfrm>
                  <a:off x="7821123" y="1758075"/>
                  <a:ext cx="487742" cy="394810"/>
                </a:xfrm>
                <a:prstGeom prst="rect">
                  <a:avLst/>
                </a:prstGeom>
                <a:noFill/>
              </p:spPr>
              <p:txBody>
                <a:bodyPr wrap="none" rtlCol="0">
                  <a:spAutoFit/>
                </a:bodyPr>
                <a:lstStyle/>
                <a:p>
                  <a:pPr defTabSz="685775" hangingPunct="1"/>
                  <a:r>
                    <a:rPr lang="en-US" sz="1324" kern="1200">
                      <a:solidFill>
                        <a:srgbClr val="FFFFFF"/>
                      </a:solidFill>
                      <a:latin typeface="Calibri" panose="020F0502020204030204" pitchFamily="34" charset="0"/>
                      <a:ea typeface="+mn-ea"/>
                      <a:cs typeface="Calibri" panose="020F0502020204030204" pitchFamily="34" charset="0"/>
                    </a:rPr>
                    <a:t>RP</a:t>
                  </a:r>
                </a:p>
              </p:txBody>
            </p:sp>
          </p:grpSp>
          <p:grpSp>
            <p:nvGrpSpPr>
              <p:cNvPr id="59" name="Group 58">
                <a:extLst>
                  <a:ext uri="{FF2B5EF4-FFF2-40B4-BE49-F238E27FC236}">
                    <a16:creationId xmlns:a16="http://schemas.microsoft.com/office/drawing/2014/main" id="{36EFA2EB-0D60-46C8-A08C-B1C334C73856}"/>
                  </a:ext>
                </a:extLst>
              </p:cNvPr>
              <p:cNvGrpSpPr/>
              <p:nvPr/>
            </p:nvGrpSpPr>
            <p:grpSpPr>
              <a:xfrm>
                <a:off x="7716691" y="2180266"/>
                <a:ext cx="632447" cy="812308"/>
                <a:chOff x="7716691" y="1330638"/>
                <a:chExt cx="632447" cy="812308"/>
              </a:xfrm>
            </p:grpSpPr>
            <p:pic>
              <p:nvPicPr>
                <p:cNvPr id="60" name="Graphic 59">
                  <a:extLst>
                    <a:ext uri="{FF2B5EF4-FFF2-40B4-BE49-F238E27FC236}">
                      <a16:creationId xmlns:a16="http://schemas.microsoft.com/office/drawing/2014/main" id="{F866C17D-FE95-404C-9E63-DB09C9E625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16691" y="1330638"/>
                  <a:ext cx="632447" cy="790558"/>
                </a:xfrm>
                <a:prstGeom prst="rect">
                  <a:avLst/>
                </a:prstGeom>
              </p:spPr>
            </p:pic>
            <p:pic>
              <p:nvPicPr>
                <p:cNvPr id="61" name="Graphic 60">
                  <a:extLst>
                    <a:ext uri="{FF2B5EF4-FFF2-40B4-BE49-F238E27FC236}">
                      <a16:creationId xmlns:a16="http://schemas.microsoft.com/office/drawing/2014/main" id="{F1F3EF99-B3C3-4D53-A424-2D4D15F52C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84757" y="1527572"/>
                  <a:ext cx="301055" cy="301055"/>
                </a:xfrm>
                <a:prstGeom prst="rect">
                  <a:avLst/>
                </a:prstGeom>
              </p:spPr>
            </p:pic>
            <p:sp>
              <p:nvSpPr>
                <p:cNvPr id="62" name="TextBox 61">
                  <a:extLst>
                    <a:ext uri="{FF2B5EF4-FFF2-40B4-BE49-F238E27FC236}">
                      <a16:creationId xmlns:a16="http://schemas.microsoft.com/office/drawing/2014/main" id="{575A8862-2C24-4617-87DD-3BF42E44F5D1}"/>
                    </a:ext>
                  </a:extLst>
                </p:cNvPr>
                <p:cNvSpPr txBox="1"/>
                <p:nvPr/>
              </p:nvSpPr>
              <p:spPr>
                <a:xfrm>
                  <a:off x="7821123" y="1748136"/>
                  <a:ext cx="487742" cy="394810"/>
                </a:xfrm>
                <a:prstGeom prst="rect">
                  <a:avLst/>
                </a:prstGeom>
                <a:noFill/>
              </p:spPr>
              <p:txBody>
                <a:bodyPr wrap="none" rtlCol="0">
                  <a:spAutoFit/>
                </a:bodyPr>
                <a:lstStyle/>
                <a:p>
                  <a:pPr defTabSz="685775" hangingPunct="1"/>
                  <a:r>
                    <a:rPr lang="en-US" sz="1324" kern="1200">
                      <a:solidFill>
                        <a:srgbClr val="FFFFFF"/>
                      </a:solidFill>
                      <a:latin typeface="Calibri" panose="020F0502020204030204" pitchFamily="34" charset="0"/>
                      <a:ea typeface="+mn-ea"/>
                      <a:cs typeface="Calibri" panose="020F0502020204030204" pitchFamily="34" charset="0"/>
                    </a:rPr>
                    <a:t>RP</a:t>
                  </a:r>
                </a:p>
              </p:txBody>
            </p:sp>
          </p:grpSp>
          <p:grpSp>
            <p:nvGrpSpPr>
              <p:cNvPr id="63" name="Group 62">
                <a:extLst>
                  <a:ext uri="{FF2B5EF4-FFF2-40B4-BE49-F238E27FC236}">
                    <a16:creationId xmlns:a16="http://schemas.microsoft.com/office/drawing/2014/main" id="{21625EB3-7F3F-46DD-A9C4-D0BFA39B076C}"/>
                  </a:ext>
                </a:extLst>
              </p:cNvPr>
              <p:cNvGrpSpPr/>
              <p:nvPr/>
            </p:nvGrpSpPr>
            <p:grpSpPr>
              <a:xfrm>
                <a:off x="8415666" y="2370826"/>
                <a:ext cx="632447" cy="812308"/>
                <a:chOff x="7716691" y="1340577"/>
                <a:chExt cx="632447" cy="812308"/>
              </a:xfrm>
            </p:grpSpPr>
            <p:pic>
              <p:nvPicPr>
                <p:cNvPr id="64" name="Graphic 63">
                  <a:extLst>
                    <a:ext uri="{FF2B5EF4-FFF2-40B4-BE49-F238E27FC236}">
                      <a16:creationId xmlns:a16="http://schemas.microsoft.com/office/drawing/2014/main" id="{627DB207-C6A6-4B43-B170-911364142E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16691" y="1340577"/>
                  <a:ext cx="632447" cy="790558"/>
                </a:xfrm>
                <a:prstGeom prst="rect">
                  <a:avLst/>
                </a:prstGeom>
              </p:spPr>
            </p:pic>
            <p:pic>
              <p:nvPicPr>
                <p:cNvPr id="65" name="Graphic 64">
                  <a:extLst>
                    <a:ext uri="{FF2B5EF4-FFF2-40B4-BE49-F238E27FC236}">
                      <a16:creationId xmlns:a16="http://schemas.microsoft.com/office/drawing/2014/main" id="{738AC8AD-85C2-4714-965E-DF1323F3B6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84757" y="1537511"/>
                  <a:ext cx="301055" cy="301055"/>
                </a:xfrm>
                <a:prstGeom prst="rect">
                  <a:avLst/>
                </a:prstGeom>
              </p:spPr>
            </p:pic>
            <p:sp>
              <p:nvSpPr>
                <p:cNvPr id="66" name="TextBox 65">
                  <a:extLst>
                    <a:ext uri="{FF2B5EF4-FFF2-40B4-BE49-F238E27FC236}">
                      <a16:creationId xmlns:a16="http://schemas.microsoft.com/office/drawing/2014/main" id="{328F4635-E05A-43B9-8052-DBC5FA557F63}"/>
                    </a:ext>
                  </a:extLst>
                </p:cNvPr>
                <p:cNvSpPr txBox="1"/>
                <p:nvPr/>
              </p:nvSpPr>
              <p:spPr>
                <a:xfrm>
                  <a:off x="7821123" y="1758075"/>
                  <a:ext cx="487742" cy="394810"/>
                </a:xfrm>
                <a:prstGeom prst="rect">
                  <a:avLst/>
                </a:prstGeom>
                <a:noFill/>
              </p:spPr>
              <p:txBody>
                <a:bodyPr wrap="none" rtlCol="0">
                  <a:spAutoFit/>
                </a:bodyPr>
                <a:lstStyle/>
                <a:p>
                  <a:pPr defTabSz="685775" hangingPunct="1"/>
                  <a:r>
                    <a:rPr lang="en-US" sz="1324" kern="1200">
                      <a:solidFill>
                        <a:srgbClr val="FFFFFF"/>
                      </a:solidFill>
                      <a:latin typeface="Calibri" panose="020F0502020204030204" pitchFamily="34" charset="0"/>
                      <a:ea typeface="+mn-ea"/>
                      <a:cs typeface="Calibri" panose="020F0502020204030204" pitchFamily="34" charset="0"/>
                    </a:rPr>
                    <a:t>RP</a:t>
                  </a:r>
                </a:p>
              </p:txBody>
            </p:sp>
          </p:grpSp>
        </p:grpSp>
        <p:cxnSp>
          <p:nvCxnSpPr>
            <p:cNvPr id="75" name="Straight Connector 74">
              <a:extLst>
                <a:ext uri="{FF2B5EF4-FFF2-40B4-BE49-F238E27FC236}">
                  <a16:creationId xmlns:a16="http://schemas.microsoft.com/office/drawing/2014/main" id="{E07001AB-5763-414C-B885-0BB18F06E570}"/>
                </a:ext>
              </a:extLst>
            </p:cNvPr>
            <p:cNvCxnSpPr/>
            <p:nvPr/>
          </p:nvCxnSpPr>
          <p:spPr>
            <a:xfrm>
              <a:off x="1764771" y="2695200"/>
              <a:ext cx="84920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F5BC571E-E502-492E-8D1A-38BA4F3E2514}"/>
                </a:ext>
              </a:extLst>
            </p:cNvPr>
            <p:cNvGrpSpPr/>
            <p:nvPr/>
          </p:nvGrpSpPr>
          <p:grpSpPr>
            <a:xfrm>
              <a:off x="4998995" y="2166170"/>
              <a:ext cx="1143000" cy="1498856"/>
              <a:chOff x="5430905" y="2274011"/>
              <a:chExt cx="1143000" cy="1498856"/>
            </a:xfrm>
          </p:grpSpPr>
          <p:pic>
            <p:nvPicPr>
              <p:cNvPr id="23" name="Graphic 22">
                <a:extLst>
                  <a:ext uri="{FF2B5EF4-FFF2-40B4-BE49-F238E27FC236}">
                    <a16:creationId xmlns:a16="http://schemas.microsoft.com/office/drawing/2014/main" id="{EE35F275-3906-4C03-8539-8D8BB5776D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70494" y="2274011"/>
                <a:ext cx="863823" cy="863823"/>
              </a:xfrm>
              <a:prstGeom prst="rect">
                <a:avLst/>
              </a:prstGeom>
            </p:spPr>
          </p:pic>
          <p:sp>
            <p:nvSpPr>
              <p:cNvPr id="68" name="TextBox 67">
                <a:extLst>
                  <a:ext uri="{FF2B5EF4-FFF2-40B4-BE49-F238E27FC236}">
                    <a16:creationId xmlns:a16="http://schemas.microsoft.com/office/drawing/2014/main" id="{AAA81517-44B2-4C82-98CA-13F1C91A98C7}"/>
                  </a:ext>
                </a:extLst>
              </p:cNvPr>
              <p:cNvSpPr txBox="1"/>
              <p:nvPr/>
            </p:nvSpPr>
            <p:spPr>
              <a:xfrm>
                <a:off x="5430905" y="3106360"/>
                <a:ext cx="1143000" cy="666507"/>
              </a:xfrm>
              <a:prstGeom prst="rect">
                <a:avLst/>
              </a:prstGeom>
              <a:noFill/>
            </p:spPr>
            <p:txBody>
              <a:bodyPr wrap="square" rtlCol="0">
                <a:spAutoFit/>
              </a:bodyPr>
              <a:lstStyle/>
              <a:p>
                <a:pPr algn="ctr" defTabSz="685775" hangingPunct="1"/>
                <a:r>
                  <a:rPr lang="en-US" sz="1324" kern="1200">
                    <a:latin typeface="Calibri" panose="020F0502020204030204" pitchFamily="34" charset="0"/>
                    <a:ea typeface="+mn-ea"/>
                    <a:cs typeface="Calibri" panose="020F0502020204030204" pitchFamily="34" charset="0"/>
                  </a:rPr>
                  <a:t>Scaling failure</a:t>
                </a:r>
              </a:p>
            </p:txBody>
          </p:sp>
        </p:grpSp>
      </p:grpSp>
      <p:grpSp>
        <p:nvGrpSpPr>
          <p:cNvPr id="106" name="Group 105">
            <a:extLst>
              <a:ext uri="{FF2B5EF4-FFF2-40B4-BE49-F238E27FC236}">
                <a16:creationId xmlns:a16="http://schemas.microsoft.com/office/drawing/2014/main" id="{CEC9D33F-232C-4F4E-98B1-79DD459A43D3}"/>
              </a:ext>
            </a:extLst>
          </p:cNvPr>
          <p:cNvGrpSpPr/>
          <p:nvPr/>
        </p:nvGrpSpPr>
        <p:grpSpPr>
          <a:xfrm>
            <a:off x="425736" y="3362080"/>
            <a:ext cx="5404731" cy="1352851"/>
            <a:chOff x="852628" y="4158812"/>
            <a:chExt cx="7206308" cy="1803801"/>
          </a:xfrm>
        </p:grpSpPr>
        <p:grpSp>
          <p:nvGrpSpPr>
            <p:cNvPr id="71" name="Group 70">
              <a:extLst>
                <a:ext uri="{FF2B5EF4-FFF2-40B4-BE49-F238E27FC236}">
                  <a16:creationId xmlns:a16="http://schemas.microsoft.com/office/drawing/2014/main" id="{62228531-B3B0-432E-8C15-F47D041EE8A2}"/>
                </a:ext>
              </a:extLst>
            </p:cNvPr>
            <p:cNvGrpSpPr/>
            <p:nvPr/>
          </p:nvGrpSpPr>
          <p:grpSpPr>
            <a:xfrm>
              <a:off x="7268186" y="4301786"/>
              <a:ext cx="790750" cy="1095967"/>
              <a:chOff x="7993520" y="4095794"/>
              <a:chExt cx="790750" cy="1095967"/>
            </a:xfrm>
          </p:grpSpPr>
          <p:pic>
            <p:nvPicPr>
              <p:cNvPr id="29" name="Graphic 28">
                <a:extLst>
                  <a:ext uri="{FF2B5EF4-FFF2-40B4-BE49-F238E27FC236}">
                    <a16:creationId xmlns:a16="http://schemas.microsoft.com/office/drawing/2014/main" id="{7F2FD847-13AD-426B-9BBF-77CD5C36BBF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069186" y="4095794"/>
                <a:ext cx="639417" cy="639417"/>
              </a:xfrm>
              <a:prstGeom prst="rect">
                <a:avLst/>
              </a:prstGeom>
            </p:spPr>
          </p:pic>
          <p:sp>
            <p:nvSpPr>
              <p:cNvPr id="70" name="TextBox 69">
                <a:extLst>
                  <a:ext uri="{FF2B5EF4-FFF2-40B4-BE49-F238E27FC236}">
                    <a16:creationId xmlns:a16="http://schemas.microsoft.com/office/drawing/2014/main" id="{C4FB57D1-17BB-4883-92AB-9D09D2321F8E}"/>
                  </a:ext>
                </a:extLst>
              </p:cNvPr>
              <p:cNvSpPr txBox="1"/>
              <p:nvPr/>
            </p:nvSpPr>
            <p:spPr>
              <a:xfrm>
                <a:off x="7993520" y="4796952"/>
                <a:ext cx="790750" cy="394809"/>
              </a:xfrm>
              <a:prstGeom prst="rect">
                <a:avLst/>
              </a:prstGeom>
              <a:noFill/>
            </p:spPr>
            <p:txBody>
              <a:bodyPr wrap="square" rtlCol="0">
                <a:spAutoFit/>
              </a:bodyPr>
              <a:lstStyle/>
              <a:p>
                <a:pPr algn="ctr" defTabSz="685775" hangingPunct="1"/>
                <a:r>
                  <a:rPr lang="en-US" sz="1324" kern="1200">
                    <a:latin typeface="Calibri" panose="020F0502020204030204" pitchFamily="34" charset="0"/>
                    <a:ea typeface="+mn-ea"/>
                    <a:cs typeface="Calibri" panose="020F0502020204030204" pitchFamily="34" charset="0"/>
                  </a:rPr>
                  <a:t>ARG</a:t>
                </a:r>
              </a:p>
            </p:txBody>
          </p:sp>
        </p:grpSp>
        <p:grpSp>
          <p:nvGrpSpPr>
            <p:cNvPr id="92" name="Group 91">
              <a:extLst>
                <a:ext uri="{FF2B5EF4-FFF2-40B4-BE49-F238E27FC236}">
                  <a16:creationId xmlns:a16="http://schemas.microsoft.com/office/drawing/2014/main" id="{C9156F82-FA2B-4795-BE55-83D0F10A2243}"/>
                </a:ext>
              </a:extLst>
            </p:cNvPr>
            <p:cNvGrpSpPr/>
            <p:nvPr/>
          </p:nvGrpSpPr>
          <p:grpSpPr>
            <a:xfrm>
              <a:off x="852628" y="4200317"/>
              <a:ext cx="824090" cy="1197437"/>
              <a:chOff x="838199" y="2254954"/>
              <a:chExt cx="824090" cy="1197437"/>
            </a:xfrm>
          </p:grpSpPr>
          <p:pic>
            <p:nvPicPr>
              <p:cNvPr id="93" name="Graphic 92">
                <a:extLst>
                  <a:ext uri="{FF2B5EF4-FFF2-40B4-BE49-F238E27FC236}">
                    <a16:creationId xmlns:a16="http://schemas.microsoft.com/office/drawing/2014/main" id="{F92E790F-BD29-4CBB-80D9-0143BA05E0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254954"/>
                <a:ext cx="824089" cy="824089"/>
              </a:xfrm>
              <a:prstGeom prst="rect">
                <a:avLst/>
              </a:prstGeom>
            </p:spPr>
          </p:pic>
          <p:sp>
            <p:nvSpPr>
              <p:cNvPr id="94" name="TextBox 93">
                <a:extLst>
                  <a:ext uri="{FF2B5EF4-FFF2-40B4-BE49-F238E27FC236}">
                    <a16:creationId xmlns:a16="http://schemas.microsoft.com/office/drawing/2014/main" id="{568AA1D8-D6DA-41F1-8B8B-61F4A63B39CE}"/>
                  </a:ext>
                </a:extLst>
              </p:cNvPr>
              <p:cNvSpPr txBox="1"/>
              <p:nvPr/>
            </p:nvSpPr>
            <p:spPr>
              <a:xfrm>
                <a:off x="838199" y="3057582"/>
                <a:ext cx="824089" cy="394809"/>
              </a:xfrm>
              <a:prstGeom prst="rect">
                <a:avLst/>
              </a:prstGeom>
              <a:noFill/>
            </p:spPr>
            <p:txBody>
              <a:bodyPr wrap="square" rtlCol="0">
                <a:spAutoFit/>
              </a:bodyPr>
              <a:lstStyle/>
              <a:p>
                <a:pPr algn="ctr" defTabSz="685775" hangingPunct="1"/>
                <a:r>
                  <a:rPr lang="en-US" sz="1324" kern="1200">
                    <a:latin typeface="Calibri" panose="020F0502020204030204" pitchFamily="34" charset="0"/>
                    <a:ea typeface="+mn-ea"/>
                    <a:cs typeface="Calibri" panose="020F0502020204030204" pitchFamily="34" charset="0"/>
                  </a:rPr>
                  <a:t>Portal</a:t>
                </a:r>
              </a:p>
            </p:txBody>
          </p:sp>
        </p:grpSp>
        <p:grpSp>
          <p:nvGrpSpPr>
            <p:cNvPr id="95" name="Group 94">
              <a:extLst>
                <a:ext uri="{FF2B5EF4-FFF2-40B4-BE49-F238E27FC236}">
                  <a16:creationId xmlns:a16="http://schemas.microsoft.com/office/drawing/2014/main" id="{945A33B7-00AC-47C2-81AB-2FB548B6ED5E}"/>
                </a:ext>
              </a:extLst>
            </p:cNvPr>
            <p:cNvGrpSpPr/>
            <p:nvPr/>
          </p:nvGrpSpPr>
          <p:grpSpPr>
            <a:xfrm>
              <a:off x="2756827" y="4168253"/>
              <a:ext cx="1143000" cy="1794360"/>
              <a:chOff x="3036029" y="2254954"/>
              <a:chExt cx="1143000" cy="1794360"/>
            </a:xfrm>
          </p:grpSpPr>
          <p:pic>
            <p:nvPicPr>
              <p:cNvPr id="96" name="Graphic 95">
                <a:extLst>
                  <a:ext uri="{FF2B5EF4-FFF2-40B4-BE49-F238E27FC236}">
                    <a16:creationId xmlns:a16="http://schemas.microsoft.com/office/drawing/2014/main" id="{CF5C0673-FC88-4127-B345-A520E71F0160}"/>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15395"/>
              <a:stretch/>
            </p:blipFill>
            <p:spPr>
              <a:xfrm>
                <a:off x="3074504" y="2254954"/>
                <a:ext cx="974034" cy="824089"/>
              </a:xfrm>
              <a:prstGeom prst="rect">
                <a:avLst/>
              </a:prstGeom>
            </p:spPr>
          </p:pic>
          <p:sp>
            <p:nvSpPr>
              <p:cNvPr id="97" name="TextBox 96">
                <a:extLst>
                  <a:ext uri="{FF2B5EF4-FFF2-40B4-BE49-F238E27FC236}">
                    <a16:creationId xmlns:a16="http://schemas.microsoft.com/office/drawing/2014/main" id="{23FC0EEF-D9E2-4C53-B3E7-871997010F72}"/>
                  </a:ext>
                </a:extLst>
              </p:cNvPr>
              <p:cNvSpPr txBox="1"/>
              <p:nvPr/>
            </p:nvSpPr>
            <p:spPr>
              <a:xfrm>
                <a:off x="3036029" y="3111108"/>
                <a:ext cx="1143000" cy="938206"/>
              </a:xfrm>
              <a:prstGeom prst="rect">
                <a:avLst/>
              </a:prstGeom>
              <a:noFill/>
            </p:spPr>
            <p:txBody>
              <a:bodyPr wrap="square" rtlCol="0">
                <a:spAutoFit/>
              </a:bodyPr>
              <a:lstStyle/>
              <a:p>
                <a:pPr algn="ctr" defTabSz="685775" hangingPunct="1"/>
                <a:r>
                  <a:rPr lang="en-US" sz="1324" kern="1200">
                    <a:latin typeface="Segoe UI"/>
                    <a:ea typeface="+mn-ea"/>
                    <a:cs typeface="+mn-cs"/>
                  </a:rPr>
                  <a:t>Azure Resource Manager</a:t>
                </a:r>
                <a:endParaRPr lang="en-US" sz="1324" kern="1200">
                  <a:latin typeface="Calibri" panose="020F0502020204030204" pitchFamily="34" charset="0"/>
                  <a:ea typeface="+mn-ea"/>
                  <a:cs typeface="Calibri" panose="020F0502020204030204" pitchFamily="34" charset="0"/>
                </a:endParaRPr>
              </a:p>
            </p:txBody>
          </p:sp>
        </p:grpSp>
        <p:cxnSp>
          <p:nvCxnSpPr>
            <p:cNvPr id="98" name="Straight Connector 97">
              <a:extLst>
                <a:ext uri="{FF2B5EF4-FFF2-40B4-BE49-F238E27FC236}">
                  <a16:creationId xmlns:a16="http://schemas.microsoft.com/office/drawing/2014/main" id="{7771DFF2-1868-412B-9A5E-B80DC62F3B09}"/>
                </a:ext>
              </a:extLst>
            </p:cNvPr>
            <p:cNvCxnSpPr/>
            <p:nvPr/>
          </p:nvCxnSpPr>
          <p:spPr>
            <a:xfrm>
              <a:off x="1779200" y="4656266"/>
              <a:ext cx="84920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1F4C0D-7C50-4C68-9791-658A167E72F4}"/>
                </a:ext>
              </a:extLst>
            </p:cNvPr>
            <p:cNvCxnSpPr>
              <a:cxnSpLocks/>
            </p:cNvCxnSpPr>
            <p:nvPr/>
          </p:nvCxnSpPr>
          <p:spPr>
            <a:xfrm>
              <a:off x="3868757" y="4656266"/>
              <a:ext cx="1294255"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8D7765A-0515-40D7-B3CB-B3B8C168B7EF}"/>
                </a:ext>
              </a:extLst>
            </p:cNvPr>
            <p:cNvCxnSpPr>
              <a:cxnSpLocks/>
            </p:cNvCxnSpPr>
            <p:nvPr/>
          </p:nvCxnSpPr>
          <p:spPr>
            <a:xfrm>
              <a:off x="6207295" y="4656266"/>
              <a:ext cx="106089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C5558D85-D2A7-4339-95AF-A98C1945F868}"/>
                </a:ext>
              </a:extLst>
            </p:cNvPr>
            <p:cNvGrpSpPr/>
            <p:nvPr/>
          </p:nvGrpSpPr>
          <p:grpSpPr>
            <a:xfrm>
              <a:off x="5107102" y="4158812"/>
              <a:ext cx="1143000" cy="1238941"/>
              <a:chOff x="5156386" y="4200317"/>
              <a:chExt cx="1143000" cy="1238941"/>
            </a:xfrm>
          </p:grpSpPr>
          <p:pic>
            <p:nvPicPr>
              <p:cNvPr id="21" name="Graphic 20">
                <a:extLst>
                  <a:ext uri="{FF2B5EF4-FFF2-40B4-BE49-F238E27FC236}">
                    <a16:creationId xmlns:a16="http://schemas.microsoft.com/office/drawing/2014/main" id="{95D8D1EA-B47D-4532-9F0B-C20D9AF204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24051" y="4200317"/>
                <a:ext cx="824089" cy="824089"/>
              </a:xfrm>
              <a:prstGeom prst="rect">
                <a:avLst/>
              </a:prstGeom>
            </p:spPr>
          </p:pic>
          <p:sp>
            <p:nvSpPr>
              <p:cNvPr id="103" name="TextBox 102">
                <a:extLst>
                  <a:ext uri="{FF2B5EF4-FFF2-40B4-BE49-F238E27FC236}">
                    <a16:creationId xmlns:a16="http://schemas.microsoft.com/office/drawing/2014/main" id="{225FFF5F-95B1-4E6D-BF06-218D1B43B872}"/>
                  </a:ext>
                </a:extLst>
              </p:cNvPr>
              <p:cNvSpPr txBox="1"/>
              <p:nvPr/>
            </p:nvSpPr>
            <p:spPr>
              <a:xfrm>
                <a:off x="5156386" y="5044449"/>
                <a:ext cx="1143000" cy="394809"/>
              </a:xfrm>
              <a:prstGeom prst="rect">
                <a:avLst/>
              </a:prstGeom>
              <a:noFill/>
            </p:spPr>
            <p:txBody>
              <a:bodyPr wrap="square" rtlCol="0">
                <a:spAutoFit/>
              </a:bodyPr>
              <a:lstStyle/>
              <a:p>
                <a:pPr algn="ctr" defTabSz="685775" hangingPunct="1"/>
                <a:r>
                  <a:rPr lang="en-US" sz="1324" kern="1200">
                    <a:latin typeface="Calibri" panose="020F0502020204030204" pitchFamily="34" charset="0"/>
                    <a:ea typeface="+mn-ea"/>
                    <a:cs typeface="Calibri" panose="020F0502020204030204" pitchFamily="34" charset="0"/>
                  </a:rPr>
                  <a:t>One call</a:t>
                </a:r>
              </a:p>
            </p:txBody>
          </p:sp>
        </p:grpSp>
      </p:grpSp>
      <p:sp>
        <p:nvSpPr>
          <p:cNvPr id="74" name="Shape 138">
            <a:extLst>
              <a:ext uri="{FF2B5EF4-FFF2-40B4-BE49-F238E27FC236}">
                <a16:creationId xmlns:a16="http://schemas.microsoft.com/office/drawing/2014/main" id="{5A3675BD-DC61-4507-988F-248F8395840C}"/>
              </a:ext>
            </a:extLst>
          </p:cNvPr>
          <p:cNvSpPr/>
          <p:nvPr/>
        </p:nvSpPr>
        <p:spPr>
          <a:xfrm>
            <a:off x="-4072" y="185944"/>
            <a:ext cx="4271272"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6" name="Shape 139">
            <a:extLst>
              <a:ext uri="{FF2B5EF4-FFF2-40B4-BE49-F238E27FC236}">
                <a16:creationId xmlns:a16="http://schemas.microsoft.com/office/drawing/2014/main" id="{2B9A575F-C760-45A9-8285-336A745CF2CB}"/>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AZURE RESOURCE GRAPH</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78" name="Picture 77">
            <a:extLst>
              <a:ext uri="{FF2B5EF4-FFF2-40B4-BE49-F238E27FC236}">
                <a16:creationId xmlns:a16="http://schemas.microsoft.com/office/drawing/2014/main" id="{213586AE-66AF-45FD-B739-EE79E2E593E5}"/>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29265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659BA1E9-D7F6-4446-9B13-826E96FC0476}"/>
              </a:ext>
            </a:extLst>
          </p:cNvPr>
          <p:cNvSpPr txBox="1">
            <a:spLocks/>
          </p:cNvSpPr>
          <p:nvPr/>
        </p:nvSpPr>
        <p:spPr>
          <a:xfrm>
            <a:off x="282773" y="868760"/>
            <a:ext cx="3128755" cy="941796"/>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defTabSz="713478">
              <a:defRPr/>
            </a:pPr>
            <a:r>
              <a:rPr lang="en-US" sz="3060" spc="-38">
                <a:solidFill>
                  <a:srgbClr val="000000"/>
                </a:solidFill>
                <a:latin typeface="Segoe UI Semibold"/>
              </a:rPr>
              <a:t>Azure </a:t>
            </a:r>
            <a:br>
              <a:rPr lang="en-US" sz="3060" spc="-38">
                <a:solidFill>
                  <a:srgbClr val="000000"/>
                </a:solidFill>
                <a:latin typeface="Segoe UI Semibold"/>
              </a:rPr>
            </a:br>
            <a:r>
              <a:rPr lang="en-US" sz="3060" spc="-38">
                <a:solidFill>
                  <a:srgbClr val="000000"/>
                </a:solidFill>
                <a:latin typeface="Segoe UI Semibold"/>
              </a:rPr>
              <a:t>Resource Graph </a:t>
            </a:r>
            <a:endParaRPr lang="en-US" sz="3060" spc="-38">
              <a:solidFill>
                <a:srgbClr val="000000"/>
              </a:solidFill>
              <a:latin typeface="Segoe UI Semilight" panose="020B0402040204020203" pitchFamily="34" charset="0"/>
              <a:cs typeface="Segoe UI Semilight" panose="020B0402040204020203" pitchFamily="34" charset="0"/>
            </a:endParaRPr>
          </a:p>
        </p:txBody>
      </p:sp>
      <p:sp>
        <p:nvSpPr>
          <p:cNvPr id="49" name="Title 1">
            <a:extLst>
              <a:ext uri="{FF2B5EF4-FFF2-40B4-BE49-F238E27FC236}">
                <a16:creationId xmlns:a16="http://schemas.microsoft.com/office/drawing/2014/main" id="{41CA3A6D-188C-47E4-B9D4-1EBEAA1FD8CC}"/>
              </a:ext>
            </a:extLst>
          </p:cNvPr>
          <p:cNvSpPr txBox="1">
            <a:spLocks/>
          </p:cNvSpPr>
          <p:nvPr/>
        </p:nvSpPr>
        <p:spPr>
          <a:xfrm>
            <a:off x="282772" y="2580198"/>
            <a:ext cx="2697556" cy="3767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2448" b="0" spc="-38">
                <a:solidFill>
                  <a:srgbClr val="000000"/>
                </a:solidFill>
                <a:latin typeface="Segoe UI Semilight" panose="020B0402040204020203" pitchFamily="34" charset="0"/>
                <a:cs typeface="Segoe UI Semilight" panose="020B0402040204020203" pitchFamily="34" charset="0"/>
              </a:rPr>
              <a:t>What’s new?</a:t>
            </a:r>
          </a:p>
        </p:txBody>
      </p:sp>
      <p:grpSp>
        <p:nvGrpSpPr>
          <p:cNvPr id="50" name="Group 49">
            <a:extLst>
              <a:ext uri="{FF2B5EF4-FFF2-40B4-BE49-F238E27FC236}">
                <a16:creationId xmlns:a16="http://schemas.microsoft.com/office/drawing/2014/main" id="{F332964C-A091-4001-818B-4E7B247E705F}"/>
              </a:ext>
            </a:extLst>
          </p:cNvPr>
          <p:cNvGrpSpPr/>
          <p:nvPr/>
        </p:nvGrpSpPr>
        <p:grpSpPr>
          <a:xfrm>
            <a:off x="3176176" y="1"/>
            <a:ext cx="5414894" cy="4589898"/>
            <a:chOff x="4151376" y="-446926"/>
            <a:chExt cx="7078936" cy="6000410"/>
          </a:xfrm>
        </p:grpSpPr>
        <p:cxnSp>
          <p:nvCxnSpPr>
            <p:cNvPr id="53" name="Straight Connector 52">
              <a:extLst>
                <a:ext uri="{FF2B5EF4-FFF2-40B4-BE49-F238E27FC236}">
                  <a16:creationId xmlns:a16="http://schemas.microsoft.com/office/drawing/2014/main" id="{13C5D808-C911-47FE-B8F7-17F7FD84CAB7}"/>
                </a:ext>
              </a:extLst>
            </p:cNvPr>
            <p:cNvCxnSpPr>
              <a:cxnSpLocks/>
            </p:cNvCxnSpPr>
            <p:nvPr/>
          </p:nvCxnSpPr>
          <p:spPr>
            <a:xfrm>
              <a:off x="4379976" y="-446926"/>
              <a:ext cx="0" cy="5663442"/>
            </a:xfrm>
            <a:prstGeom prst="line">
              <a:avLst/>
            </a:prstGeom>
            <a:noFill/>
            <a:ln w="9525" cap="flat" cmpd="sng" algn="ctr">
              <a:solidFill>
                <a:srgbClr val="FFFFFF">
                  <a:lumMod val="65000"/>
                </a:srgbClr>
              </a:solidFill>
              <a:prstDash val="solid"/>
              <a:headEnd type="none" w="lg" len="med"/>
              <a:tailEnd type="none" w="lg" len="med"/>
            </a:ln>
            <a:effectLst/>
          </p:spPr>
        </p:cxnSp>
        <p:grpSp>
          <p:nvGrpSpPr>
            <p:cNvPr id="54" name="Group 53">
              <a:extLst>
                <a:ext uri="{FF2B5EF4-FFF2-40B4-BE49-F238E27FC236}">
                  <a16:creationId xmlns:a16="http://schemas.microsoft.com/office/drawing/2014/main" id="{932B2D30-562A-46D1-8F58-DB99B24276BE}"/>
                </a:ext>
              </a:extLst>
            </p:cNvPr>
            <p:cNvGrpSpPr/>
            <p:nvPr/>
          </p:nvGrpSpPr>
          <p:grpSpPr>
            <a:xfrm>
              <a:off x="4151376" y="168316"/>
              <a:ext cx="5074920" cy="1294389"/>
              <a:chOff x="6867144" y="658368"/>
              <a:chExt cx="5074920" cy="1294389"/>
            </a:xfrm>
          </p:grpSpPr>
          <p:sp>
            <p:nvSpPr>
              <p:cNvPr id="77" name="Oval 76">
                <a:extLst>
                  <a:ext uri="{FF2B5EF4-FFF2-40B4-BE49-F238E27FC236}">
                    <a16:creationId xmlns:a16="http://schemas.microsoft.com/office/drawing/2014/main" id="{7B3529EF-DAE0-4065-AC68-3D341C2A0865}"/>
                  </a:ext>
                </a:extLst>
              </p:cNvPr>
              <p:cNvSpPr/>
              <p:nvPr/>
            </p:nvSpPr>
            <p:spPr bwMode="auto">
              <a:xfrm>
                <a:off x="6867144" y="658368"/>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224">
                    <a:solidFill>
                      <a:srgbClr val="FFFFFF"/>
                    </a:solidFill>
                    <a:latin typeface="Segoe UI"/>
                    <a:ea typeface="+mn-ea"/>
                    <a:cs typeface="+mn-cs"/>
                  </a:rPr>
                  <a:t>1</a:t>
                </a:r>
              </a:p>
            </p:txBody>
          </p:sp>
          <p:grpSp>
            <p:nvGrpSpPr>
              <p:cNvPr id="78" name="Group 77">
                <a:extLst>
                  <a:ext uri="{FF2B5EF4-FFF2-40B4-BE49-F238E27FC236}">
                    <a16:creationId xmlns:a16="http://schemas.microsoft.com/office/drawing/2014/main" id="{5452DBD2-3EF1-4CBF-9C81-45C9BA26F111}"/>
                  </a:ext>
                </a:extLst>
              </p:cNvPr>
              <p:cNvGrpSpPr/>
              <p:nvPr/>
            </p:nvGrpSpPr>
            <p:grpSpPr>
              <a:xfrm>
                <a:off x="7482841" y="1460202"/>
                <a:ext cx="4459223" cy="492555"/>
                <a:chOff x="7583425" y="1429352"/>
                <a:chExt cx="4459223" cy="492555"/>
              </a:xfrm>
            </p:grpSpPr>
            <p:sp>
              <p:nvSpPr>
                <p:cNvPr id="79" name="Title 1">
                  <a:extLst>
                    <a:ext uri="{FF2B5EF4-FFF2-40B4-BE49-F238E27FC236}">
                      <a16:creationId xmlns:a16="http://schemas.microsoft.com/office/drawing/2014/main" id="{454A5759-2A0E-45C4-8103-29610A93FC16}"/>
                    </a:ext>
                  </a:extLst>
                </p:cNvPr>
                <p:cNvSpPr txBox="1">
                  <a:spLocks/>
                </p:cNvSpPr>
                <p:nvPr/>
              </p:nvSpPr>
              <p:spPr>
                <a:xfrm>
                  <a:off x="7583425" y="1429352"/>
                  <a:ext cx="4459218" cy="4925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24" spc="-38">
                      <a:solidFill>
                        <a:srgbClr val="000000"/>
                      </a:solidFill>
                      <a:latin typeface="Segoe UI Semibold"/>
                    </a:rPr>
                    <a:t>Support for JSON query response</a:t>
                  </a:r>
                </a:p>
                <a:p>
                  <a:pPr defTabSz="713478">
                    <a:defRPr/>
                  </a:pPr>
                  <a:endParaRPr lang="en-US" sz="1224" spc="-38">
                    <a:solidFill>
                      <a:srgbClr val="000000"/>
                    </a:solidFill>
                    <a:latin typeface="Segoe UI Semibold"/>
                  </a:endParaRPr>
                </a:p>
              </p:txBody>
            </p:sp>
            <p:sp>
              <p:nvSpPr>
                <p:cNvPr id="80" name="Title 1">
                  <a:extLst>
                    <a:ext uri="{FF2B5EF4-FFF2-40B4-BE49-F238E27FC236}">
                      <a16:creationId xmlns:a16="http://schemas.microsoft.com/office/drawing/2014/main" id="{E60FBC11-63B0-4A60-81BF-DD3849ED7137}"/>
                    </a:ext>
                  </a:extLst>
                </p:cNvPr>
                <p:cNvSpPr txBox="1">
                  <a:spLocks/>
                </p:cNvSpPr>
                <p:nvPr/>
              </p:nvSpPr>
              <p:spPr>
                <a:xfrm>
                  <a:off x="7583425" y="1683405"/>
                  <a:ext cx="4459223" cy="2154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071" b="0" spc="-38">
                      <a:solidFill>
                        <a:srgbClr val="000000"/>
                      </a:solidFill>
                      <a:latin typeface="Segoe UI Semilight" panose="020B0402040204020203" pitchFamily="34" charset="0"/>
                      <a:cs typeface="Segoe UI Semilight" panose="020B0402040204020203" pitchFamily="34" charset="0"/>
                    </a:rPr>
                    <a:t>Ability to retrieve query response in JSON format</a:t>
                  </a:r>
                </a:p>
              </p:txBody>
            </p:sp>
          </p:grpSp>
        </p:grpSp>
        <p:grpSp>
          <p:nvGrpSpPr>
            <p:cNvPr id="55" name="Group 54">
              <a:extLst>
                <a:ext uri="{FF2B5EF4-FFF2-40B4-BE49-F238E27FC236}">
                  <a16:creationId xmlns:a16="http://schemas.microsoft.com/office/drawing/2014/main" id="{E568BCDB-5404-4B83-B89D-09CD6B0CB8BB}"/>
                </a:ext>
              </a:extLst>
            </p:cNvPr>
            <p:cNvGrpSpPr/>
            <p:nvPr/>
          </p:nvGrpSpPr>
          <p:grpSpPr>
            <a:xfrm>
              <a:off x="4151376" y="172863"/>
              <a:ext cx="6199631" cy="1278668"/>
              <a:chOff x="6867144" y="-144815"/>
              <a:chExt cx="6199631" cy="1278668"/>
            </a:xfrm>
          </p:grpSpPr>
          <p:sp>
            <p:nvSpPr>
              <p:cNvPr id="73" name="Oval 72">
                <a:extLst>
                  <a:ext uri="{FF2B5EF4-FFF2-40B4-BE49-F238E27FC236}">
                    <a16:creationId xmlns:a16="http://schemas.microsoft.com/office/drawing/2014/main" id="{C54C2666-1E11-4A81-8060-D2E687B99D02}"/>
                  </a:ext>
                </a:extLst>
              </p:cNvPr>
              <p:cNvSpPr/>
              <p:nvPr/>
            </p:nvSpPr>
            <p:spPr bwMode="auto">
              <a:xfrm>
                <a:off x="6867144" y="658368"/>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224">
                    <a:solidFill>
                      <a:srgbClr val="FFFFFF"/>
                    </a:solidFill>
                    <a:latin typeface="Segoe UI"/>
                    <a:ea typeface="+mn-ea"/>
                    <a:cs typeface="+mn-cs"/>
                  </a:rPr>
                  <a:t>2</a:t>
                </a:r>
              </a:p>
            </p:txBody>
          </p:sp>
          <p:grpSp>
            <p:nvGrpSpPr>
              <p:cNvPr id="74" name="Group 73">
                <a:extLst>
                  <a:ext uri="{FF2B5EF4-FFF2-40B4-BE49-F238E27FC236}">
                    <a16:creationId xmlns:a16="http://schemas.microsoft.com/office/drawing/2014/main" id="{5BB6163A-2C32-4C7E-B074-FBFA013CC7A2}"/>
                  </a:ext>
                </a:extLst>
              </p:cNvPr>
              <p:cNvGrpSpPr/>
              <p:nvPr/>
            </p:nvGrpSpPr>
            <p:grpSpPr>
              <a:xfrm>
                <a:off x="7482840" y="-144815"/>
                <a:ext cx="5583935" cy="684912"/>
                <a:chOff x="7583424" y="-175665"/>
                <a:chExt cx="5583935" cy="684912"/>
              </a:xfrm>
            </p:grpSpPr>
            <p:sp>
              <p:nvSpPr>
                <p:cNvPr id="75" name="Title 1">
                  <a:extLst>
                    <a:ext uri="{FF2B5EF4-FFF2-40B4-BE49-F238E27FC236}">
                      <a16:creationId xmlns:a16="http://schemas.microsoft.com/office/drawing/2014/main" id="{3643BABD-680F-4BBE-A45B-F57298F79AD2}"/>
                    </a:ext>
                  </a:extLst>
                </p:cNvPr>
                <p:cNvSpPr txBox="1">
                  <a:spLocks/>
                </p:cNvSpPr>
                <p:nvPr/>
              </p:nvSpPr>
              <p:spPr>
                <a:xfrm>
                  <a:off x="7583424" y="-175665"/>
                  <a:ext cx="5428479" cy="2462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24" spc="-38">
                      <a:solidFill>
                        <a:srgbClr val="000000"/>
                      </a:solidFill>
                      <a:latin typeface="Segoe UI Semibold"/>
                    </a:rPr>
                    <a:t>Support for Tenant name and Subscription name</a:t>
                  </a:r>
                </a:p>
              </p:txBody>
            </p:sp>
            <p:sp>
              <p:nvSpPr>
                <p:cNvPr id="76" name="Title 1">
                  <a:extLst>
                    <a:ext uri="{FF2B5EF4-FFF2-40B4-BE49-F238E27FC236}">
                      <a16:creationId xmlns:a16="http://schemas.microsoft.com/office/drawing/2014/main" id="{5466B4B0-36A7-4827-9843-EA2BDF121C21}"/>
                    </a:ext>
                  </a:extLst>
                </p:cNvPr>
                <p:cNvSpPr txBox="1">
                  <a:spLocks/>
                </p:cNvSpPr>
                <p:nvPr/>
              </p:nvSpPr>
              <p:spPr>
                <a:xfrm>
                  <a:off x="7583425" y="78388"/>
                  <a:ext cx="5583934" cy="4308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071" b="0" spc="-38">
                      <a:solidFill>
                        <a:srgbClr val="000000"/>
                      </a:solidFill>
                      <a:latin typeface="Segoe UI Semilight" panose="020B0402040204020203" pitchFamily="34" charset="0"/>
                      <a:cs typeface="Segoe UI Semilight" panose="020B0402040204020203" pitchFamily="34" charset="0"/>
                    </a:rPr>
                    <a:t>Ability to retrieve tenant name and subscription name along with the result in Azure CLI and PowerShell to empower lighthouse scenarios (MSP) </a:t>
                  </a:r>
                </a:p>
              </p:txBody>
            </p:sp>
          </p:grpSp>
        </p:grpSp>
        <p:sp>
          <p:nvSpPr>
            <p:cNvPr id="56" name="Oval 55">
              <a:extLst>
                <a:ext uri="{FF2B5EF4-FFF2-40B4-BE49-F238E27FC236}">
                  <a16:creationId xmlns:a16="http://schemas.microsoft.com/office/drawing/2014/main" id="{38A6AAD8-1DF7-46FA-A552-F220FDD85BBB}"/>
                </a:ext>
              </a:extLst>
            </p:cNvPr>
            <p:cNvSpPr/>
            <p:nvPr/>
          </p:nvSpPr>
          <p:spPr bwMode="auto">
            <a:xfrm>
              <a:off x="4151376" y="1783776"/>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224">
                  <a:solidFill>
                    <a:srgbClr val="FFFFFF"/>
                  </a:solidFill>
                  <a:latin typeface="Segoe UI"/>
                  <a:ea typeface="+mn-ea"/>
                  <a:cs typeface="+mn-cs"/>
                </a:rPr>
                <a:t>3</a:t>
              </a:r>
            </a:p>
          </p:txBody>
        </p:sp>
        <p:grpSp>
          <p:nvGrpSpPr>
            <p:cNvPr id="57" name="Group 56">
              <a:extLst>
                <a:ext uri="{FF2B5EF4-FFF2-40B4-BE49-F238E27FC236}">
                  <a16:creationId xmlns:a16="http://schemas.microsoft.com/office/drawing/2014/main" id="{47AFF10D-BAB0-404B-BDF9-245D90E67092}"/>
                </a:ext>
              </a:extLst>
            </p:cNvPr>
            <p:cNvGrpSpPr/>
            <p:nvPr/>
          </p:nvGrpSpPr>
          <p:grpSpPr>
            <a:xfrm>
              <a:off x="4151376" y="3399236"/>
              <a:ext cx="6582781" cy="2154248"/>
              <a:chOff x="6867144" y="658368"/>
              <a:chExt cx="6582781" cy="2154248"/>
            </a:xfrm>
          </p:grpSpPr>
          <p:sp>
            <p:nvSpPr>
              <p:cNvPr id="69" name="Oval 68">
                <a:extLst>
                  <a:ext uri="{FF2B5EF4-FFF2-40B4-BE49-F238E27FC236}">
                    <a16:creationId xmlns:a16="http://schemas.microsoft.com/office/drawing/2014/main" id="{970DCDEE-A9CA-4E2D-911F-F511DA6A44FE}"/>
                  </a:ext>
                </a:extLst>
              </p:cNvPr>
              <p:cNvSpPr/>
              <p:nvPr/>
            </p:nvSpPr>
            <p:spPr bwMode="auto">
              <a:xfrm>
                <a:off x="6867144" y="658368"/>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224">
                    <a:solidFill>
                      <a:srgbClr val="FFFFFF"/>
                    </a:solidFill>
                    <a:latin typeface="Segoe UI"/>
                    <a:ea typeface="+mn-ea"/>
                    <a:cs typeface="+mn-cs"/>
                  </a:rPr>
                  <a:t>5</a:t>
                </a:r>
              </a:p>
            </p:txBody>
          </p:sp>
          <p:grpSp>
            <p:nvGrpSpPr>
              <p:cNvPr id="70" name="Group 69">
                <a:extLst>
                  <a:ext uri="{FF2B5EF4-FFF2-40B4-BE49-F238E27FC236}">
                    <a16:creationId xmlns:a16="http://schemas.microsoft.com/office/drawing/2014/main" id="{2027ED68-04F0-42F1-98D3-E119E14489DB}"/>
                  </a:ext>
                </a:extLst>
              </p:cNvPr>
              <p:cNvGrpSpPr/>
              <p:nvPr/>
            </p:nvGrpSpPr>
            <p:grpSpPr>
              <a:xfrm>
                <a:off x="7468134" y="2305239"/>
                <a:ext cx="5981791" cy="507377"/>
                <a:chOff x="7568718" y="2274389"/>
                <a:chExt cx="5981791" cy="507377"/>
              </a:xfrm>
            </p:grpSpPr>
            <p:sp>
              <p:nvSpPr>
                <p:cNvPr id="71" name="Title 1">
                  <a:extLst>
                    <a:ext uri="{FF2B5EF4-FFF2-40B4-BE49-F238E27FC236}">
                      <a16:creationId xmlns:a16="http://schemas.microsoft.com/office/drawing/2014/main" id="{9D1D6E75-D36D-4914-BB99-C1EEE7622152}"/>
                    </a:ext>
                  </a:extLst>
                </p:cNvPr>
                <p:cNvSpPr txBox="1">
                  <a:spLocks/>
                </p:cNvSpPr>
                <p:nvPr/>
              </p:nvSpPr>
              <p:spPr>
                <a:xfrm>
                  <a:off x="7568718" y="2274389"/>
                  <a:ext cx="5428479" cy="2462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24" spc="-38">
                      <a:solidFill>
                        <a:srgbClr val="000000"/>
                      </a:solidFill>
                      <a:latin typeface="Segoe UI Semibold"/>
                    </a:rPr>
                    <a:t>Support for Shared Queries</a:t>
                  </a:r>
                </a:p>
              </p:txBody>
            </p:sp>
            <p:sp>
              <p:nvSpPr>
                <p:cNvPr id="72" name="Title 1">
                  <a:extLst>
                    <a:ext uri="{FF2B5EF4-FFF2-40B4-BE49-F238E27FC236}">
                      <a16:creationId xmlns:a16="http://schemas.microsoft.com/office/drawing/2014/main" id="{A67CA108-6794-41AF-B74C-BE5BAA4094B7}"/>
                    </a:ext>
                  </a:extLst>
                </p:cNvPr>
                <p:cNvSpPr txBox="1">
                  <a:spLocks/>
                </p:cNvSpPr>
                <p:nvPr/>
              </p:nvSpPr>
              <p:spPr>
                <a:xfrm>
                  <a:off x="7568719" y="2566336"/>
                  <a:ext cx="5981790" cy="2154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071" b="0" spc="-38">
                      <a:solidFill>
                        <a:srgbClr val="000000"/>
                      </a:solidFill>
                      <a:latin typeface="Segoe UI Semilight" panose="020B0402040204020203" pitchFamily="34" charset="0"/>
                      <a:cs typeface="Segoe UI Semilight" panose="020B0402040204020203" pitchFamily="34" charset="0"/>
                    </a:rPr>
                    <a:t>Ability to save a query as a resource</a:t>
                  </a:r>
                </a:p>
              </p:txBody>
            </p:sp>
          </p:grpSp>
        </p:grpSp>
        <p:grpSp>
          <p:nvGrpSpPr>
            <p:cNvPr id="58" name="Group 57">
              <a:extLst>
                <a:ext uri="{FF2B5EF4-FFF2-40B4-BE49-F238E27FC236}">
                  <a16:creationId xmlns:a16="http://schemas.microsoft.com/office/drawing/2014/main" id="{72971CE6-2F70-459D-964D-926351844009}"/>
                </a:ext>
              </a:extLst>
            </p:cNvPr>
            <p:cNvGrpSpPr/>
            <p:nvPr/>
          </p:nvGrpSpPr>
          <p:grpSpPr>
            <a:xfrm>
              <a:off x="4151376" y="2579344"/>
              <a:ext cx="7078936" cy="2866436"/>
              <a:chOff x="6867144" y="-969254"/>
              <a:chExt cx="7078936" cy="2866436"/>
            </a:xfrm>
          </p:grpSpPr>
          <p:sp>
            <p:nvSpPr>
              <p:cNvPr id="65" name="Oval 64">
                <a:extLst>
                  <a:ext uri="{FF2B5EF4-FFF2-40B4-BE49-F238E27FC236}">
                    <a16:creationId xmlns:a16="http://schemas.microsoft.com/office/drawing/2014/main" id="{A4D3731E-986E-4E6D-883E-042A626DF7DC}"/>
                  </a:ext>
                </a:extLst>
              </p:cNvPr>
              <p:cNvSpPr/>
              <p:nvPr/>
            </p:nvSpPr>
            <p:spPr bwMode="auto">
              <a:xfrm>
                <a:off x="6867144" y="1421697"/>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224">
                    <a:solidFill>
                      <a:srgbClr val="FFFFFF"/>
                    </a:solidFill>
                    <a:latin typeface="Segoe UI"/>
                    <a:ea typeface="+mn-ea"/>
                    <a:cs typeface="+mn-cs"/>
                  </a:rPr>
                  <a:t>7</a:t>
                </a:r>
              </a:p>
            </p:txBody>
          </p:sp>
          <p:grpSp>
            <p:nvGrpSpPr>
              <p:cNvPr id="66" name="Group 65">
                <a:extLst>
                  <a:ext uri="{FF2B5EF4-FFF2-40B4-BE49-F238E27FC236}">
                    <a16:creationId xmlns:a16="http://schemas.microsoft.com/office/drawing/2014/main" id="{1AAA664E-5BAC-4B66-93F4-0AC09128B32C}"/>
                  </a:ext>
                </a:extLst>
              </p:cNvPr>
              <p:cNvGrpSpPr/>
              <p:nvPr/>
            </p:nvGrpSpPr>
            <p:grpSpPr>
              <a:xfrm>
                <a:off x="7468135" y="-969254"/>
                <a:ext cx="6477945" cy="507384"/>
                <a:chOff x="7568719" y="-1000104"/>
                <a:chExt cx="6477945" cy="507384"/>
              </a:xfrm>
            </p:grpSpPr>
            <p:sp>
              <p:nvSpPr>
                <p:cNvPr id="67" name="Title 1">
                  <a:extLst>
                    <a:ext uri="{FF2B5EF4-FFF2-40B4-BE49-F238E27FC236}">
                      <a16:creationId xmlns:a16="http://schemas.microsoft.com/office/drawing/2014/main" id="{A5CB741A-D3E2-4E55-99DC-6673D6725105}"/>
                    </a:ext>
                  </a:extLst>
                </p:cNvPr>
                <p:cNvSpPr txBox="1">
                  <a:spLocks/>
                </p:cNvSpPr>
                <p:nvPr/>
              </p:nvSpPr>
              <p:spPr>
                <a:xfrm>
                  <a:off x="7568719" y="-1000104"/>
                  <a:ext cx="6477945" cy="2462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24" spc="-38">
                      <a:solidFill>
                        <a:srgbClr val="000000"/>
                      </a:solidFill>
                      <a:latin typeface="Segoe UI Semibold"/>
                    </a:rPr>
                    <a:t>Support for other proxy resources (backup, ASC, Alerts)</a:t>
                  </a:r>
                </a:p>
              </p:txBody>
            </p:sp>
            <p:sp>
              <p:nvSpPr>
                <p:cNvPr id="68" name="Title 1">
                  <a:extLst>
                    <a:ext uri="{FF2B5EF4-FFF2-40B4-BE49-F238E27FC236}">
                      <a16:creationId xmlns:a16="http://schemas.microsoft.com/office/drawing/2014/main" id="{D5265E31-F376-4720-8B3A-668F1E685AFD}"/>
                    </a:ext>
                  </a:extLst>
                </p:cNvPr>
                <p:cNvSpPr txBox="1">
                  <a:spLocks/>
                </p:cNvSpPr>
                <p:nvPr/>
              </p:nvSpPr>
              <p:spPr>
                <a:xfrm>
                  <a:off x="7568720" y="-708150"/>
                  <a:ext cx="6169150" cy="2154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071" b="0" spc="-38">
                      <a:solidFill>
                        <a:srgbClr val="000000"/>
                      </a:solidFill>
                      <a:latin typeface="Segoe UI Semilight" panose="020B0402040204020203" pitchFamily="34" charset="0"/>
                      <a:cs typeface="Segoe UI Semilight" panose="020B0402040204020203" pitchFamily="34" charset="0"/>
                    </a:rPr>
                    <a:t>Ability to query for more resource types</a:t>
                  </a:r>
                </a:p>
              </p:txBody>
            </p:sp>
          </p:grpSp>
        </p:grpSp>
        <p:grpSp>
          <p:nvGrpSpPr>
            <p:cNvPr id="59" name="Group 58">
              <a:extLst>
                <a:ext uri="{FF2B5EF4-FFF2-40B4-BE49-F238E27FC236}">
                  <a16:creationId xmlns:a16="http://schemas.microsoft.com/office/drawing/2014/main" id="{D393F32D-1C74-4C03-B463-A45CA9E4738E}"/>
                </a:ext>
              </a:extLst>
            </p:cNvPr>
            <p:cNvGrpSpPr/>
            <p:nvPr/>
          </p:nvGrpSpPr>
          <p:grpSpPr>
            <a:xfrm>
              <a:off x="4752367" y="3405538"/>
              <a:ext cx="6379462" cy="1371441"/>
              <a:chOff x="7568719" y="-981640"/>
              <a:chExt cx="6379462" cy="1371441"/>
            </a:xfrm>
          </p:grpSpPr>
          <p:sp>
            <p:nvSpPr>
              <p:cNvPr id="61" name="Title 1">
                <a:extLst>
                  <a:ext uri="{FF2B5EF4-FFF2-40B4-BE49-F238E27FC236}">
                    <a16:creationId xmlns:a16="http://schemas.microsoft.com/office/drawing/2014/main" id="{A390BC51-41F3-4067-82CF-F80282F3D0D1}"/>
                  </a:ext>
                </a:extLst>
              </p:cNvPr>
              <p:cNvSpPr txBox="1">
                <a:spLocks/>
              </p:cNvSpPr>
              <p:nvPr/>
            </p:nvSpPr>
            <p:spPr>
              <a:xfrm>
                <a:off x="7568719" y="-981640"/>
                <a:ext cx="5428479" cy="2462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24" spc="-38">
                    <a:solidFill>
                      <a:srgbClr val="000000"/>
                    </a:solidFill>
                    <a:latin typeface="Segoe UI Semibold"/>
                  </a:rPr>
                  <a:t>Support for Resource Groups/Subscription</a:t>
                </a:r>
              </a:p>
            </p:txBody>
          </p:sp>
          <p:sp>
            <p:nvSpPr>
              <p:cNvPr id="62" name="Title 1">
                <a:extLst>
                  <a:ext uri="{FF2B5EF4-FFF2-40B4-BE49-F238E27FC236}">
                    <a16:creationId xmlns:a16="http://schemas.microsoft.com/office/drawing/2014/main" id="{0D90D8AD-B755-491A-A31D-EFA307196593}"/>
                  </a:ext>
                </a:extLst>
              </p:cNvPr>
              <p:cNvSpPr txBox="1">
                <a:spLocks/>
              </p:cNvSpPr>
              <p:nvPr/>
            </p:nvSpPr>
            <p:spPr>
              <a:xfrm>
                <a:off x="7568720" y="-689693"/>
                <a:ext cx="6379461" cy="2154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071" b="0" spc="-38">
                    <a:solidFill>
                      <a:srgbClr val="000000"/>
                    </a:solidFill>
                    <a:latin typeface="Segoe UI Semilight" panose="020B0402040204020203" pitchFamily="34" charset="0"/>
                    <a:cs typeface="Segoe UI Semilight" panose="020B0402040204020203" pitchFamily="34" charset="0"/>
                  </a:rPr>
                  <a:t>Ability to query for details on resource groups and subscriptions</a:t>
                </a:r>
              </a:p>
            </p:txBody>
          </p:sp>
          <p:sp>
            <p:nvSpPr>
              <p:cNvPr id="63" name="Title 1">
                <a:extLst>
                  <a:ext uri="{FF2B5EF4-FFF2-40B4-BE49-F238E27FC236}">
                    <a16:creationId xmlns:a16="http://schemas.microsoft.com/office/drawing/2014/main" id="{93FB2EA7-FB1D-4CEB-92C7-8D608A39605F}"/>
                  </a:ext>
                </a:extLst>
              </p:cNvPr>
              <p:cNvSpPr txBox="1">
                <a:spLocks/>
              </p:cNvSpPr>
              <p:nvPr/>
            </p:nvSpPr>
            <p:spPr>
              <a:xfrm>
                <a:off x="7568719" y="-117570"/>
                <a:ext cx="5428479" cy="2462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24" spc="-38">
                    <a:solidFill>
                      <a:srgbClr val="000000"/>
                    </a:solidFill>
                    <a:latin typeface="Segoe UI Semibold"/>
                  </a:rPr>
                  <a:t>Support for Join </a:t>
                </a:r>
              </a:p>
            </p:txBody>
          </p:sp>
          <p:sp>
            <p:nvSpPr>
              <p:cNvPr id="64" name="Title 1">
                <a:extLst>
                  <a:ext uri="{FF2B5EF4-FFF2-40B4-BE49-F238E27FC236}">
                    <a16:creationId xmlns:a16="http://schemas.microsoft.com/office/drawing/2014/main" id="{5E2E86EE-412C-4E57-8A5C-C58F3B3CCB75}"/>
                  </a:ext>
                </a:extLst>
              </p:cNvPr>
              <p:cNvSpPr txBox="1">
                <a:spLocks/>
              </p:cNvSpPr>
              <p:nvPr/>
            </p:nvSpPr>
            <p:spPr>
              <a:xfrm>
                <a:off x="7568720" y="174371"/>
                <a:ext cx="6379461" cy="2154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071" b="0" spc="-38">
                    <a:solidFill>
                      <a:srgbClr val="000000"/>
                    </a:solidFill>
                    <a:latin typeface="Segoe UI Semilight" panose="020B0402040204020203" pitchFamily="34" charset="0"/>
                    <a:cs typeface="Segoe UI Semilight" panose="020B0402040204020203" pitchFamily="34" charset="0"/>
                  </a:rPr>
                  <a:t>Ability to correlate resources and their properties</a:t>
                </a:r>
              </a:p>
            </p:txBody>
          </p:sp>
        </p:grpSp>
        <p:sp>
          <p:nvSpPr>
            <p:cNvPr id="60" name="Oval 59">
              <a:extLst>
                <a:ext uri="{FF2B5EF4-FFF2-40B4-BE49-F238E27FC236}">
                  <a16:creationId xmlns:a16="http://schemas.microsoft.com/office/drawing/2014/main" id="{ED384845-E6B8-4955-ACB6-96AA79461DC0}"/>
                </a:ext>
              </a:extLst>
            </p:cNvPr>
            <p:cNvSpPr/>
            <p:nvPr/>
          </p:nvSpPr>
          <p:spPr bwMode="auto">
            <a:xfrm>
              <a:off x="4151376" y="2591506"/>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224">
                  <a:solidFill>
                    <a:srgbClr val="FFFFFF"/>
                  </a:solidFill>
                  <a:latin typeface="Segoe UI"/>
                  <a:ea typeface="+mn-ea"/>
                  <a:cs typeface="+mn-cs"/>
                </a:rPr>
                <a:t>4</a:t>
              </a:r>
            </a:p>
          </p:txBody>
        </p:sp>
      </p:grpSp>
      <p:sp>
        <p:nvSpPr>
          <p:cNvPr id="81" name="Oval 80">
            <a:extLst>
              <a:ext uri="{FF2B5EF4-FFF2-40B4-BE49-F238E27FC236}">
                <a16:creationId xmlns:a16="http://schemas.microsoft.com/office/drawing/2014/main" id="{4A8B7D81-6373-48D3-A3EC-62D61EE33599}"/>
              </a:ext>
            </a:extLst>
          </p:cNvPr>
          <p:cNvSpPr/>
          <p:nvPr/>
        </p:nvSpPr>
        <p:spPr bwMode="auto">
          <a:xfrm>
            <a:off x="3171108" y="3557363"/>
            <a:ext cx="363713" cy="363713"/>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224">
                <a:solidFill>
                  <a:srgbClr val="FFFFFF"/>
                </a:solidFill>
                <a:latin typeface="Segoe UI"/>
                <a:ea typeface="+mn-ea"/>
                <a:cs typeface="+mn-cs"/>
              </a:rPr>
              <a:t>6</a:t>
            </a:r>
          </a:p>
        </p:txBody>
      </p:sp>
      <p:sp>
        <p:nvSpPr>
          <p:cNvPr id="82" name="Title 1">
            <a:extLst>
              <a:ext uri="{FF2B5EF4-FFF2-40B4-BE49-F238E27FC236}">
                <a16:creationId xmlns:a16="http://schemas.microsoft.com/office/drawing/2014/main" id="{4F4364A6-448D-4FB0-98C0-12B8B0D3FBE3}"/>
              </a:ext>
            </a:extLst>
          </p:cNvPr>
          <p:cNvSpPr txBox="1">
            <a:spLocks/>
          </p:cNvSpPr>
          <p:nvPr/>
        </p:nvSpPr>
        <p:spPr>
          <a:xfrm>
            <a:off x="3647142" y="1737420"/>
            <a:ext cx="4152409" cy="1883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24" spc="-38">
                <a:solidFill>
                  <a:srgbClr val="000000"/>
                </a:solidFill>
                <a:latin typeface="Segoe UI Semibold"/>
              </a:rPr>
              <a:t>Support for Government clouds </a:t>
            </a:r>
          </a:p>
        </p:txBody>
      </p:sp>
      <p:sp>
        <p:nvSpPr>
          <p:cNvPr id="83" name="Title 1">
            <a:extLst>
              <a:ext uri="{FF2B5EF4-FFF2-40B4-BE49-F238E27FC236}">
                <a16:creationId xmlns:a16="http://schemas.microsoft.com/office/drawing/2014/main" id="{471454B2-0779-4094-84C8-8EC44331B3DA}"/>
              </a:ext>
            </a:extLst>
          </p:cNvPr>
          <p:cNvSpPr txBox="1">
            <a:spLocks/>
          </p:cNvSpPr>
          <p:nvPr/>
        </p:nvSpPr>
        <p:spPr>
          <a:xfrm>
            <a:off x="3647143" y="1960734"/>
            <a:ext cx="4879844" cy="16478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071" b="0" spc="-38">
                <a:solidFill>
                  <a:srgbClr val="000000"/>
                </a:solidFill>
                <a:latin typeface="Segoe UI Semilight" panose="020B0402040204020203" pitchFamily="34" charset="0"/>
                <a:cs typeface="Segoe UI Semilight" panose="020B0402040204020203" pitchFamily="34" charset="0"/>
              </a:rPr>
              <a:t>Ability to use Resource Graph in Government clouds</a:t>
            </a:r>
          </a:p>
        </p:txBody>
      </p:sp>
    </p:spTree>
    <p:extLst>
      <p:ext uri="{BB962C8B-B14F-4D97-AF65-F5344CB8AC3E}">
        <p14:creationId xmlns:p14="http://schemas.microsoft.com/office/powerpoint/2010/main" val="2039096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659BA1E9-D7F6-4446-9B13-826E96FC0476}"/>
              </a:ext>
            </a:extLst>
          </p:cNvPr>
          <p:cNvSpPr txBox="1">
            <a:spLocks/>
          </p:cNvSpPr>
          <p:nvPr/>
        </p:nvSpPr>
        <p:spPr>
          <a:xfrm>
            <a:off x="282773" y="868759"/>
            <a:ext cx="3128755" cy="141269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defTabSz="713478">
              <a:defRPr/>
            </a:pPr>
            <a:r>
              <a:rPr lang="en-US" sz="3060" spc="-38">
                <a:solidFill>
                  <a:srgbClr val="000000"/>
                </a:solidFill>
                <a:latin typeface="Segoe UI Semibold"/>
              </a:rPr>
              <a:t>Azure </a:t>
            </a:r>
          </a:p>
          <a:p>
            <a:pPr algn="l" defTabSz="713478">
              <a:defRPr/>
            </a:pPr>
            <a:r>
              <a:rPr lang="en-US" sz="3060" spc="-38">
                <a:solidFill>
                  <a:srgbClr val="000000"/>
                </a:solidFill>
                <a:latin typeface="Segoe UI Semibold"/>
              </a:rPr>
              <a:t>Resource</a:t>
            </a:r>
          </a:p>
          <a:p>
            <a:pPr algn="l" defTabSz="713478">
              <a:defRPr/>
            </a:pPr>
            <a:r>
              <a:rPr lang="en-US" sz="3060" spc="-38">
                <a:solidFill>
                  <a:srgbClr val="000000"/>
                </a:solidFill>
                <a:latin typeface="Segoe UI Semibold"/>
              </a:rPr>
              <a:t>Graph</a:t>
            </a:r>
          </a:p>
        </p:txBody>
      </p:sp>
      <p:sp>
        <p:nvSpPr>
          <p:cNvPr id="49" name="Title 1">
            <a:extLst>
              <a:ext uri="{FF2B5EF4-FFF2-40B4-BE49-F238E27FC236}">
                <a16:creationId xmlns:a16="http://schemas.microsoft.com/office/drawing/2014/main" id="{41CA3A6D-188C-47E4-B9D4-1EBEAA1FD8CC}"/>
              </a:ext>
            </a:extLst>
          </p:cNvPr>
          <p:cNvSpPr txBox="1">
            <a:spLocks/>
          </p:cNvSpPr>
          <p:nvPr/>
        </p:nvSpPr>
        <p:spPr>
          <a:xfrm>
            <a:off x="282772" y="2580198"/>
            <a:ext cx="2697556" cy="3767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2448" b="0" spc="-38">
                <a:solidFill>
                  <a:srgbClr val="000000"/>
                </a:solidFill>
                <a:latin typeface="Segoe UI Semilight" panose="020B0402040204020203" pitchFamily="34" charset="0"/>
                <a:cs typeface="Segoe UI Semilight" panose="020B0402040204020203" pitchFamily="34" charset="0"/>
              </a:rPr>
              <a:t>Direction headed</a:t>
            </a:r>
          </a:p>
        </p:txBody>
      </p:sp>
      <p:grpSp>
        <p:nvGrpSpPr>
          <p:cNvPr id="50" name="Group 49">
            <a:extLst>
              <a:ext uri="{FF2B5EF4-FFF2-40B4-BE49-F238E27FC236}">
                <a16:creationId xmlns:a16="http://schemas.microsoft.com/office/drawing/2014/main" id="{F332964C-A091-4001-818B-4E7B247E705F}"/>
              </a:ext>
            </a:extLst>
          </p:cNvPr>
          <p:cNvGrpSpPr/>
          <p:nvPr/>
        </p:nvGrpSpPr>
        <p:grpSpPr>
          <a:xfrm>
            <a:off x="3212593" y="0"/>
            <a:ext cx="5892800" cy="3319931"/>
            <a:chOff x="4151376" y="-446926"/>
            <a:chExt cx="4670306" cy="2706187"/>
          </a:xfrm>
        </p:grpSpPr>
        <p:cxnSp>
          <p:nvCxnSpPr>
            <p:cNvPr id="53" name="Straight Connector 52">
              <a:extLst>
                <a:ext uri="{FF2B5EF4-FFF2-40B4-BE49-F238E27FC236}">
                  <a16:creationId xmlns:a16="http://schemas.microsoft.com/office/drawing/2014/main" id="{13C5D808-C911-47FE-B8F7-17F7FD84CAB7}"/>
                </a:ext>
              </a:extLst>
            </p:cNvPr>
            <p:cNvCxnSpPr>
              <a:cxnSpLocks/>
              <a:endCxn id="56" idx="0"/>
            </p:cNvCxnSpPr>
            <p:nvPr/>
          </p:nvCxnSpPr>
          <p:spPr>
            <a:xfrm>
              <a:off x="4379976" y="-446926"/>
              <a:ext cx="9142" cy="2230702"/>
            </a:xfrm>
            <a:prstGeom prst="line">
              <a:avLst/>
            </a:prstGeom>
            <a:noFill/>
            <a:ln w="9525" cap="flat" cmpd="sng" algn="ctr">
              <a:solidFill>
                <a:srgbClr val="FFFFFF">
                  <a:lumMod val="65000"/>
                </a:srgbClr>
              </a:solidFill>
              <a:prstDash val="solid"/>
              <a:headEnd type="none" w="lg" len="med"/>
              <a:tailEnd type="none" w="lg" len="med"/>
            </a:ln>
            <a:effectLst/>
          </p:spPr>
        </p:cxnSp>
        <p:grpSp>
          <p:nvGrpSpPr>
            <p:cNvPr id="54" name="Group 53">
              <a:extLst>
                <a:ext uri="{FF2B5EF4-FFF2-40B4-BE49-F238E27FC236}">
                  <a16:creationId xmlns:a16="http://schemas.microsoft.com/office/drawing/2014/main" id="{932B2D30-562A-46D1-8F58-DB99B24276BE}"/>
                </a:ext>
              </a:extLst>
            </p:cNvPr>
            <p:cNvGrpSpPr/>
            <p:nvPr/>
          </p:nvGrpSpPr>
          <p:grpSpPr>
            <a:xfrm>
              <a:off x="4151376" y="168316"/>
              <a:ext cx="4670305" cy="1212453"/>
              <a:chOff x="6867144" y="658368"/>
              <a:chExt cx="4670305" cy="1212453"/>
            </a:xfrm>
          </p:grpSpPr>
          <p:sp>
            <p:nvSpPr>
              <p:cNvPr id="77" name="Oval 76">
                <a:extLst>
                  <a:ext uri="{FF2B5EF4-FFF2-40B4-BE49-F238E27FC236}">
                    <a16:creationId xmlns:a16="http://schemas.microsoft.com/office/drawing/2014/main" id="{7B3529EF-DAE0-4065-AC68-3D341C2A0865}"/>
                  </a:ext>
                </a:extLst>
              </p:cNvPr>
              <p:cNvSpPr/>
              <p:nvPr/>
            </p:nvSpPr>
            <p:spPr bwMode="auto">
              <a:xfrm>
                <a:off x="6867144" y="658368"/>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1</a:t>
                </a:r>
              </a:p>
            </p:txBody>
          </p:sp>
          <p:grpSp>
            <p:nvGrpSpPr>
              <p:cNvPr id="78" name="Group 77">
                <a:extLst>
                  <a:ext uri="{FF2B5EF4-FFF2-40B4-BE49-F238E27FC236}">
                    <a16:creationId xmlns:a16="http://schemas.microsoft.com/office/drawing/2014/main" id="{5452DBD2-3EF1-4CBF-9C81-45C9BA26F111}"/>
                  </a:ext>
                </a:extLst>
              </p:cNvPr>
              <p:cNvGrpSpPr/>
              <p:nvPr/>
            </p:nvGrpSpPr>
            <p:grpSpPr>
              <a:xfrm>
                <a:off x="7468135" y="1466240"/>
                <a:ext cx="4069314" cy="404581"/>
                <a:chOff x="7568719" y="1435390"/>
                <a:chExt cx="4069314" cy="404581"/>
              </a:xfrm>
            </p:grpSpPr>
            <p:sp>
              <p:nvSpPr>
                <p:cNvPr id="79" name="Title 1">
                  <a:extLst>
                    <a:ext uri="{FF2B5EF4-FFF2-40B4-BE49-F238E27FC236}">
                      <a16:creationId xmlns:a16="http://schemas.microsoft.com/office/drawing/2014/main" id="{454A5759-2A0E-45C4-8103-29610A93FC16}"/>
                    </a:ext>
                  </a:extLst>
                </p:cNvPr>
                <p:cNvSpPr txBox="1">
                  <a:spLocks/>
                </p:cNvSpPr>
                <p:nvPr/>
              </p:nvSpPr>
              <p:spPr>
                <a:xfrm>
                  <a:off x="7568720" y="1435390"/>
                  <a:ext cx="3954078"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Support for more dimensions (e.g., Advisor, Cost, Event Grid)</a:t>
                  </a:r>
                </a:p>
              </p:txBody>
            </p:sp>
            <p:sp>
              <p:nvSpPr>
                <p:cNvPr id="80" name="Title 1">
                  <a:extLst>
                    <a:ext uri="{FF2B5EF4-FFF2-40B4-BE49-F238E27FC236}">
                      <a16:creationId xmlns:a16="http://schemas.microsoft.com/office/drawing/2014/main" id="{E60FBC11-63B0-4A60-81BF-DD3849ED7137}"/>
                    </a:ext>
                  </a:extLst>
                </p:cNvPr>
                <p:cNvSpPr txBox="1">
                  <a:spLocks/>
                </p:cNvSpPr>
                <p:nvPr/>
              </p:nvSpPr>
              <p:spPr>
                <a:xfrm>
                  <a:off x="7568719" y="1689444"/>
                  <a:ext cx="4069314" cy="1505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00" b="0" spc="-38">
                      <a:solidFill>
                        <a:srgbClr val="000000"/>
                      </a:solidFill>
                      <a:latin typeface="Segoe UI Semilight" panose="020B0402040204020203" pitchFamily="34" charset="0"/>
                      <a:cs typeface="Segoe UI Semilight" panose="020B0402040204020203" pitchFamily="34" charset="0"/>
                    </a:rPr>
                    <a:t>Support for more dimentions in Resource Graph</a:t>
                  </a:r>
                </a:p>
              </p:txBody>
            </p:sp>
          </p:grpSp>
        </p:grpSp>
        <p:grpSp>
          <p:nvGrpSpPr>
            <p:cNvPr id="55" name="Group 54">
              <a:extLst>
                <a:ext uri="{FF2B5EF4-FFF2-40B4-BE49-F238E27FC236}">
                  <a16:creationId xmlns:a16="http://schemas.microsoft.com/office/drawing/2014/main" id="{E568BCDB-5404-4B83-B89D-09CD6B0CB8BB}"/>
                </a:ext>
              </a:extLst>
            </p:cNvPr>
            <p:cNvGrpSpPr/>
            <p:nvPr/>
          </p:nvGrpSpPr>
          <p:grpSpPr>
            <a:xfrm>
              <a:off x="4151376" y="168316"/>
              <a:ext cx="4670306" cy="2020325"/>
              <a:chOff x="6867144" y="-149362"/>
              <a:chExt cx="4670306" cy="2020325"/>
            </a:xfrm>
          </p:grpSpPr>
          <p:sp>
            <p:nvSpPr>
              <p:cNvPr id="73" name="Oval 72">
                <a:extLst>
                  <a:ext uri="{FF2B5EF4-FFF2-40B4-BE49-F238E27FC236}">
                    <a16:creationId xmlns:a16="http://schemas.microsoft.com/office/drawing/2014/main" id="{C54C2666-1E11-4A81-8060-D2E687B99D02}"/>
                  </a:ext>
                </a:extLst>
              </p:cNvPr>
              <p:cNvSpPr/>
              <p:nvPr/>
            </p:nvSpPr>
            <p:spPr bwMode="auto">
              <a:xfrm>
                <a:off x="6867144" y="658368"/>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2</a:t>
                </a:r>
              </a:p>
            </p:txBody>
          </p:sp>
          <p:grpSp>
            <p:nvGrpSpPr>
              <p:cNvPr id="74" name="Group 73">
                <a:extLst>
                  <a:ext uri="{FF2B5EF4-FFF2-40B4-BE49-F238E27FC236}">
                    <a16:creationId xmlns:a16="http://schemas.microsoft.com/office/drawing/2014/main" id="{5BB6163A-2C32-4C7E-B074-FBFA013CC7A2}"/>
                  </a:ext>
                </a:extLst>
              </p:cNvPr>
              <p:cNvGrpSpPr/>
              <p:nvPr/>
            </p:nvGrpSpPr>
            <p:grpSpPr>
              <a:xfrm>
                <a:off x="7468133" y="-149362"/>
                <a:ext cx="4069317" cy="2020325"/>
                <a:chOff x="7568717" y="-180212"/>
                <a:chExt cx="4069317" cy="2020325"/>
              </a:xfrm>
            </p:grpSpPr>
            <p:sp>
              <p:nvSpPr>
                <p:cNvPr id="75" name="Title 1">
                  <a:extLst>
                    <a:ext uri="{FF2B5EF4-FFF2-40B4-BE49-F238E27FC236}">
                      <a16:creationId xmlns:a16="http://schemas.microsoft.com/office/drawing/2014/main" id="{3643BABD-680F-4BBE-A45B-F57298F79AD2}"/>
                    </a:ext>
                  </a:extLst>
                </p:cNvPr>
                <p:cNvSpPr txBox="1">
                  <a:spLocks/>
                </p:cNvSpPr>
                <p:nvPr/>
              </p:nvSpPr>
              <p:spPr>
                <a:xfrm>
                  <a:off x="7568719" y="-180212"/>
                  <a:ext cx="2255298"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Support for Management Groups</a:t>
                  </a:r>
                </a:p>
              </p:txBody>
            </p:sp>
            <p:sp>
              <p:nvSpPr>
                <p:cNvPr id="76" name="Title 1">
                  <a:extLst>
                    <a:ext uri="{FF2B5EF4-FFF2-40B4-BE49-F238E27FC236}">
                      <a16:creationId xmlns:a16="http://schemas.microsoft.com/office/drawing/2014/main" id="{5466B4B0-36A7-4827-9843-EA2BDF121C21}"/>
                    </a:ext>
                  </a:extLst>
                </p:cNvPr>
                <p:cNvSpPr txBox="1">
                  <a:spLocks/>
                </p:cNvSpPr>
                <p:nvPr/>
              </p:nvSpPr>
              <p:spPr>
                <a:xfrm>
                  <a:off x="7568720" y="73842"/>
                  <a:ext cx="4069314" cy="1505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00" b="0" spc="-38">
                      <a:solidFill>
                        <a:srgbClr val="000000"/>
                      </a:solidFill>
                      <a:latin typeface="Segoe UI Semilight" panose="020B0402040204020203" pitchFamily="34" charset="0"/>
                      <a:cs typeface="Segoe UI Semilight" panose="020B0402040204020203" pitchFamily="34" charset="0"/>
                    </a:rPr>
                    <a:t>Support for query MG both as a scope and a resource</a:t>
                  </a:r>
                </a:p>
              </p:txBody>
            </p:sp>
            <p:sp>
              <p:nvSpPr>
                <p:cNvPr id="38" name="Title 1">
                  <a:extLst>
                    <a:ext uri="{FF2B5EF4-FFF2-40B4-BE49-F238E27FC236}">
                      <a16:creationId xmlns:a16="http://schemas.microsoft.com/office/drawing/2014/main" id="{E721E816-73DE-43E5-BB94-A52C2A1C21D8}"/>
                    </a:ext>
                  </a:extLst>
                </p:cNvPr>
                <p:cNvSpPr txBox="1">
                  <a:spLocks/>
                </p:cNvSpPr>
                <p:nvPr/>
              </p:nvSpPr>
              <p:spPr>
                <a:xfrm>
                  <a:off x="7568717" y="1435531"/>
                  <a:ext cx="4069314"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Support for more resource properties (e.g., VM Power State)</a:t>
                  </a:r>
                </a:p>
              </p:txBody>
            </p:sp>
            <p:sp>
              <p:nvSpPr>
                <p:cNvPr id="39" name="Title 1">
                  <a:extLst>
                    <a:ext uri="{FF2B5EF4-FFF2-40B4-BE49-F238E27FC236}">
                      <a16:creationId xmlns:a16="http://schemas.microsoft.com/office/drawing/2014/main" id="{76079264-AE2C-45C1-93F5-195A6C6ACE26}"/>
                    </a:ext>
                  </a:extLst>
                </p:cNvPr>
                <p:cNvSpPr txBox="1">
                  <a:spLocks/>
                </p:cNvSpPr>
                <p:nvPr/>
              </p:nvSpPr>
              <p:spPr>
                <a:xfrm>
                  <a:off x="7568719" y="1689586"/>
                  <a:ext cx="4069314" cy="1505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200" b="0" spc="-38">
                      <a:solidFill>
                        <a:srgbClr val="000000"/>
                      </a:solidFill>
                      <a:latin typeface="Segoe UI Semilight" panose="020B0402040204020203" pitchFamily="34" charset="0"/>
                      <a:cs typeface="Segoe UI Semilight" panose="020B0402040204020203" pitchFamily="34" charset="0"/>
                    </a:rPr>
                    <a:t>S</a:t>
                  </a:r>
                  <a:r>
                    <a:rPr lang="en-US" sz="1200" b="0" spc="-38" err="1">
                      <a:solidFill>
                        <a:srgbClr val="000000"/>
                      </a:solidFill>
                      <a:latin typeface="Segoe UI Semilight" panose="020B0402040204020203" pitchFamily="34" charset="0"/>
                      <a:cs typeface="Segoe UI Semilight" panose="020B0402040204020203" pitchFamily="34" charset="0"/>
                    </a:rPr>
                    <a:t>upport</a:t>
                  </a:r>
                  <a:r>
                    <a:rPr lang="en-US" sz="1200" b="0" spc="-38">
                      <a:solidFill>
                        <a:srgbClr val="000000"/>
                      </a:solidFill>
                      <a:latin typeface="Segoe UI Semilight" panose="020B0402040204020203" pitchFamily="34" charset="0"/>
                      <a:cs typeface="Segoe UI Semilight" panose="020B0402040204020203" pitchFamily="34" charset="0"/>
                    </a:rPr>
                    <a:t> for resource properties whose changes don’t go through ARM</a:t>
                  </a:r>
                </a:p>
              </p:txBody>
            </p:sp>
          </p:grpSp>
        </p:grpSp>
        <p:sp>
          <p:nvSpPr>
            <p:cNvPr id="56" name="Oval 55">
              <a:extLst>
                <a:ext uri="{FF2B5EF4-FFF2-40B4-BE49-F238E27FC236}">
                  <a16:creationId xmlns:a16="http://schemas.microsoft.com/office/drawing/2014/main" id="{38A6AAD8-1DF7-46FA-A552-F220FDD85BBB}"/>
                </a:ext>
              </a:extLst>
            </p:cNvPr>
            <p:cNvSpPr/>
            <p:nvPr/>
          </p:nvSpPr>
          <p:spPr bwMode="auto">
            <a:xfrm>
              <a:off x="4151376" y="1783776"/>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3</a:t>
              </a:r>
            </a:p>
          </p:txBody>
        </p:sp>
      </p:grpSp>
    </p:spTree>
    <p:extLst>
      <p:ext uri="{BB962C8B-B14F-4D97-AF65-F5344CB8AC3E}">
        <p14:creationId xmlns:p14="http://schemas.microsoft.com/office/powerpoint/2010/main" val="3738497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659BA1E9-D7F6-4446-9B13-826E96FC0476}"/>
              </a:ext>
            </a:extLst>
          </p:cNvPr>
          <p:cNvSpPr txBox="1">
            <a:spLocks/>
          </p:cNvSpPr>
          <p:nvPr/>
        </p:nvSpPr>
        <p:spPr>
          <a:xfrm>
            <a:off x="282773" y="868759"/>
            <a:ext cx="3128755" cy="141269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defTabSz="713478">
              <a:defRPr/>
            </a:pPr>
            <a:r>
              <a:rPr lang="en-US" sz="3060" spc="-38">
                <a:solidFill>
                  <a:srgbClr val="000000"/>
                </a:solidFill>
                <a:latin typeface="Segoe UI Semibold"/>
              </a:rPr>
              <a:t>Azure </a:t>
            </a:r>
          </a:p>
          <a:p>
            <a:pPr algn="l" defTabSz="713478">
              <a:defRPr/>
            </a:pPr>
            <a:r>
              <a:rPr lang="en-US" sz="3060" spc="-38">
                <a:solidFill>
                  <a:srgbClr val="000000"/>
                </a:solidFill>
                <a:latin typeface="Segoe UI Semibold"/>
              </a:rPr>
              <a:t>Resource</a:t>
            </a:r>
          </a:p>
          <a:p>
            <a:pPr algn="l" defTabSz="713478">
              <a:defRPr/>
            </a:pPr>
            <a:r>
              <a:rPr lang="en-US" sz="3060" spc="-38">
                <a:solidFill>
                  <a:srgbClr val="000000"/>
                </a:solidFill>
                <a:latin typeface="Segoe UI Semibold"/>
              </a:rPr>
              <a:t>Change History</a:t>
            </a:r>
          </a:p>
        </p:txBody>
      </p:sp>
      <p:sp>
        <p:nvSpPr>
          <p:cNvPr id="49" name="Title 1">
            <a:extLst>
              <a:ext uri="{FF2B5EF4-FFF2-40B4-BE49-F238E27FC236}">
                <a16:creationId xmlns:a16="http://schemas.microsoft.com/office/drawing/2014/main" id="{41CA3A6D-188C-47E4-B9D4-1EBEAA1FD8CC}"/>
              </a:ext>
            </a:extLst>
          </p:cNvPr>
          <p:cNvSpPr txBox="1">
            <a:spLocks/>
          </p:cNvSpPr>
          <p:nvPr/>
        </p:nvSpPr>
        <p:spPr>
          <a:xfrm>
            <a:off x="282772" y="2580199"/>
            <a:ext cx="2697556" cy="60753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2448" b="0" spc="-38">
                <a:solidFill>
                  <a:srgbClr val="000000"/>
                </a:solidFill>
                <a:latin typeface="Segoe UI Semilight" panose="020B0402040204020203" pitchFamily="34" charset="0"/>
                <a:cs typeface="Segoe UI Semilight" panose="020B0402040204020203" pitchFamily="34" charset="0"/>
              </a:rPr>
              <a:t>What’s new?</a:t>
            </a:r>
          </a:p>
          <a:p>
            <a:pPr defTabSz="713478">
              <a:defRPr/>
            </a:pPr>
            <a:r>
              <a:rPr lang="en-US" sz="1500" b="0" spc="-38">
                <a:solidFill>
                  <a:srgbClr val="000000"/>
                </a:solidFill>
                <a:latin typeface="Segoe UI Semilight" panose="020B0402040204020203" pitchFamily="34" charset="0"/>
                <a:cs typeface="Segoe UI Semilight" panose="020B0402040204020203" pitchFamily="34" charset="0"/>
                <a:hlinkClick r:id="rId2"/>
              </a:rPr>
              <a:t>https://aka.ms/changehistoryapi</a:t>
            </a:r>
            <a:r>
              <a:rPr lang="en-US" sz="1500" b="0" spc="-38">
                <a:solidFill>
                  <a:srgbClr val="000000"/>
                </a:solidFill>
                <a:latin typeface="Segoe UI Semilight" panose="020B0402040204020203" pitchFamily="34" charset="0"/>
                <a:cs typeface="Segoe UI Semilight" panose="020B0402040204020203" pitchFamily="34" charset="0"/>
              </a:rPr>
              <a:t> </a:t>
            </a:r>
          </a:p>
        </p:txBody>
      </p:sp>
      <p:grpSp>
        <p:nvGrpSpPr>
          <p:cNvPr id="50" name="Group 49">
            <a:extLst>
              <a:ext uri="{FF2B5EF4-FFF2-40B4-BE49-F238E27FC236}">
                <a16:creationId xmlns:a16="http://schemas.microsoft.com/office/drawing/2014/main" id="{F332964C-A091-4001-818B-4E7B247E705F}"/>
              </a:ext>
            </a:extLst>
          </p:cNvPr>
          <p:cNvGrpSpPr/>
          <p:nvPr/>
        </p:nvGrpSpPr>
        <p:grpSpPr>
          <a:xfrm>
            <a:off x="3070673" y="0"/>
            <a:ext cx="5916465" cy="4455219"/>
            <a:chOff x="4151376" y="-446926"/>
            <a:chExt cx="4685007" cy="3631598"/>
          </a:xfrm>
        </p:grpSpPr>
        <p:cxnSp>
          <p:nvCxnSpPr>
            <p:cNvPr id="53" name="Straight Connector 52">
              <a:extLst>
                <a:ext uri="{FF2B5EF4-FFF2-40B4-BE49-F238E27FC236}">
                  <a16:creationId xmlns:a16="http://schemas.microsoft.com/office/drawing/2014/main" id="{13C5D808-C911-47FE-B8F7-17F7FD84CAB7}"/>
                </a:ext>
              </a:extLst>
            </p:cNvPr>
            <p:cNvCxnSpPr>
              <a:cxnSpLocks/>
            </p:cNvCxnSpPr>
            <p:nvPr/>
          </p:nvCxnSpPr>
          <p:spPr>
            <a:xfrm>
              <a:off x="4379976" y="-446926"/>
              <a:ext cx="0" cy="3373113"/>
            </a:xfrm>
            <a:prstGeom prst="line">
              <a:avLst/>
            </a:prstGeom>
            <a:noFill/>
            <a:ln w="9525" cap="flat" cmpd="sng" algn="ctr">
              <a:solidFill>
                <a:srgbClr val="FFFFFF">
                  <a:lumMod val="65000"/>
                </a:srgbClr>
              </a:solidFill>
              <a:prstDash val="solid"/>
              <a:headEnd type="none" w="lg" len="med"/>
              <a:tailEnd type="none" w="lg" len="med"/>
            </a:ln>
            <a:effectLst/>
          </p:spPr>
        </p:cxnSp>
        <p:grpSp>
          <p:nvGrpSpPr>
            <p:cNvPr id="54" name="Group 53">
              <a:extLst>
                <a:ext uri="{FF2B5EF4-FFF2-40B4-BE49-F238E27FC236}">
                  <a16:creationId xmlns:a16="http://schemas.microsoft.com/office/drawing/2014/main" id="{932B2D30-562A-46D1-8F58-DB99B24276BE}"/>
                </a:ext>
              </a:extLst>
            </p:cNvPr>
            <p:cNvGrpSpPr/>
            <p:nvPr/>
          </p:nvGrpSpPr>
          <p:grpSpPr>
            <a:xfrm>
              <a:off x="4151376" y="168316"/>
              <a:ext cx="4670305" cy="1400612"/>
              <a:chOff x="6867144" y="658368"/>
              <a:chExt cx="4670305" cy="1400612"/>
            </a:xfrm>
          </p:grpSpPr>
          <p:sp>
            <p:nvSpPr>
              <p:cNvPr id="77" name="Oval 76">
                <a:extLst>
                  <a:ext uri="{FF2B5EF4-FFF2-40B4-BE49-F238E27FC236}">
                    <a16:creationId xmlns:a16="http://schemas.microsoft.com/office/drawing/2014/main" id="{7B3529EF-DAE0-4065-AC68-3D341C2A0865}"/>
                  </a:ext>
                </a:extLst>
              </p:cNvPr>
              <p:cNvSpPr/>
              <p:nvPr/>
            </p:nvSpPr>
            <p:spPr bwMode="auto">
              <a:xfrm>
                <a:off x="6867144" y="658368"/>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1</a:t>
                </a:r>
              </a:p>
            </p:txBody>
          </p:sp>
          <p:grpSp>
            <p:nvGrpSpPr>
              <p:cNvPr id="78" name="Group 77">
                <a:extLst>
                  <a:ext uri="{FF2B5EF4-FFF2-40B4-BE49-F238E27FC236}">
                    <a16:creationId xmlns:a16="http://schemas.microsoft.com/office/drawing/2014/main" id="{5452DBD2-3EF1-4CBF-9C81-45C9BA26F111}"/>
                  </a:ext>
                </a:extLst>
              </p:cNvPr>
              <p:cNvGrpSpPr/>
              <p:nvPr/>
            </p:nvGrpSpPr>
            <p:grpSpPr>
              <a:xfrm>
                <a:off x="7468135" y="1466240"/>
                <a:ext cx="4069314" cy="592740"/>
                <a:chOff x="7568719" y="1435390"/>
                <a:chExt cx="4069314" cy="592740"/>
              </a:xfrm>
            </p:grpSpPr>
            <p:sp>
              <p:nvSpPr>
                <p:cNvPr id="79" name="Title 1">
                  <a:extLst>
                    <a:ext uri="{FF2B5EF4-FFF2-40B4-BE49-F238E27FC236}">
                      <a16:creationId xmlns:a16="http://schemas.microsoft.com/office/drawing/2014/main" id="{454A5759-2A0E-45C4-8103-29610A93FC16}"/>
                    </a:ext>
                  </a:extLst>
                </p:cNvPr>
                <p:cNvSpPr txBox="1">
                  <a:spLocks/>
                </p:cNvSpPr>
                <p:nvPr/>
              </p:nvSpPr>
              <p:spPr>
                <a:xfrm>
                  <a:off x="7568720" y="1435390"/>
                  <a:ext cx="4069313"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Support for change types</a:t>
                  </a:r>
                </a:p>
              </p:txBody>
            </p:sp>
            <p:sp>
              <p:nvSpPr>
                <p:cNvPr id="80" name="Title 1">
                  <a:extLst>
                    <a:ext uri="{FF2B5EF4-FFF2-40B4-BE49-F238E27FC236}">
                      <a16:creationId xmlns:a16="http://schemas.microsoft.com/office/drawing/2014/main" id="{E60FBC11-63B0-4A60-81BF-DD3849ED7137}"/>
                    </a:ext>
                  </a:extLst>
                </p:cNvPr>
                <p:cNvSpPr txBox="1">
                  <a:spLocks/>
                </p:cNvSpPr>
                <p:nvPr/>
              </p:nvSpPr>
              <p:spPr>
                <a:xfrm>
                  <a:off x="7568719" y="1689444"/>
                  <a:ext cx="4069314" cy="3386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350" b="0" spc="-38">
                      <a:solidFill>
                        <a:srgbClr val="000000"/>
                      </a:solidFill>
                      <a:latin typeface="Segoe UI Semilight" panose="020B0402040204020203" pitchFamily="34" charset="0"/>
                      <a:cs typeface="Segoe UI Semilight" panose="020B0402040204020203" pitchFamily="34" charset="0"/>
                    </a:rPr>
                    <a:t>Ability to distinguish the type of change [create, delete, update (insert, update, or remove)]</a:t>
                  </a:r>
                </a:p>
              </p:txBody>
            </p:sp>
          </p:grpSp>
        </p:grpSp>
        <p:grpSp>
          <p:nvGrpSpPr>
            <p:cNvPr id="55" name="Group 54">
              <a:extLst>
                <a:ext uri="{FF2B5EF4-FFF2-40B4-BE49-F238E27FC236}">
                  <a16:creationId xmlns:a16="http://schemas.microsoft.com/office/drawing/2014/main" id="{E568BCDB-5404-4B83-B89D-09CD6B0CB8BB}"/>
                </a:ext>
              </a:extLst>
            </p:cNvPr>
            <p:cNvGrpSpPr/>
            <p:nvPr/>
          </p:nvGrpSpPr>
          <p:grpSpPr>
            <a:xfrm>
              <a:off x="4151376" y="168316"/>
              <a:ext cx="4670306" cy="2208484"/>
              <a:chOff x="6867144" y="-149362"/>
              <a:chExt cx="4670306" cy="2208484"/>
            </a:xfrm>
          </p:grpSpPr>
          <p:sp>
            <p:nvSpPr>
              <p:cNvPr id="73" name="Oval 72">
                <a:extLst>
                  <a:ext uri="{FF2B5EF4-FFF2-40B4-BE49-F238E27FC236}">
                    <a16:creationId xmlns:a16="http://schemas.microsoft.com/office/drawing/2014/main" id="{C54C2666-1E11-4A81-8060-D2E687B99D02}"/>
                  </a:ext>
                </a:extLst>
              </p:cNvPr>
              <p:cNvSpPr/>
              <p:nvPr/>
            </p:nvSpPr>
            <p:spPr bwMode="auto">
              <a:xfrm>
                <a:off x="6867144" y="658368"/>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2</a:t>
                </a:r>
              </a:p>
            </p:txBody>
          </p:sp>
          <p:grpSp>
            <p:nvGrpSpPr>
              <p:cNvPr id="74" name="Group 73">
                <a:extLst>
                  <a:ext uri="{FF2B5EF4-FFF2-40B4-BE49-F238E27FC236}">
                    <a16:creationId xmlns:a16="http://schemas.microsoft.com/office/drawing/2014/main" id="{5BB6163A-2C32-4C7E-B074-FBFA013CC7A2}"/>
                  </a:ext>
                </a:extLst>
              </p:cNvPr>
              <p:cNvGrpSpPr/>
              <p:nvPr/>
            </p:nvGrpSpPr>
            <p:grpSpPr>
              <a:xfrm>
                <a:off x="7468133" y="-149362"/>
                <a:ext cx="4069317" cy="2208484"/>
                <a:chOff x="7568717" y="-180212"/>
                <a:chExt cx="4069317" cy="2208484"/>
              </a:xfrm>
            </p:grpSpPr>
            <p:sp>
              <p:nvSpPr>
                <p:cNvPr id="75" name="Title 1">
                  <a:extLst>
                    <a:ext uri="{FF2B5EF4-FFF2-40B4-BE49-F238E27FC236}">
                      <a16:creationId xmlns:a16="http://schemas.microsoft.com/office/drawing/2014/main" id="{3643BABD-680F-4BBE-A45B-F57298F79AD2}"/>
                    </a:ext>
                  </a:extLst>
                </p:cNvPr>
                <p:cNvSpPr txBox="1">
                  <a:spLocks/>
                </p:cNvSpPr>
                <p:nvPr/>
              </p:nvSpPr>
              <p:spPr>
                <a:xfrm>
                  <a:off x="7568719" y="-180212"/>
                  <a:ext cx="4069314"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Support for create and delete changes</a:t>
                  </a:r>
                </a:p>
              </p:txBody>
            </p:sp>
            <p:sp>
              <p:nvSpPr>
                <p:cNvPr id="76" name="Title 1">
                  <a:extLst>
                    <a:ext uri="{FF2B5EF4-FFF2-40B4-BE49-F238E27FC236}">
                      <a16:creationId xmlns:a16="http://schemas.microsoft.com/office/drawing/2014/main" id="{5466B4B0-36A7-4827-9843-EA2BDF121C21}"/>
                    </a:ext>
                  </a:extLst>
                </p:cNvPr>
                <p:cNvSpPr txBox="1">
                  <a:spLocks/>
                </p:cNvSpPr>
                <p:nvPr/>
              </p:nvSpPr>
              <p:spPr>
                <a:xfrm>
                  <a:off x="7568720" y="73842"/>
                  <a:ext cx="4069314" cy="1693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350" b="0" spc="-38">
                      <a:solidFill>
                        <a:srgbClr val="000000"/>
                      </a:solidFill>
                      <a:latin typeface="Segoe UI Semilight" panose="020B0402040204020203" pitchFamily="34" charset="0"/>
                      <a:cs typeface="Segoe UI Semilight" panose="020B0402040204020203" pitchFamily="34" charset="0"/>
                    </a:rPr>
                    <a:t>Ability to generate change records for create and delete scenarios</a:t>
                  </a:r>
                </a:p>
              </p:txBody>
            </p:sp>
            <p:sp>
              <p:nvSpPr>
                <p:cNvPr id="38" name="Title 1">
                  <a:extLst>
                    <a:ext uri="{FF2B5EF4-FFF2-40B4-BE49-F238E27FC236}">
                      <a16:creationId xmlns:a16="http://schemas.microsoft.com/office/drawing/2014/main" id="{E721E816-73DE-43E5-BB94-A52C2A1C21D8}"/>
                    </a:ext>
                  </a:extLst>
                </p:cNvPr>
                <p:cNvSpPr txBox="1">
                  <a:spLocks/>
                </p:cNvSpPr>
                <p:nvPr/>
              </p:nvSpPr>
              <p:spPr>
                <a:xfrm>
                  <a:off x="7568717" y="1435531"/>
                  <a:ext cx="4069314"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Support for property breakdown</a:t>
                  </a:r>
                </a:p>
              </p:txBody>
            </p:sp>
            <p:sp>
              <p:nvSpPr>
                <p:cNvPr id="39" name="Title 1">
                  <a:extLst>
                    <a:ext uri="{FF2B5EF4-FFF2-40B4-BE49-F238E27FC236}">
                      <a16:creationId xmlns:a16="http://schemas.microsoft.com/office/drawing/2014/main" id="{76079264-AE2C-45C1-93F5-195A6C6ACE26}"/>
                    </a:ext>
                  </a:extLst>
                </p:cNvPr>
                <p:cNvSpPr txBox="1">
                  <a:spLocks/>
                </p:cNvSpPr>
                <p:nvPr/>
              </p:nvSpPr>
              <p:spPr>
                <a:xfrm>
                  <a:off x="7568719" y="1689586"/>
                  <a:ext cx="4069314" cy="3386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350" b="0" spc="-38">
                      <a:solidFill>
                        <a:srgbClr val="000000"/>
                      </a:solidFill>
                      <a:latin typeface="Segoe UI Semilight" panose="020B0402040204020203" pitchFamily="34" charset="0"/>
                      <a:cs typeface="Segoe UI Semilight" panose="020B0402040204020203" pitchFamily="34" charset="0"/>
                    </a:rPr>
                    <a:t>Ability to retrieve the exact properties that changed and their before/after values</a:t>
                  </a:r>
                </a:p>
              </p:txBody>
            </p:sp>
          </p:grpSp>
        </p:grpSp>
        <p:sp>
          <p:nvSpPr>
            <p:cNvPr id="56" name="Oval 55">
              <a:extLst>
                <a:ext uri="{FF2B5EF4-FFF2-40B4-BE49-F238E27FC236}">
                  <a16:creationId xmlns:a16="http://schemas.microsoft.com/office/drawing/2014/main" id="{38A6AAD8-1DF7-46FA-A552-F220FDD85BBB}"/>
                </a:ext>
              </a:extLst>
            </p:cNvPr>
            <p:cNvSpPr/>
            <p:nvPr/>
          </p:nvSpPr>
          <p:spPr bwMode="auto">
            <a:xfrm>
              <a:off x="4151376" y="1783776"/>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3</a:t>
              </a:r>
            </a:p>
          </p:txBody>
        </p:sp>
        <p:grpSp>
          <p:nvGrpSpPr>
            <p:cNvPr id="66" name="Group 65">
              <a:extLst>
                <a:ext uri="{FF2B5EF4-FFF2-40B4-BE49-F238E27FC236}">
                  <a16:creationId xmlns:a16="http://schemas.microsoft.com/office/drawing/2014/main" id="{1AAA664E-5BAC-4B66-93F4-0AC09128B32C}"/>
                </a:ext>
              </a:extLst>
            </p:cNvPr>
            <p:cNvGrpSpPr/>
            <p:nvPr/>
          </p:nvGrpSpPr>
          <p:grpSpPr>
            <a:xfrm>
              <a:off x="4744926" y="2591506"/>
              <a:ext cx="4091457" cy="593166"/>
              <a:chOff x="7561278" y="-987942"/>
              <a:chExt cx="4091457" cy="593166"/>
            </a:xfrm>
          </p:grpSpPr>
          <p:sp>
            <p:nvSpPr>
              <p:cNvPr id="67" name="Title 1">
                <a:extLst>
                  <a:ext uri="{FF2B5EF4-FFF2-40B4-BE49-F238E27FC236}">
                    <a16:creationId xmlns:a16="http://schemas.microsoft.com/office/drawing/2014/main" id="{A5CB741A-D3E2-4E55-99DC-6673D6725105}"/>
                  </a:ext>
                </a:extLst>
              </p:cNvPr>
              <p:cNvSpPr txBox="1">
                <a:spLocks/>
              </p:cNvSpPr>
              <p:nvPr/>
            </p:nvSpPr>
            <p:spPr>
              <a:xfrm>
                <a:off x="7561278" y="-987942"/>
                <a:ext cx="4084019"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Support for change category</a:t>
                </a:r>
              </a:p>
            </p:txBody>
          </p:sp>
          <p:sp>
            <p:nvSpPr>
              <p:cNvPr id="68" name="Title 1">
                <a:extLst>
                  <a:ext uri="{FF2B5EF4-FFF2-40B4-BE49-F238E27FC236}">
                    <a16:creationId xmlns:a16="http://schemas.microsoft.com/office/drawing/2014/main" id="{D5265E31-F376-4720-8B3A-668F1E685AFD}"/>
                  </a:ext>
                </a:extLst>
              </p:cNvPr>
              <p:cNvSpPr txBox="1">
                <a:spLocks/>
              </p:cNvSpPr>
              <p:nvPr/>
            </p:nvSpPr>
            <p:spPr>
              <a:xfrm>
                <a:off x="7568717" y="-733462"/>
                <a:ext cx="4084018" cy="3386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350" b="0" spc="-38">
                    <a:solidFill>
                      <a:srgbClr val="000000"/>
                    </a:solidFill>
                    <a:latin typeface="Segoe UI Semilight" panose="020B0402040204020203" pitchFamily="34" charset="0"/>
                    <a:cs typeface="Segoe UI Semilight" panose="020B0402040204020203" pitchFamily="34" charset="0"/>
                  </a:rPr>
                  <a:t>Ability to reduce noise by categorizing changes made to read-only (system) properties</a:t>
                </a:r>
              </a:p>
            </p:txBody>
          </p:sp>
        </p:grpSp>
        <p:sp>
          <p:nvSpPr>
            <p:cNvPr id="60" name="Oval 59">
              <a:extLst>
                <a:ext uri="{FF2B5EF4-FFF2-40B4-BE49-F238E27FC236}">
                  <a16:creationId xmlns:a16="http://schemas.microsoft.com/office/drawing/2014/main" id="{ED384845-E6B8-4955-ACB6-96AA79461DC0}"/>
                </a:ext>
              </a:extLst>
            </p:cNvPr>
            <p:cNvSpPr/>
            <p:nvPr/>
          </p:nvSpPr>
          <p:spPr bwMode="auto">
            <a:xfrm>
              <a:off x="4151376" y="2591506"/>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4</a:t>
              </a:r>
            </a:p>
          </p:txBody>
        </p:sp>
      </p:grpSp>
    </p:spTree>
    <p:extLst>
      <p:ext uri="{BB962C8B-B14F-4D97-AF65-F5344CB8AC3E}">
        <p14:creationId xmlns:p14="http://schemas.microsoft.com/office/powerpoint/2010/main" val="3607412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659BA1E9-D7F6-4446-9B13-826E96FC0476}"/>
              </a:ext>
            </a:extLst>
          </p:cNvPr>
          <p:cNvSpPr txBox="1">
            <a:spLocks/>
          </p:cNvSpPr>
          <p:nvPr/>
        </p:nvSpPr>
        <p:spPr>
          <a:xfrm>
            <a:off x="282773" y="868759"/>
            <a:ext cx="3128755" cy="141269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defTabSz="713478">
              <a:defRPr/>
            </a:pPr>
            <a:r>
              <a:rPr lang="en-US" sz="3060" spc="-38">
                <a:solidFill>
                  <a:srgbClr val="000000"/>
                </a:solidFill>
                <a:latin typeface="Segoe UI Semibold"/>
              </a:rPr>
              <a:t>Azure </a:t>
            </a:r>
          </a:p>
          <a:p>
            <a:pPr algn="l" defTabSz="713478">
              <a:defRPr/>
            </a:pPr>
            <a:r>
              <a:rPr lang="en-US" sz="3060" spc="-38">
                <a:solidFill>
                  <a:srgbClr val="000000"/>
                </a:solidFill>
                <a:latin typeface="Segoe UI Semibold"/>
              </a:rPr>
              <a:t>Resource</a:t>
            </a:r>
          </a:p>
          <a:p>
            <a:pPr algn="l" defTabSz="713478">
              <a:defRPr/>
            </a:pPr>
            <a:r>
              <a:rPr lang="en-US" sz="3060" spc="-38">
                <a:solidFill>
                  <a:srgbClr val="000000"/>
                </a:solidFill>
                <a:latin typeface="Segoe UI Semibold"/>
              </a:rPr>
              <a:t>Change History</a:t>
            </a:r>
          </a:p>
        </p:txBody>
      </p:sp>
      <p:sp>
        <p:nvSpPr>
          <p:cNvPr id="49" name="Title 1">
            <a:extLst>
              <a:ext uri="{FF2B5EF4-FFF2-40B4-BE49-F238E27FC236}">
                <a16:creationId xmlns:a16="http://schemas.microsoft.com/office/drawing/2014/main" id="{41CA3A6D-188C-47E4-B9D4-1EBEAA1FD8CC}"/>
              </a:ext>
            </a:extLst>
          </p:cNvPr>
          <p:cNvSpPr txBox="1">
            <a:spLocks/>
          </p:cNvSpPr>
          <p:nvPr/>
        </p:nvSpPr>
        <p:spPr>
          <a:xfrm>
            <a:off x="282772" y="2580198"/>
            <a:ext cx="2697556" cy="3767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2448" b="0" spc="-38">
                <a:solidFill>
                  <a:srgbClr val="000000"/>
                </a:solidFill>
                <a:latin typeface="Segoe UI Semilight" panose="020B0402040204020203" pitchFamily="34" charset="0"/>
                <a:cs typeface="Segoe UI Semilight" panose="020B0402040204020203" pitchFamily="34" charset="0"/>
              </a:rPr>
              <a:t>Direction headed</a:t>
            </a:r>
          </a:p>
        </p:txBody>
      </p:sp>
      <p:grpSp>
        <p:nvGrpSpPr>
          <p:cNvPr id="50" name="Group 49">
            <a:extLst>
              <a:ext uri="{FF2B5EF4-FFF2-40B4-BE49-F238E27FC236}">
                <a16:creationId xmlns:a16="http://schemas.microsoft.com/office/drawing/2014/main" id="{F332964C-A091-4001-818B-4E7B247E705F}"/>
              </a:ext>
            </a:extLst>
          </p:cNvPr>
          <p:cNvGrpSpPr/>
          <p:nvPr/>
        </p:nvGrpSpPr>
        <p:grpSpPr>
          <a:xfrm>
            <a:off x="3212593" y="0"/>
            <a:ext cx="5892800" cy="3319931"/>
            <a:chOff x="4151376" y="-446926"/>
            <a:chExt cx="4670306" cy="2706187"/>
          </a:xfrm>
        </p:grpSpPr>
        <p:cxnSp>
          <p:nvCxnSpPr>
            <p:cNvPr id="53" name="Straight Connector 52">
              <a:extLst>
                <a:ext uri="{FF2B5EF4-FFF2-40B4-BE49-F238E27FC236}">
                  <a16:creationId xmlns:a16="http://schemas.microsoft.com/office/drawing/2014/main" id="{13C5D808-C911-47FE-B8F7-17F7FD84CAB7}"/>
                </a:ext>
              </a:extLst>
            </p:cNvPr>
            <p:cNvCxnSpPr>
              <a:cxnSpLocks/>
              <a:endCxn id="56" idx="0"/>
            </p:cNvCxnSpPr>
            <p:nvPr/>
          </p:nvCxnSpPr>
          <p:spPr>
            <a:xfrm>
              <a:off x="4379976" y="-446926"/>
              <a:ext cx="9142" cy="2230702"/>
            </a:xfrm>
            <a:prstGeom prst="line">
              <a:avLst/>
            </a:prstGeom>
            <a:noFill/>
            <a:ln w="9525" cap="flat" cmpd="sng" algn="ctr">
              <a:solidFill>
                <a:srgbClr val="FFFFFF">
                  <a:lumMod val="65000"/>
                </a:srgbClr>
              </a:solidFill>
              <a:prstDash val="solid"/>
              <a:headEnd type="none" w="lg" len="med"/>
              <a:tailEnd type="none" w="lg" len="med"/>
            </a:ln>
            <a:effectLst/>
          </p:spPr>
        </p:cxnSp>
        <p:grpSp>
          <p:nvGrpSpPr>
            <p:cNvPr id="54" name="Group 53">
              <a:extLst>
                <a:ext uri="{FF2B5EF4-FFF2-40B4-BE49-F238E27FC236}">
                  <a16:creationId xmlns:a16="http://schemas.microsoft.com/office/drawing/2014/main" id="{932B2D30-562A-46D1-8F58-DB99B24276BE}"/>
                </a:ext>
              </a:extLst>
            </p:cNvPr>
            <p:cNvGrpSpPr/>
            <p:nvPr/>
          </p:nvGrpSpPr>
          <p:grpSpPr>
            <a:xfrm>
              <a:off x="4151376" y="168316"/>
              <a:ext cx="4670305" cy="1231269"/>
              <a:chOff x="6867144" y="658368"/>
              <a:chExt cx="4670305" cy="1231269"/>
            </a:xfrm>
          </p:grpSpPr>
          <p:sp>
            <p:nvSpPr>
              <p:cNvPr id="77" name="Oval 76">
                <a:extLst>
                  <a:ext uri="{FF2B5EF4-FFF2-40B4-BE49-F238E27FC236}">
                    <a16:creationId xmlns:a16="http://schemas.microsoft.com/office/drawing/2014/main" id="{7B3529EF-DAE0-4065-AC68-3D341C2A0865}"/>
                  </a:ext>
                </a:extLst>
              </p:cNvPr>
              <p:cNvSpPr/>
              <p:nvPr/>
            </p:nvSpPr>
            <p:spPr bwMode="auto">
              <a:xfrm>
                <a:off x="6867144" y="658368"/>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1</a:t>
                </a:r>
              </a:p>
            </p:txBody>
          </p:sp>
          <p:grpSp>
            <p:nvGrpSpPr>
              <p:cNvPr id="78" name="Group 77">
                <a:extLst>
                  <a:ext uri="{FF2B5EF4-FFF2-40B4-BE49-F238E27FC236}">
                    <a16:creationId xmlns:a16="http://schemas.microsoft.com/office/drawing/2014/main" id="{5452DBD2-3EF1-4CBF-9C81-45C9BA26F111}"/>
                  </a:ext>
                </a:extLst>
              </p:cNvPr>
              <p:cNvGrpSpPr/>
              <p:nvPr/>
            </p:nvGrpSpPr>
            <p:grpSpPr>
              <a:xfrm>
                <a:off x="7468135" y="1466240"/>
                <a:ext cx="4069314" cy="423397"/>
                <a:chOff x="7568719" y="1435390"/>
                <a:chExt cx="4069314" cy="423397"/>
              </a:xfrm>
            </p:grpSpPr>
            <p:sp>
              <p:nvSpPr>
                <p:cNvPr id="79" name="Title 1">
                  <a:extLst>
                    <a:ext uri="{FF2B5EF4-FFF2-40B4-BE49-F238E27FC236}">
                      <a16:creationId xmlns:a16="http://schemas.microsoft.com/office/drawing/2014/main" id="{454A5759-2A0E-45C4-8103-29610A93FC16}"/>
                    </a:ext>
                  </a:extLst>
                </p:cNvPr>
                <p:cNvSpPr txBox="1">
                  <a:spLocks/>
                </p:cNvSpPr>
                <p:nvPr/>
              </p:nvSpPr>
              <p:spPr>
                <a:xfrm>
                  <a:off x="7568720" y="1435390"/>
                  <a:ext cx="930916"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Notifications</a:t>
                  </a:r>
                </a:p>
              </p:txBody>
            </p:sp>
            <p:sp>
              <p:nvSpPr>
                <p:cNvPr id="80" name="Title 1">
                  <a:extLst>
                    <a:ext uri="{FF2B5EF4-FFF2-40B4-BE49-F238E27FC236}">
                      <a16:creationId xmlns:a16="http://schemas.microsoft.com/office/drawing/2014/main" id="{E60FBC11-63B0-4A60-81BF-DD3849ED7137}"/>
                    </a:ext>
                  </a:extLst>
                </p:cNvPr>
                <p:cNvSpPr txBox="1">
                  <a:spLocks/>
                </p:cNvSpPr>
                <p:nvPr/>
              </p:nvSpPr>
              <p:spPr>
                <a:xfrm>
                  <a:off x="7568719" y="1689444"/>
                  <a:ext cx="4069314" cy="1693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350" b="0" spc="-38">
                      <a:solidFill>
                        <a:srgbClr val="000000"/>
                      </a:solidFill>
                      <a:latin typeface="Segoe UI Semilight" panose="020B0402040204020203" pitchFamily="34" charset="0"/>
                      <a:cs typeface="Segoe UI Semilight" panose="020B0402040204020203" pitchFamily="34" charset="0"/>
                    </a:rPr>
                    <a:t>Ability to subscribe to notifications for a change on resources</a:t>
                  </a:r>
                </a:p>
              </p:txBody>
            </p:sp>
          </p:grpSp>
        </p:grpSp>
        <p:grpSp>
          <p:nvGrpSpPr>
            <p:cNvPr id="55" name="Group 54">
              <a:extLst>
                <a:ext uri="{FF2B5EF4-FFF2-40B4-BE49-F238E27FC236}">
                  <a16:creationId xmlns:a16="http://schemas.microsoft.com/office/drawing/2014/main" id="{E568BCDB-5404-4B83-B89D-09CD6B0CB8BB}"/>
                </a:ext>
              </a:extLst>
            </p:cNvPr>
            <p:cNvGrpSpPr/>
            <p:nvPr/>
          </p:nvGrpSpPr>
          <p:grpSpPr>
            <a:xfrm>
              <a:off x="4151376" y="168316"/>
              <a:ext cx="4670306" cy="2039141"/>
              <a:chOff x="6867144" y="-149362"/>
              <a:chExt cx="4670306" cy="2039141"/>
            </a:xfrm>
          </p:grpSpPr>
          <p:sp>
            <p:nvSpPr>
              <p:cNvPr id="73" name="Oval 72">
                <a:extLst>
                  <a:ext uri="{FF2B5EF4-FFF2-40B4-BE49-F238E27FC236}">
                    <a16:creationId xmlns:a16="http://schemas.microsoft.com/office/drawing/2014/main" id="{C54C2666-1E11-4A81-8060-D2E687B99D02}"/>
                  </a:ext>
                </a:extLst>
              </p:cNvPr>
              <p:cNvSpPr/>
              <p:nvPr/>
            </p:nvSpPr>
            <p:spPr bwMode="auto">
              <a:xfrm>
                <a:off x="6867144" y="658368"/>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2</a:t>
                </a:r>
              </a:p>
            </p:txBody>
          </p:sp>
          <p:grpSp>
            <p:nvGrpSpPr>
              <p:cNvPr id="74" name="Group 73">
                <a:extLst>
                  <a:ext uri="{FF2B5EF4-FFF2-40B4-BE49-F238E27FC236}">
                    <a16:creationId xmlns:a16="http://schemas.microsoft.com/office/drawing/2014/main" id="{5BB6163A-2C32-4C7E-B074-FBFA013CC7A2}"/>
                  </a:ext>
                </a:extLst>
              </p:cNvPr>
              <p:cNvGrpSpPr/>
              <p:nvPr/>
            </p:nvGrpSpPr>
            <p:grpSpPr>
              <a:xfrm>
                <a:off x="7468133" y="-149362"/>
                <a:ext cx="4069317" cy="2039141"/>
                <a:chOff x="7568717" y="-180212"/>
                <a:chExt cx="4069317" cy="2039141"/>
              </a:xfrm>
            </p:grpSpPr>
            <p:sp>
              <p:nvSpPr>
                <p:cNvPr id="75" name="Title 1">
                  <a:extLst>
                    <a:ext uri="{FF2B5EF4-FFF2-40B4-BE49-F238E27FC236}">
                      <a16:creationId xmlns:a16="http://schemas.microsoft.com/office/drawing/2014/main" id="{3643BABD-680F-4BBE-A45B-F57298F79AD2}"/>
                    </a:ext>
                  </a:extLst>
                </p:cNvPr>
                <p:cNvSpPr txBox="1">
                  <a:spLocks/>
                </p:cNvSpPr>
                <p:nvPr/>
              </p:nvSpPr>
              <p:spPr>
                <a:xfrm>
                  <a:off x="7568719" y="-180212"/>
                  <a:ext cx="601511"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At scale</a:t>
                  </a:r>
                </a:p>
              </p:txBody>
            </p:sp>
            <p:sp>
              <p:nvSpPr>
                <p:cNvPr id="76" name="Title 1">
                  <a:extLst>
                    <a:ext uri="{FF2B5EF4-FFF2-40B4-BE49-F238E27FC236}">
                      <a16:creationId xmlns:a16="http://schemas.microsoft.com/office/drawing/2014/main" id="{5466B4B0-36A7-4827-9843-EA2BDF121C21}"/>
                    </a:ext>
                  </a:extLst>
                </p:cNvPr>
                <p:cNvSpPr txBox="1">
                  <a:spLocks/>
                </p:cNvSpPr>
                <p:nvPr/>
              </p:nvSpPr>
              <p:spPr>
                <a:xfrm>
                  <a:off x="7568720" y="73842"/>
                  <a:ext cx="4069314" cy="3386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350" b="0" spc="-38">
                      <a:solidFill>
                        <a:srgbClr val="000000"/>
                      </a:solidFill>
                      <a:latin typeface="Segoe UI Semilight" panose="020B0402040204020203" pitchFamily="34" charset="0"/>
                      <a:cs typeface="Segoe UI Semilight" panose="020B0402040204020203" pitchFamily="34" charset="0"/>
                    </a:rPr>
                    <a:t>Ability to query changes across resource containers (resource groups, subscriptions, Management groups, and tenants)</a:t>
                  </a:r>
                </a:p>
              </p:txBody>
            </p:sp>
            <p:sp>
              <p:nvSpPr>
                <p:cNvPr id="38" name="Title 1">
                  <a:extLst>
                    <a:ext uri="{FF2B5EF4-FFF2-40B4-BE49-F238E27FC236}">
                      <a16:creationId xmlns:a16="http://schemas.microsoft.com/office/drawing/2014/main" id="{E721E816-73DE-43E5-BB94-A52C2A1C21D8}"/>
                    </a:ext>
                  </a:extLst>
                </p:cNvPr>
                <p:cNvSpPr txBox="1">
                  <a:spLocks/>
                </p:cNvSpPr>
                <p:nvPr/>
              </p:nvSpPr>
              <p:spPr>
                <a:xfrm>
                  <a:off x="7568717" y="1435531"/>
                  <a:ext cx="4069314" cy="188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500" spc="-38">
                      <a:solidFill>
                        <a:srgbClr val="000000"/>
                      </a:solidFill>
                      <a:latin typeface="Segoe UI Semibold"/>
                    </a:rPr>
                    <a:t>Correlating “who”</a:t>
                  </a:r>
                </a:p>
              </p:txBody>
            </p:sp>
            <p:sp>
              <p:nvSpPr>
                <p:cNvPr id="39" name="Title 1">
                  <a:extLst>
                    <a:ext uri="{FF2B5EF4-FFF2-40B4-BE49-F238E27FC236}">
                      <a16:creationId xmlns:a16="http://schemas.microsoft.com/office/drawing/2014/main" id="{76079264-AE2C-45C1-93F5-195A6C6ACE26}"/>
                    </a:ext>
                  </a:extLst>
                </p:cNvPr>
                <p:cNvSpPr txBox="1">
                  <a:spLocks/>
                </p:cNvSpPr>
                <p:nvPr/>
              </p:nvSpPr>
              <p:spPr>
                <a:xfrm>
                  <a:off x="7568719" y="1689586"/>
                  <a:ext cx="4069314" cy="1693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1350" b="0" spc="-38">
                      <a:solidFill>
                        <a:srgbClr val="000000"/>
                      </a:solidFill>
                      <a:latin typeface="Segoe UI Semilight" panose="020B0402040204020203" pitchFamily="34" charset="0"/>
                      <a:cs typeface="Segoe UI Semilight" panose="020B0402040204020203" pitchFamily="34" charset="0"/>
                    </a:rPr>
                    <a:t>Ability to correlate a change with the user or ID that performed the call</a:t>
                  </a:r>
                </a:p>
              </p:txBody>
            </p:sp>
          </p:grpSp>
        </p:grpSp>
        <p:sp>
          <p:nvSpPr>
            <p:cNvPr id="56" name="Oval 55">
              <a:extLst>
                <a:ext uri="{FF2B5EF4-FFF2-40B4-BE49-F238E27FC236}">
                  <a16:creationId xmlns:a16="http://schemas.microsoft.com/office/drawing/2014/main" id="{38A6AAD8-1DF7-46FA-A552-F220FDD85BBB}"/>
                </a:ext>
              </a:extLst>
            </p:cNvPr>
            <p:cNvSpPr/>
            <p:nvPr/>
          </p:nvSpPr>
          <p:spPr bwMode="auto">
            <a:xfrm>
              <a:off x="4151376" y="1783776"/>
              <a:ext cx="475485" cy="475485"/>
            </a:xfrm>
            <a:prstGeom prst="ellipse">
              <a:avLst/>
            </a:prstGeom>
            <a:solidFill>
              <a:srgbClr val="3999C6"/>
            </a:solidFill>
            <a:ln w="10795" cap="flat" cmpd="sng" algn="ctr">
              <a:noFill/>
              <a:prstDash val="solid"/>
              <a:headEnd type="none" w="med" len="med"/>
              <a:tailEnd type="none" w="med" len="med"/>
            </a:ln>
            <a:effectLst/>
          </p:spPr>
          <p:txBody>
            <a:bodyPr vert="horz" wrap="square" lIns="0" tIns="35674" rIns="0" bIns="35674" numCol="1" rtlCol="0" anchor="ctr" anchorCtr="0" compatLnSpc="1">
              <a:prstTxWarp prst="textNoShape">
                <a:avLst/>
              </a:prstTxWarp>
            </a:bodyPr>
            <a:lstStyle/>
            <a:p>
              <a:pPr algn="ctr" defTabSz="713271" fontAlgn="base" hangingPunct="1">
                <a:spcBef>
                  <a:spcPct val="0"/>
                </a:spcBef>
                <a:spcAft>
                  <a:spcPct val="0"/>
                </a:spcAft>
                <a:defRPr/>
              </a:pPr>
              <a:r>
                <a:rPr lang="en-US" sz="1800">
                  <a:solidFill>
                    <a:srgbClr val="FFFFFF"/>
                  </a:solidFill>
                  <a:latin typeface="Segoe UI"/>
                  <a:ea typeface="+mn-ea"/>
                  <a:cs typeface="+mn-cs"/>
                </a:rPr>
                <a:t>3</a:t>
              </a:r>
            </a:p>
          </p:txBody>
        </p:sp>
      </p:grpSp>
    </p:spTree>
    <p:extLst>
      <p:ext uri="{BB962C8B-B14F-4D97-AF65-F5344CB8AC3E}">
        <p14:creationId xmlns:p14="http://schemas.microsoft.com/office/powerpoint/2010/main" val="370647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6211B2-9128-4104-BD63-11C5E0256253}"/>
              </a:ext>
            </a:extLst>
          </p:cNvPr>
          <p:cNvSpPr>
            <a:spLocks noGrp="1"/>
          </p:cNvSpPr>
          <p:nvPr>
            <p:ph type="title"/>
          </p:nvPr>
        </p:nvSpPr>
        <p:spPr>
          <a:xfrm>
            <a:off x="219456" y="227838"/>
            <a:ext cx="8705087" cy="830997"/>
          </a:xfrm>
        </p:spPr>
        <p:txBody>
          <a:bodyPr/>
          <a:lstStyle/>
          <a:p>
            <a:r>
              <a:rPr lang="en-US" dirty="0"/>
              <a:t>Azure Policy Guest Configuration can evolve Group Policy</a:t>
            </a:r>
          </a:p>
        </p:txBody>
      </p:sp>
      <p:graphicFrame>
        <p:nvGraphicFramePr>
          <p:cNvPr id="5" name="Table 4">
            <a:extLst>
              <a:ext uri="{FF2B5EF4-FFF2-40B4-BE49-F238E27FC236}">
                <a16:creationId xmlns:a16="http://schemas.microsoft.com/office/drawing/2014/main" id="{66A4447C-F45E-9843-8D12-20A0A64D0C31}"/>
              </a:ext>
            </a:extLst>
          </p:cNvPr>
          <p:cNvGraphicFramePr>
            <a:graphicFrameLocks noGrp="1"/>
          </p:cNvGraphicFramePr>
          <p:nvPr>
            <p:extLst>
              <p:ext uri="{D42A27DB-BD31-4B8C-83A1-F6EECF244321}">
                <p14:modId xmlns:p14="http://schemas.microsoft.com/office/powerpoint/2010/main" val="799764082"/>
              </p:ext>
            </p:extLst>
          </p:nvPr>
        </p:nvGraphicFramePr>
        <p:xfrm>
          <a:off x="441197" y="905762"/>
          <a:ext cx="8175498" cy="4009900"/>
        </p:xfrm>
        <a:graphic>
          <a:graphicData uri="http://schemas.openxmlformats.org/drawingml/2006/table">
            <a:tbl>
              <a:tblPr>
                <a:tableStyleId>{8FD4443E-F989-4FC4-A0C8-D5A2AF1F390B}</a:tableStyleId>
              </a:tblPr>
              <a:tblGrid>
                <a:gridCol w="2725166">
                  <a:extLst>
                    <a:ext uri="{9D8B030D-6E8A-4147-A177-3AD203B41FA5}">
                      <a16:colId xmlns:a16="http://schemas.microsoft.com/office/drawing/2014/main" val="3222576265"/>
                    </a:ext>
                  </a:extLst>
                </a:gridCol>
                <a:gridCol w="2725166">
                  <a:extLst>
                    <a:ext uri="{9D8B030D-6E8A-4147-A177-3AD203B41FA5}">
                      <a16:colId xmlns:a16="http://schemas.microsoft.com/office/drawing/2014/main" val="4018283414"/>
                    </a:ext>
                  </a:extLst>
                </a:gridCol>
                <a:gridCol w="2725166">
                  <a:extLst>
                    <a:ext uri="{9D8B030D-6E8A-4147-A177-3AD203B41FA5}">
                      <a16:colId xmlns:a16="http://schemas.microsoft.com/office/drawing/2014/main" val="1867930190"/>
                    </a:ext>
                  </a:extLst>
                </a:gridCol>
              </a:tblGrid>
              <a:tr h="708660">
                <a:tc>
                  <a: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2100" dirty="0"/>
                        <a:t>Group Policy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2100" dirty="0"/>
                        <a:t>Azure Policy Guest Configuration</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3610164767"/>
                  </a:ext>
                </a:extLst>
              </a:tr>
              <a:tr h="708660">
                <a:tc>
                  <a: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u="none" strike="noStrike" kern="1200" cap="none" spc="0" normalizeH="0" baseline="0" noProof="0" dirty="0">
                          <a:ln>
                            <a:noFill/>
                          </a:ln>
                          <a:effectLst/>
                          <a:uLnTx/>
                          <a:uFillTx/>
                        </a:rPr>
                        <a:t>On-demand self-service</a:t>
                      </a:r>
                      <a:endPar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1100" dirty="0">
                          <a:solidFill>
                            <a:srgbClr val="FF0000"/>
                          </a:solidFill>
                        </a:rPr>
                        <a:t>❌</a:t>
                      </a:r>
                      <a:r>
                        <a:rPr lang="en-US" sz="1000" dirty="0"/>
                        <a:t> Frustrating for developers because it is unclear when processing has completed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1000" dirty="0"/>
                        <a:t>✅ Defined in ARM as part of the cloud application</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3466096079"/>
                  </a:ext>
                </a:extLst>
              </a:tr>
              <a:tr h="648145">
                <a:tc>
                  <a: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u="none" strike="noStrike" kern="1200" cap="none" spc="0" normalizeH="0" baseline="0" noProof="0" dirty="0">
                          <a:ln>
                            <a:noFill/>
                          </a:ln>
                          <a:effectLst/>
                          <a:uLnTx/>
                          <a:uFillTx/>
                        </a:rPr>
                        <a:t>Broad network access</a:t>
                      </a:r>
                      <a:endPar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1100" dirty="0">
                          <a:solidFill>
                            <a:srgbClr val="FF0000"/>
                          </a:solidFill>
                        </a:rPr>
                        <a:t>❌</a:t>
                      </a:r>
                      <a:r>
                        <a:rPr lang="en-US" sz="1000" dirty="0"/>
                        <a:t>  Must be domain joined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1000" dirty="0"/>
                        <a:t>✅ No domain requirements</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2220147"/>
                  </a:ext>
                </a:extLst>
              </a:tr>
              <a:tr h="648145">
                <a:tc>
                  <a: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u="none" strike="noStrike" kern="1200" cap="none" spc="0" normalizeH="0" baseline="0" noProof="0" dirty="0">
                          <a:ln>
                            <a:noFill/>
                          </a:ln>
                          <a:effectLst/>
                          <a:uLnTx/>
                          <a:uFillTx/>
                        </a:rPr>
                        <a:t>Resource pooling</a:t>
                      </a:r>
                      <a:endPar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1100" dirty="0">
                          <a:solidFill>
                            <a:srgbClr val="FF0000"/>
                          </a:solidFill>
                        </a:rPr>
                        <a:t>❌</a:t>
                      </a:r>
                      <a:r>
                        <a:rPr lang="en-US" sz="1000" dirty="0"/>
                        <a:t>  Not compatible with PaaS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1000" dirty="0"/>
                        <a:t>✅ Microsoft implemented</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832182216"/>
                  </a:ext>
                </a:extLst>
              </a:tr>
              <a:tr h="648145">
                <a:tc>
                  <a: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u="none" strike="noStrike" kern="1200" cap="none" spc="0" normalizeH="0" baseline="0" noProof="0" dirty="0">
                          <a:ln>
                            <a:noFill/>
                          </a:ln>
                          <a:effectLst/>
                          <a:uLnTx/>
                          <a:uFillTx/>
                        </a:rPr>
                        <a:t>Rapid elasticity</a:t>
                      </a:r>
                      <a:endPar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1100" dirty="0">
                          <a:solidFill>
                            <a:srgbClr val="FF0000"/>
                          </a:solidFill>
                        </a:rPr>
                        <a:t>❌</a:t>
                      </a:r>
                      <a:r>
                        <a:rPr lang="en-US" sz="1000" dirty="0"/>
                        <a:t>  Not easy to manage “cattle”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tc>
                  <a:txBody>
                    <a:bodyPr/>
                    <a:lstStyle/>
                    <a:p>
                      <a:r>
                        <a:rPr lang="en-US" sz="1000" dirty="0"/>
                        <a:t>✅ Easy to report on temporary nodes</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109234948"/>
                  </a:ext>
                </a:extLst>
              </a:tr>
              <a:tr h="648145">
                <a:tc>
                  <a: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100" u="none" strike="noStrike" kern="1200" cap="none" spc="0" normalizeH="0" baseline="0" noProof="0" dirty="0">
                          <a:ln>
                            <a:noFill/>
                          </a:ln>
                          <a:effectLst/>
                          <a:uLnTx/>
                          <a:uFillTx/>
                        </a:rPr>
                        <a:t>Measured service</a:t>
                      </a:r>
                      <a:endPar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lumOff val="5000"/>
                      </a:schemeClr>
                    </a:solidFill>
                  </a:tcPr>
                </a:tc>
                <a:tc>
                  <a:txBody>
                    <a:bodyPr/>
                    <a:lstStyle/>
                    <a:p>
                      <a:r>
                        <a:rPr lang="en-US" sz="1100" dirty="0">
                          <a:solidFill>
                            <a:srgbClr val="FF0000"/>
                          </a:solidFill>
                        </a:rPr>
                        <a:t>❌</a:t>
                      </a:r>
                      <a:r>
                        <a:rPr lang="en-US" sz="1000" dirty="0"/>
                        <a:t>  No telemetry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lumOff val="5000"/>
                      </a:schemeClr>
                    </a:solidFill>
                  </a:tcPr>
                </a:tc>
                <a:tc>
                  <a:txBody>
                    <a:bodyPr/>
                    <a:lstStyle/>
                    <a:p>
                      <a:r>
                        <a:rPr lang="en-US" sz="1000" dirty="0"/>
                        <a:t>✅ Telemetry through ARM</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lumOff val="5000"/>
                      </a:schemeClr>
                    </a:solidFill>
                  </a:tcPr>
                </a:tc>
                <a:extLst>
                  <a:ext uri="{0D108BD9-81ED-4DB2-BD59-A6C34878D82A}">
                    <a16:rowId xmlns:a16="http://schemas.microsoft.com/office/drawing/2014/main" val="2440849661"/>
                  </a:ext>
                </a:extLst>
              </a:tr>
            </a:tbl>
          </a:graphicData>
        </a:graphic>
      </p:graphicFrame>
    </p:spTree>
    <p:extLst>
      <p:ext uri="{BB962C8B-B14F-4D97-AF65-F5344CB8AC3E}">
        <p14:creationId xmlns:p14="http://schemas.microsoft.com/office/powerpoint/2010/main" val="3502118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053C-80BC-B24F-944B-FCF12222AD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34A2C67-A5E7-2B4E-B67D-A439D88A327E}"/>
              </a:ext>
            </a:extLst>
          </p:cNvPr>
          <p:cNvSpPr>
            <a:spLocks noGrp="1"/>
          </p:cNvSpPr>
          <p:nvPr>
            <p:ph type="body" sz="quarter" idx="10"/>
          </p:nvPr>
        </p:nvSpPr>
        <p:spPr>
          <a:xfrm>
            <a:off x="439793" y="1075778"/>
            <a:ext cx="8263890" cy="323165"/>
          </a:xfrm>
        </p:spPr>
        <p:txBody>
          <a:bodyPr/>
          <a:lstStyle/>
          <a:p>
            <a:endParaRPr lang="en-US"/>
          </a:p>
        </p:txBody>
      </p:sp>
      <p:pic>
        <p:nvPicPr>
          <p:cNvPr id="4" name="Picture 3">
            <a:extLst>
              <a:ext uri="{FF2B5EF4-FFF2-40B4-BE49-F238E27FC236}">
                <a16:creationId xmlns:a16="http://schemas.microsoft.com/office/drawing/2014/main" id="{3D640409-2092-3B42-A51A-A981F267527C}"/>
              </a:ext>
            </a:extLst>
          </p:cNvPr>
          <p:cNvPicPr>
            <a:picLocks noChangeAspect="1"/>
          </p:cNvPicPr>
          <p:nvPr/>
        </p:nvPicPr>
        <p:blipFill>
          <a:blip r:embed="rId2"/>
          <a:stretch>
            <a:fillRect/>
          </a:stretch>
        </p:blipFill>
        <p:spPr>
          <a:xfrm>
            <a:off x="43611" y="0"/>
            <a:ext cx="9056778" cy="5143500"/>
          </a:xfrm>
          <a:prstGeom prst="rect">
            <a:avLst/>
          </a:prstGeom>
        </p:spPr>
      </p:pic>
      <p:sp>
        <p:nvSpPr>
          <p:cNvPr id="5" name="Rectangle 4">
            <a:extLst>
              <a:ext uri="{FF2B5EF4-FFF2-40B4-BE49-F238E27FC236}">
                <a16:creationId xmlns:a16="http://schemas.microsoft.com/office/drawing/2014/main" id="{49A32E91-826B-8C46-A9C1-8CAE3145686B}"/>
              </a:ext>
            </a:extLst>
          </p:cNvPr>
          <p:cNvSpPr/>
          <p:nvPr/>
        </p:nvSpPr>
        <p:spPr bwMode="auto">
          <a:xfrm>
            <a:off x="2293144" y="1285875"/>
            <a:ext cx="5368529" cy="1639491"/>
          </a:xfrm>
          <a:custGeom>
            <a:avLst/>
            <a:gdLst>
              <a:gd name="connsiteX0" fmla="*/ 0 w 5368529"/>
              <a:gd name="connsiteY0" fmla="*/ 0 h 1639491"/>
              <a:gd name="connsiteX1" fmla="*/ 5368529 w 5368529"/>
              <a:gd name="connsiteY1" fmla="*/ 0 h 1639491"/>
              <a:gd name="connsiteX2" fmla="*/ 5368529 w 5368529"/>
              <a:gd name="connsiteY2" fmla="*/ 1639491 h 1639491"/>
              <a:gd name="connsiteX3" fmla="*/ 0 w 5368529"/>
              <a:gd name="connsiteY3" fmla="*/ 1639491 h 1639491"/>
              <a:gd name="connsiteX4" fmla="*/ 0 w 5368529"/>
              <a:gd name="connsiteY4" fmla="*/ 0 h 1639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529" h="1639491" extrusionOk="0">
                <a:moveTo>
                  <a:pt x="0" y="0"/>
                </a:moveTo>
                <a:cubicBezTo>
                  <a:pt x="2508831" y="118645"/>
                  <a:pt x="4133583" y="116012"/>
                  <a:pt x="5368529" y="0"/>
                </a:cubicBezTo>
                <a:cubicBezTo>
                  <a:pt x="5451526" y="565228"/>
                  <a:pt x="5383252" y="1391976"/>
                  <a:pt x="5368529" y="1639491"/>
                </a:cubicBezTo>
                <a:cubicBezTo>
                  <a:pt x="3400338" y="1774091"/>
                  <a:pt x="635752" y="1482295"/>
                  <a:pt x="0" y="1639491"/>
                </a:cubicBezTo>
                <a:cubicBezTo>
                  <a:pt x="-81643" y="1333050"/>
                  <a:pt x="-140137" y="393934"/>
                  <a:pt x="0" y="0"/>
                </a:cubicBezTo>
                <a:close/>
              </a:path>
            </a:pathLst>
          </a:custGeom>
          <a:noFill/>
          <a:ln w="9525" cap="flat" cmpd="sng" algn="ctr">
            <a:solidFill>
              <a:srgbClr val="00B050"/>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pPr>
            <a:endParaRPr lang="en-US" sz="15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5290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2194" y="475600"/>
            <a:ext cx="8702804" cy="316882"/>
          </a:xfrm>
        </p:spPr>
        <p:txBody>
          <a:bodyPr/>
          <a:lstStyle/>
          <a:p>
            <a:r>
              <a:rPr lang="en-US" sz="2059" dirty="0"/>
              <a:t>Announcing built-in vulnerability assessment for VMs</a:t>
            </a:r>
          </a:p>
        </p:txBody>
      </p:sp>
      <p:sp>
        <p:nvSpPr>
          <p:cNvPr id="7" name="Text Placeholder 5">
            <a:extLst>
              <a:ext uri="{FF2B5EF4-FFF2-40B4-BE49-F238E27FC236}">
                <a16:creationId xmlns:a16="http://schemas.microsoft.com/office/drawing/2014/main" id="{BEE8CB7E-E0DD-41A6-A15D-1943F3F9E79F}"/>
              </a:ext>
            </a:extLst>
          </p:cNvPr>
          <p:cNvSpPr txBox="1">
            <a:spLocks/>
          </p:cNvSpPr>
          <p:nvPr/>
        </p:nvSpPr>
        <p:spPr>
          <a:xfrm>
            <a:off x="284280" y="1676936"/>
            <a:ext cx="3347735" cy="19918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171450" defTabSz="699557">
              <a:buFont typeface="Arial" panose="020B0604020202020204" pitchFamily="34" charset="0"/>
              <a:buChar char="•"/>
              <a:defRPr/>
            </a:pPr>
            <a:r>
              <a:rPr lang="en-US" sz="1471" dirty="0">
                <a:solidFill>
                  <a:srgbClr val="3C3C41"/>
                </a:solidFill>
                <a:latin typeface="Segoe UI"/>
              </a:rPr>
              <a:t>Automated deployment of the vulnerability scanner</a:t>
            </a:r>
          </a:p>
          <a:p>
            <a:pPr marL="342900" lvl="1" indent="-171450" defTabSz="699557">
              <a:buFont typeface="Arial" panose="020B0604020202020204" pitchFamily="34" charset="0"/>
              <a:buChar char="•"/>
              <a:defRPr/>
            </a:pPr>
            <a:endParaRPr lang="en-US" sz="1471" dirty="0">
              <a:solidFill>
                <a:srgbClr val="3C3C41"/>
              </a:solidFill>
              <a:latin typeface="Segoe UI"/>
            </a:endParaRPr>
          </a:p>
          <a:p>
            <a:pPr marL="342900" lvl="1" indent="-171450" defTabSz="699557">
              <a:buFont typeface="Arial" panose="020B0604020202020204" pitchFamily="34" charset="0"/>
              <a:buChar char="•"/>
              <a:defRPr/>
            </a:pPr>
            <a:r>
              <a:rPr lang="en-US" sz="1471" dirty="0">
                <a:solidFill>
                  <a:srgbClr val="3C3C41"/>
                </a:solidFill>
                <a:latin typeface="Segoe UI"/>
              </a:rPr>
              <a:t>Continuously scans installed applications to find vulnerabilities</a:t>
            </a:r>
          </a:p>
          <a:p>
            <a:pPr marL="342900" lvl="1" indent="-171450" defTabSz="699557">
              <a:buFont typeface="Arial" panose="020B0604020202020204" pitchFamily="34" charset="0"/>
              <a:buChar char="•"/>
              <a:defRPr/>
            </a:pPr>
            <a:endParaRPr lang="en-US" sz="1471" dirty="0">
              <a:solidFill>
                <a:srgbClr val="3C3C41"/>
              </a:solidFill>
              <a:latin typeface="Segoe UI"/>
            </a:endParaRPr>
          </a:p>
          <a:p>
            <a:pPr marL="342900" lvl="1" indent="-171450" defTabSz="699557">
              <a:buFont typeface="Arial" panose="020B0604020202020204" pitchFamily="34" charset="0"/>
              <a:buChar char="•"/>
              <a:defRPr/>
            </a:pPr>
            <a:r>
              <a:rPr lang="en-US" sz="1471" dirty="0">
                <a:solidFill>
                  <a:srgbClr val="3C3C41"/>
                </a:solidFill>
                <a:latin typeface="Segoe UI"/>
              </a:rPr>
              <a:t>Visibility to the vulnerability findings in Security Center portal and APIs</a:t>
            </a:r>
          </a:p>
        </p:txBody>
      </p:sp>
      <p:pic>
        <p:nvPicPr>
          <p:cNvPr id="1026" name="Picture 4" descr="image006">
            <a:extLst>
              <a:ext uri="{FF2B5EF4-FFF2-40B4-BE49-F238E27FC236}">
                <a16:creationId xmlns:a16="http://schemas.microsoft.com/office/drawing/2014/main" id="{6496EB82-262E-4AEB-89A2-543774C958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33" y="1606628"/>
            <a:ext cx="5049965" cy="2587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56EE32EC-3F5A-4E7D-9BF9-EAB96013652B}"/>
              </a:ext>
            </a:extLst>
          </p:cNvPr>
          <p:cNvSpPr/>
          <p:nvPr/>
        </p:nvSpPr>
        <p:spPr>
          <a:xfrm>
            <a:off x="131595" y="832918"/>
            <a:ext cx="9144001" cy="300082"/>
          </a:xfrm>
          <a:prstGeom prst="rect">
            <a:avLst/>
          </a:prstGeom>
        </p:spPr>
        <p:txBody>
          <a:bodyPr wrap="square" anchor="t">
            <a:spAutoFit/>
          </a:bodyPr>
          <a:lstStyle/>
          <a:p>
            <a:pPr marL="171450" lvl="1" defTabSz="685775" hangingPunct="1">
              <a:defRPr/>
            </a:pPr>
            <a:r>
              <a:rPr lang="en-US" sz="1350" kern="1200" dirty="0">
                <a:solidFill>
                  <a:srgbClr val="0078D4"/>
                </a:solidFill>
                <a:latin typeface="Segoe UI"/>
                <a:ea typeface="+mn-ea"/>
                <a:cs typeface="Segoe UI"/>
              </a:rPr>
              <a:t>Available as part of </a:t>
            </a:r>
            <a:r>
              <a:rPr lang="en-US" sz="1350" i="1" kern="1200" dirty="0">
                <a:solidFill>
                  <a:srgbClr val="0078D4"/>
                </a:solidFill>
                <a:latin typeface="Segoe UI"/>
                <a:ea typeface="+mn-ea"/>
                <a:cs typeface="Segoe UI"/>
              </a:rPr>
              <a:t>standard </a:t>
            </a:r>
            <a:r>
              <a:rPr lang="en-US" sz="1350" kern="1200" dirty="0">
                <a:solidFill>
                  <a:srgbClr val="0078D4"/>
                </a:solidFill>
                <a:latin typeface="Segoe UI"/>
                <a:ea typeface="+mn-ea"/>
                <a:cs typeface="Segoe UI"/>
              </a:rPr>
              <a:t>ASC for VM pricing, no extra charge</a:t>
            </a:r>
          </a:p>
        </p:txBody>
      </p:sp>
      <p:pic>
        <p:nvPicPr>
          <p:cNvPr id="6" name="Picture 5">
            <a:extLst>
              <a:ext uri="{FF2B5EF4-FFF2-40B4-BE49-F238E27FC236}">
                <a16:creationId xmlns:a16="http://schemas.microsoft.com/office/drawing/2014/main" id="{A887E55F-8355-4ED3-BD17-E623C4AB52A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86074" y="92726"/>
            <a:ext cx="565348" cy="565348"/>
          </a:xfrm>
          <a:prstGeom prst="rect">
            <a:avLst/>
          </a:prstGeom>
        </p:spPr>
      </p:pic>
    </p:spTree>
    <p:extLst>
      <p:ext uri="{BB962C8B-B14F-4D97-AF65-F5344CB8AC3E}">
        <p14:creationId xmlns:p14="http://schemas.microsoft.com/office/powerpoint/2010/main" val="172237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C54B-D233-4F2A-9719-816AB8BC270C}"/>
              </a:ext>
            </a:extLst>
          </p:cNvPr>
          <p:cNvSpPr>
            <a:spLocks noGrp="1"/>
          </p:cNvSpPr>
          <p:nvPr>
            <p:ph type="title"/>
          </p:nvPr>
        </p:nvSpPr>
        <p:spPr>
          <a:xfrm>
            <a:off x="441197" y="342900"/>
            <a:ext cx="8588503" cy="316882"/>
          </a:xfrm>
        </p:spPr>
        <p:txBody>
          <a:bodyPr/>
          <a:lstStyle/>
          <a:p>
            <a:r>
              <a:rPr lang="en-US" sz="2059" dirty="0"/>
              <a:t>Protect hybrid datacenters and multi-cloud with Azure security center</a:t>
            </a:r>
          </a:p>
        </p:txBody>
      </p:sp>
      <p:sp>
        <p:nvSpPr>
          <p:cNvPr id="12" name="Text Placeholder 5">
            <a:extLst>
              <a:ext uri="{FF2B5EF4-FFF2-40B4-BE49-F238E27FC236}">
                <a16:creationId xmlns:a16="http://schemas.microsoft.com/office/drawing/2014/main" id="{13C4D80C-57D0-4DB3-B5BB-5EB4A9589335}"/>
              </a:ext>
            </a:extLst>
          </p:cNvPr>
          <p:cNvSpPr txBox="1">
            <a:spLocks/>
          </p:cNvSpPr>
          <p:nvPr/>
        </p:nvSpPr>
        <p:spPr>
          <a:xfrm>
            <a:off x="665211" y="1575997"/>
            <a:ext cx="3714175" cy="19918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8073" lvl="1" indent="0" defTabSz="699557">
              <a:buNone/>
              <a:defRPr/>
            </a:pPr>
            <a:r>
              <a:rPr lang="en-US" sz="1471" dirty="0">
                <a:solidFill>
                  <a:srgbClr val="3C3C41"/>
                </a:solidFill>
                <a:latin typeface="Segoe UI"/>
              </a:rPr>
              <a:t>Hybrid Server protection for Datacenters and other clouds</a:t>
            </a:r>
          </a:p>
          <a:p>
            <a:pPr marL="168073" lvl="1" indent="0" defTabSz="699557">
              <a:buNone/>
              <a:defRPr/>
            </a:pPr>
            <a:endParaRPr lang="en-US" sz="1471" dirty="0">
              <a:solidFill>
                <a:srgbClr val="3C3C41"/>
              </a:solidFill>
              <a:latin typeface="Segoe UI"/>
            </a:endParaRPr>
          </a:p>
          <a:p>
            <a:pPr marL="168073" lvl="1" indent="0" defTabSz="699557">
              <a:buNone/>
              <a:defRPr/>
            </a:pPr>
            <a:r>
              <a:rPr lang="en-US" sz="1471" dirty="0">
                <a:solidFill>
                  <a:srgbClr val="3C3C41"/>
                </a:solidFill>
                <a:latin typeface="Segoe UI"/>
              </a:rPr>
              <a:t>Onboard on-prem servers to Security Center from Windows Admin Center</a:t>
            </a:r>
          </a:p>
          <a:p>
            <a:pPr marL="168073" lvl="1" indent="0" defTabSz="699557">
              <a:buNone/>
              <a:defRPr/>
            </a:pPr>
            <a:endParaRPr lang="en-US" sz="1471" dirty="0">
              <a:solidFill>
                <a:srgbClr val="3C3C41"/>
              </a:solidFill>
              <a:latin typeface="Segoe UI"/>
            </a:endParaRPr>
          </a:p>
          <a:p>
            <a:pPr marL="168073" lvl="1" indent="0" defTabSz="699557">
              <a:buNone/>
              <a:defRPr/>
            </a:pPr>
            <a:r>
              <a:rPr lang="en-US" sz="1471" dirty="0">
                <a:solidFill>
                  <a:srgbClr val="3C3C41"/>
                </a:solidFill>
                <a:latin typeface="Segoe UI"/>
              </a:rPr>
              <a:t>Auto-onboard AWS EC2 instances using a new API connector (preview)</a:t>
            </a:r>
          </a:p>
        </p:txBody>
      </p:sp>
      <p:pic>
        <p:nvPicPr>
          <p:cNvPr id="3" name="Picture 2">
            <a:extLst>
              <a:ext uri="{FF2B5EF4-FFF2-40B4-BE49-F238E27FC236}">
                <a16:creationId xmlns:a16="http://schemas.microsoft.com/office/drawing/2014/main" id="{613724E0-0733-46CB-B168-087E008F9905}"/>
              </a:ext>
            </a:extLst>
          </p:cNvPr>
          <p:cNvPicPr>
            <a:picLocks noChangeAspect="1"/>
          </p:cNvPicPr>
          <p:nvPr/>
        </p:nvPicPr>
        <p:blipFill>
          <a:blip r:embed="rId3"/>
          <a:stretch>
            <a:fillRect/>
          </a:stretch>
        </p:blipFill>
        <p:spPr>
          <a:xfrm>
            <a:off x="4678418" y="1425865"/>
            <a:ext cx="5714912" cy="2572136"/>
          </a:xfrm>
          <a:prstGeom prst="rect">
            <a:avLst/>
          </a:prstGeom>
        </p:spPr>
      </p:pic>
      <p:pic>
        <p:nvPicPr>
          <p:cNvPr id="5" name="Picture 4">
            <a:extLst>
              <a:ext uri="{FF2B5EF4-FFF2-40B4-BE49-F238E27FC236}">
                <a16:creationId xmlns:a16="http://schemas.microsoft.com/office/drawing/2014/main" id="{FC6CF17D-ABAD-46CF-8B8B-0FC90ADE3D21}"/>
              </a:ext>
            </a:extLst>
          </p:cNvPr>
          <p:cNvPicPr>
            <a:picLocks noChangeAspect="1"/>
          </p:cNvPicPr>
          <p:nvPr/>
        </p:nvPicPr>
        <p:blipFill>
          <a:blip r:embed="rId4"/>
          <a:stretch>
            <a:fillRect/>
          </a:stretch>
        </p:blipFill>
        <p:spPr>
          <a:xfrm>
            <a:off x="366179" y="3034342"/>
            <a:ext cx="416538" cy="392798"/>
          </a:xfrm>
          <a:prstGeom prst="rect">
            <a:avLst/>
          </a:prstGeom>
        </p:spPr>
      </p:pic>
      <p:pic>
        <p:nvPicPr>
          <p:cNvPr id="6" name="Picture 5">
            <a:extLst>
              <a:ext uri="{FF2B5EF4-FFF2-40B4-BE49-F238E27FC236}">
                <a16:creationId xmlns:a16="http://schemas.microsoft.com/office/drawing/2014/main" id="{99C4C695-AB57-4FBA-9787-3188A6CEA402}"/>
              </a:ext>
            </a:extLst>
          </p:cNvPr>
          <p:cNvPicPr>
            <a:picLocks noChangeAspect="1"/>
          </p:cNvPicPr>
          <p:nvPr/>
        </p:nvPicPr>
        <p:blipFill>
          <a:blip r:embed="rId5"/>
          <a:stretch>
            <a:fillRect/>
          </a:stretch>
        </p:blipFill>
        <p:spPr>
          <a:xfrm>
            <a:off x="333440" y="1564223"/>
            <a:ext cx="416538" cy="428699"/>
          </a:xfrm>
          <a:prstGeom prst="rect">
            <a:avLst/>
          </a:prstGeom>
        </p:spPr>
      </p:pic>
      <p:pic>
        <p:nvPicPr>
          <p:cNvPr id="7" name="Picture 6">
            <a:extLst>
              <a:ext uri="{FF2B5EF4-FFF2-40B4-BE49-F238E27FC236}">
                <a16:creationId xmlns:a16="http://schemas.microsoft.com/office/drawing/2014/main" id="{1E7364A6-B951-46A6-B1DD-DD8D84FFA751}"/>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486074" y="92726"/>
            <a:ext cx="565348" cy="565348"/>
          </a:xfrm>
          <a:prstGeom prst="rect">
            <a:avLst/>
          </a:prstGeom>
        </p:spPr>
      </p:pic>
    </p:spTree>
    <p:extLst>
      <p:ext uri="{BB962C8B-B14F-4D97-AF65-F5344CB8AC3E}">
        <p14:creationId xmlns:p14="http://schemas.microsoft.com/office/powerpoint/2010/main" val="2329750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611560" y="2110086"/>
            <a:ext cx="792088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Lots!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And that’s why we are all here tonight!</a:t>
            </a: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3567960"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AZURE UPDATES - NOV</a:t>
            </a:r>
            <a:endParaRPr dirty="0"/>
          </a:p>
        </p:txBody>
      </p:sp>
    </p:spTree>
    <p:extLst>
      <p:ext uri="{BB962C8B-B14F-4D97-AF65-F5344CB8AC3E}">
        <p14:creationId xmlns:p14="http://schemas.microsoft.com/office/powerpoint/2010/main" val="1115611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EE8CB7E-E0DD-41A6-A15D-1943F3F9E79F}"/>
              </a:ext>
            </a:extLst>
          </p:cNvPr>
          <p:cNvSpPr txBox="1">
            <a:spLocks/>
          </p:cNvSpPr>
          <p:nvPr/>
        </p:nvSpPr>
        <p:spPr>
          <a:xfrm>
            <a:off x="352194" y="1497410"/>
            <a:ext cx="3375932" cy="289720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171450" defTabSz="699557">
              <a:buFont typeface="Wingdings" panose="05000000000000000000" pitchFamily="2" charset="2"/>
              <a:buChar char="Ø"/>
              <a:defRPr/>
            </a:pPr>
            <a:r>
              <a:rPr lang="en-US" sz="1471" dirty="0">
                <a:solidFill>
                  <a:srgbClr val="3C3C41"/>
                </a:solidFill>
                <a:latin typeface="Segoe UI"/>
              </a:rPr>
              <a:t>Seamless deployment and configuration of the </a:t>
            </a:r>
            <a:br>
              <a:rPr lang="en-US" sz="1471" dirty="0">
                <a:solidFill>
                  <a:srgbClr val="3C3C41"/>
                </a:solidFill>
                <a:latin typeface="Segoe UI"/>
              </a:rPr>
            </a:br>
            <a:r>
              <a:rPr lang="en-US" sz="1471" dirty="0">
                <a:solidFill>
                  <a:srgbClr val="3C3C41"/>
                </a:solidFill>
                <a:latin typeface="Segoe UI"/>
              </a:rPr>
              <a:t>vulnerability scanner</a:t>
            </a:r>
          </a:p>
          <a:p>
            <a:pPr marL="342900" lvl="1" indent="-171450" defTabSz="699557">
              <a:buFont typeface="Wingdings" panose="05000000000000000000" pitchFamily="2" charset="2"/>
              <a:buChar char="Ø"/>
              <a:defRPr/>
            </a:pPr>
            <a:endParaRPr lang="en-US" sz="1471" dirty="0">
              <a:solidFill>
                <a:srgbClr val="3C3C41"/>
              </a:solidFill>
              <a:latin typeface="Segoe UI"/>
            </a:endParaRPr>
          </a:p>
          <a:p>
            <a:pPr marL="342900" lvl="1" indent="-171450" defTabSz="699557">
              <a:buFont typeface="Wingdings" panose="05000000000000000000" pitchFamily="2" charset="2"/>
              <a:buChar char="Ø"/>
              <a:defRPr/>
            </a:pPr>
            <a:r>
              <a:rPr lang="en-US" sz="1471" dirty="0">
                <a:solidFill>
                  <a:srgbClr val="3C3C41"/>
                </a:solidFill>
                <a:latin typeface="Segoe UI"/>
              </a:rPr>
              <a:t>Scan container images for vulnerabilities upon push to an ACR</a:t>
            </a:r>
          </a:p>
          <a:p>
            <a:pPr marL="342900" lvl="1" indent="-171450" defTabSz="699557">
              <a:buFont typeface="Wingdings" panose="05000000000000000000" pitchFamily="2" charset="2"/>
              <a:buChar char="Ø"/>
              <a:defRPr/>
            </a:pPr>
            <a:endParaRPr lang="en-US" sz="1471" dirty="0">
              <a:solidFill>
                <a:srgbClr val="3C3C41"/>
              </a:solidFill>
              <a:latin typeface="Segoe UI"/>
            </a:endParaRPr>
          </a:p>
          <a:p>
            <a:pPr marL="342900" lvl="1" indent="-171450" defTabSz="699557">
              <a:buFont typeface="Wingdings" panose="05000000000000000000" pitchFamily="2" charset="2"/>
              <a:buChar char="Ø"/>
              <a:defRPr/>
            </a:pPr>
            <a:r>
              <a:rPr lang="en-US" sz="1471" dirty="0">
                <a:solidFill>
                  <a:srgbClr val="3C3C41"/>
                </a:solidFill>
                <a:latin typeface="Segoe UI"/>
              </a:rPr>
              <a:t>Visibility to vulnerable ACR container images including vulnerabilities details, severity classification and guidance </a:t>
            </a:r>
            <a:br>
              <a:rPr lang="en-US" sz="1471" dirty="0">
                <a:solidFill>
                  <a:srgbClr val="3C3C41"/>
                </a:solidFill>
                <a:latin typeface="Segoe UI"/>
              </a:rPr>
            </a:br>
            <a:r>
              <a:rPr lang="en-US" sz="1471" dirty="0">
                <a:solidFill>
                  <a:srgbClr val="3C3C41"/>
                </a:solidFill>
                <a:latin typeface="Segoe UI"/>
              </a:rPr>
              <a:t>to remediation</a:t>
            </a:r>
          </a:p>
        </p:txBody>
      </p:sp>
      <p:sp>
        <p:nvSpPr>
          <p:cNvPr id="2" name="Rectangle 1">
            <a:extLst>
              <a:ext uri="{FF2B5EF4-FFF2-40B4-BE49-F238E27FC236}">
                <a16:creationId xmlns:a16="http://schemas.microsoft.com/office/drawing/2014/main" id="{56EE32EC-3F5A-4E7D-9BF9-EAB96013652B}"/>
              </a:ext>
            </a:extLst>
          </p:cNvPr>
          <p:cNvSpPr/>
          <p:nvPr/>
        </p:nvSpPr>
        <p:spPr>
          <a:xfrm>
            <a:off x="131595" y="641128"/>
            <a:ext cx="9144001" cy="300082"/>
          </a:xfrm>
          <a:prstGeom prst="rect">
            <a:avLst/>
          </a:prstGeom>
        </p:spPr>
        <p:txBody>
          <a:bodyPr wrap="square">
            <a:spAutoFit/>
          </a:bodyPr>
          <a:lstStyle/>
          <a:p>
            <a:pPr marL="171450" lvl="1" defTabSz="685775" hangingPunct="1">
              <a:defRPr/>
            </a:pPr>
            <a:r>
              <a:rPr lang="en-US" sz="1350" kern="1200" dirty="0">
                <a:solidFill>
                  <a:srgbClr val="0078D4"/>
                </a:solidFill>
                <a:latin typeface="Segoe UI"/>
                <a:ea typeface="+mn-ea"/>
                <a:cs typeface="Segoe UI" panose="020B0502040204020203" pitchFamily="34" charset="0"/>
              </a:rPr>
              <a:t>  Public preview available in </a:t>
            </a:r>
            <a:r>
              <a:rPr lang="en-US" sz="1350" i="1" kern="1200" dirty="0">
                <a:solidFill>
                  <a:srgbClr val="0078D4"/>
                </a:solidFill>
                <a:latin typeface="Segoe UI"/>
                <a:ea typeface="+mn-ea"/>
                <a:cs typeface="Segoe UI" panose="020B0502040204020203" pitchFamily="34" charset="0"/>
              </a:rPr>
              <a:t>standard </a:t>
            </a:r>
            <a:r>
              <a:rPr lang="en-US" sz="1350" kern="1200" dirty="0">
                <a:solidFill>
                  <a:srgbClr val="0078D4"/>
                </a:solidFill>
                <a:latin typeface="Segoe UI"/>
                <a:ea typeface="+mn-ea"/>
                <a:cs typeface="Segoe UI" panose="020B0502040204020203" pitchFamily="34" charset="0"/>
              </a:rPr>
              <a:t>ASC with a new container registries add-on</a:t>
            </a:r>
          </a:p>
        </p:txBody>
      </p:sp>
      <p:pic>
        <p:nvPicPr>
          <p:cNvPr id="4" name="Picture 3" descr="A screenshot of a computer screen&#10;&#10;Description automatically generated">
            <a:extLst>
              <a:ext uri="{FF2B5EF4-FFF2-40B4-BE49-F238E27FC236}">
                <a16:creationId xmlns:a16="http://schemas.microsoft.com/office/drawing/2014/main" id="{787FDAA8-048E-41B1-9FC9-D1601697A633}"/>
              </a:ext>
            </a:extLst>
          </p:cNvPr>
          <p:cNvPicPr>
            <a:picLocks noChangeAspect="1"/>
          </p:cNvPicPr>
          <p:nvPr/>
        </p:nvPicPr>
        <p:blipFill>
          <a:blip r:embed="rId3"/>
          <a:stretch>
            <a:fillRect/>
          </a:stretch>
        </p:blipFill>
        <p:spPr>
          <a:xfrm>
            <a:off x="4013641" y="1346301"/>
            <a:ext cx="4961570" cy="31854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7C99698F-1989-4ADF-82E8-7C7625BD21C1}"/>
              </a:ext>
            </a:extLst>
          </p:cNvPr>
          <p:cNvSpPr txBox="1">
            <a:spLocks/>
          </p:cNvSpPr>
          <p:nvPr/>
        </p:nvSpPr>
        <p:spPr>
          <a:xfrm>
            <a:off x="441197" y="342900"/>
            <a:ext cx="8534014" cy="31688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defRPr/>
            </a:pPr>
            <a:r>
              <a:rPr lang="en-US" sz="2059" spc="-38" dirty="0">
                <a:solidFill>
                  <a:srgbClr val="000000"/>
                </a:solidFill>
                <a:latin typeface="Segoe UI Semibold"/>
              </a:rPr>
              <a:t>Built-in vulnerability assessment for container images</a:t>
            </a:r>
          </a:p>
        </p:txBody>
      </p:sp>
      <p:pic>
        <p:nvPicPr>
          <p:cNvPr id="8" name="Picture 7">
            <a:extLst>
              <a:ext uri="{FF2B5EF4-FFF2-40B4-BE49-F238E27FC236}">
                <a16:creationId xmlns:a16="http://schemas.microsoft.com/office/drawing/2014/main" id="{8E5C2366-CB43-47BE-B8F1-C2BCDE3F344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86074" y="92726"/>
            <a:ext cx="565348" cy="565348"/>
          </a:xfrm>
          <a:prstGeom prst="rect">
            <a:avLst/>
          </a:prstGeom>
        </p:spPr>
      </p:pic>
    </p:spTree>
    <p:extLst>
      <p:ext uri="{BB962C8B-B14F-4D97-AF65-F5344CB8AC3E}">
        <p14:creationId xmlns:p14="http://schemas.microsoft.com/office/powerpoint/2010/main" val="1426530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50E6DFED-B7E7-4530-BE4A-4A25A00BCB93}"/>
              </a:ext>
            </a:extLst>
          </p:cNvPr>
          <p:cNvPicPr>
            <a:picLocks noChangeAspect="1"/>
          </p:cNvPicPr>
          <p:nvPr/>
        </p:nvPicPr>
        <p:blipFill rotWithShape="1">
          <a:blip r:embed="rId3"/>
          <a:srcRect l="3253"/>
          <a:stretch/>
        </p:blipFill>
        <p:spPr>
          <a:xfrm>
            <a:off x="4834085" y="2957546"/>
            <a:ext cx="4239213" cy="204025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56EE32EC-3F5A-4E7D-9BF9-EAB96013652B}"/>
              </a:ext>
            </a:extLst>
          </p:cNvPr>
          <p:cNvSpPr/>
          <p:nvPr/>
        </p:nvSpPr>
        <p:spPr>
          <a:xfrm>
            <a:off x="201158" y="694594"/>
            <a:ext cx="9144001" cy="300082"/>
          </a:xfrm>
          <a:prstGeom prst="rect">
            <a:avLst/>
          </a:prstGeom>
        </p:spPr>
        <p:txBody>
          <a:bodyPr wrap="square">
            <a:spAutoFit/>
          </a:bodyPr>
          <a:lstStyle/>
          <a:p>
            <a:pPr marL="171450" lvl="1" defTabSz="685775" hangingPunct="1">
              <a:defRPr/>
            </a:pPr>
            <a:r>
              <a:rPr lang="en-US" sz="1350" kern="1200" dirty="0">
                <a:solidFill>
                  <a:srgbClr val="0078D4"/>
                </a:solidFill>
                <a:latin typeface="Segoe UI"/>
                <a:ea typeface="+mn-ea"/>
                <a:cs typeface="Segoe UI" panose="020B0502040204020203" pitchFamily="34" charset="0"/>
              </a:rPr>
              <a:t>Now available in standard Azure security center with the new container service add-on</a:t>
            </a:r>
          </a:p>
        </p:txBody>
      </p:sp>
      <p:sp>
        <p:nvSpPr>
          <p:cNvPr id="9" name="Text Placeholder 5">
            <a:extLst>
              <a:ext uri="{FF2B5EF4-FFF2-40B4-BE49-F238E27FC236}">
                <a16:creationId xmlns:a16="http://schemas.microsoft.com/office/drawing/2014/main" id="{978C3EBA-53F8-4C03-885B-12D452B89EF1}"/>
              </a:ext>
            </a:extLst>
          </p:cNvPr>
          <p:cNvSpPr txBox="1">
            <a:spLocks/>
          </p:cNvSpPr>
          <p:nvPr/>
        </p:nvSpPr>
        <p:spPr>
          <a:xfrm>
            <a:off x="331944" y="1682779"/>
            <a:ext cx="4059890" cy="25803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8073" lvl="1" indent="0" defTabSz="699557">
              <a:buNone/>
              <a:defRPr/>
            </a:pPr>
            <a:r>
              <a:rPr lang="en-US" sz="1471" b="1" dirty="0">
                <a:solidFill>
                  <a:srgbClr val="3C3C41"/>
                </a:solidFill>
                <a:latin typeface="Segoe UI"/>
              </a:rPr>
              <a:t>Protecting Container hosts (IaaS)</a:t>
            </a:r>
          </a:p>
          <a:p>
            <a:pPr marL="425248" lvl="1" indent="-257175" defTabSz="699557">
              <a:defRPr/>
            </a:pPr>
            <a:r>
              <a:rPr lang="en-US" sz="1471" dirty="0">
                <a:solidFill>
                  <a:srgbClr val="3C3C41"/>
                </a:solidFill>
                <a:latin typeface="Segoe UI"/>
              </a:rPr>
              <a:t>CIS Docker Benchmark assessment</a:t>
            </a:r>
          </a:p>
          <a:p>
            <a:pPr marL="425248" lvl="1" indent="-257175" defTabSz="699557">
              <a:defRPr/>
            </a:pPr>
            <a:r>
              <a:rPr lang="en-US" sz="1471" dirty="0">
                <a:solidFill>
                  <a:srgbClr val="3C3C41"/>
                </a:solidFill>
                <a:latin typeface="Segoe UI"/>
              </a:rPr>
              <a:t>Node Threat Protection </a:t>
            </a:r>
          </a:p>
          <a:p>
            <a:pPr marL="342900" lvl="1" indent="0" defTabSz="699557">
              <a:buNone/>
              <a:defRPr/>
            </a:pPr>
            <a:endParaRPr lang="en-US" sz="1471" dirty="0">
              <a:solidFill>
                <a:srgbClr val="3C3C41"/>
              </a:solidFill>
              <a:latin typeface="Segoe UI"/>
            </a:endParaRPr>
          </a:p>
          <a:p>
            <a:pPr marL="168073" lvl="1" indent="0" defTabSz="699557">
              <a:buNone/>
              <a:defRPr/>
            </a:pPr>
            <a:endParaRPr lang="en-US" sz="1471" dirty="0">
              <a:solidFill>
                <a:srgbClr val="3C3C41"/>
              </a:solidFill>
              <a:latin typeface="Segoe UI"/>
            </a:endParaRPr>
          </a:p>
          <a:p>
            <a:pPr marL="168073" lvl="1" indent="0" defTabSz="699557">
              <a:buNone/>
              <a:defRPr/>
            </a:pPr>
            <a:r>
              <a:rPr lang="en-US" sz="1471" b="1" dirty="0">
                <a:solidFill>
                  <a:srgbClr val="3C3C41"/>
                </a:solidFill>
                <a:latin typeface="Segoe UI"/>
              </a:rPr>
              <a:t>Protecting AKS</a:t>
            </a:r>
          </a:p>
          <a:p>
            <a:pPr marL="425248" lvl="1" indent="-257175" defTabSz="699557">
              <a:defRPr/>
            </a:pPr>
            <a:r>
              <a:rPr lang="en-US" sz="1471" dirty="0">
                <a:solidFill>
                  <a:srgbClr val="3C3C41"/>
                </a:solidFill>
                <a:latin typeface="Segoe UI"/>
              </a:rPr>
              <a:t>Actionable recommendations based on AKS best practices</a:t>
            </a:r>
          </a:p>
          <a:p>
            <a:pPr marL="425248" lvl="1" indent="-257175" defTabSz="699557">
              <a:defRPr/>
            </a:pPr>
            <a:r>
              <a:rPr lang="en-US" sz="1471" dirty="0">
                <a:solidFill>
                  <a:srgbClr val="3C3C41"/>
                </a:solidFill>
                <a:latin typeface="Segoe UI"/>
              </a:rPr>
              <a:t>Cluster and Node Threat detection based on AKS audit log and Node </a:t>
            </a:r>
            <a:r>
              <a:rPr lang="en-US" sz="1471" dirty="0" err="1">
                <a:solidFill>
                  <a:srgbClr val="3C3C41"/>
                </a:solidFill>
                <a:latin typeface="Segoe UI"/>
              </a:rPr>
              <a:t>Auditd</a:t>
            </a:r>
            <a:endParaRPr lang="en-US" sz="1471" dirty="0">
              <a:solidFill>
                <a:srgbClr val="3C3C41"/>
              </a:solidFill>
              <a:latin typeface="Segoe UI"/>
            </a:endParaRPr>
          </a:p>
        </p:txBody>
      </p:sp>
      <p:pic>
        <p:nvPicPr>
          <p:cNvPr id="5" name="Picture 4" descr="A screenshot of a cell phone&#10;&#10;Description automatically generated">
            <a:extLst>
              <a:ext uri="{FF2B5EF4-FFF2-40B4-BE49-F238E27FC236}">
                <a16:creationId xmlns:a16="http://schemas.microsoft.com/office/drawing/2014/main" id="{67F75E05-1A4C-4E61-A20B-A13D8D39C8E8}"/>
              </a:ext>
            </a:extLst>
          </p:cNvPr>
          <p:cNvPicPr>
            <a:picLocks noChangeAspect="1"/>
          </p:cNvPicPr>
          <p:nvPr/>
        </p:nvPicPr>
        <p:blipFill rotWithShape="1">
          <a:blip r:embed="rId4"/>
          <a:srcRect b="18744"/>
          <a:stretch/>
        </p:blipFill>
        <p:spPr>
          <a:xfrm>
            <a:off x="4815785" y="1248417"/>
            <a:ext cx="4239213" cy="204910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0" name="Title 1">
            <a:extLst>
              <a:ext uri="{FF2B5EF4-FFF2-40B4-BE49-F238E27FC236}">
                <a16:creationId xmlns:a16="http://schemas.microsoft.com/office/drawing/2014/main" id="{A6C82F1A-3180-4D8D-AAE5-8DA6C54C8FC1}"/>
              </a:ext>
            </a:extLst>
          </p:cNvPr>
          <p:cNvSpPr txBox="1">
            <a:spLocks/>
          </p:cNvSpPr>
          <p:nvPr/>
        </p:nvSpPr>
        <p:spPr>
          <a:xfrm>
            <a:off x="429059" y="409659"/>
            <a:ext cx="8534014" cy="31688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defRPr/>
            </a:pPr>
            <a:r>
              <a:rPr lang="en-US" sz="2059" spc="-38" dirty="0">
                <a:solidFill>
                  <a:srgbClr val="000000"/>
                </a:solidFill>
                <a:latin typeface="Segoe UI Semibold"/>
              </a:rPr>
              <a:t>Cloud workload protection for containers</a:t>
            </a:r>
          </a:p>
        </p:txBody>
      </p:sp>
      <p:pic>
        <p:nvPicPr>
          <p:cNvPr id="7" name="Picture 6">
            <a:extLst>
              <a:ext uri="{FF2B5EF4-FFF2-40B4-BE49-F238E27FC236}">
                <a16:creationId xmlns:a16="http://schemas.microsoft.com/office/drawing/2014/main" id="{A7CB1EAC-6BB4-4B5E-8041-F1A49364DA2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86074" y="92726"/>
            <a:ext cx="565348" cy="565348"/>
          </a:xfrm>
          <a:prstGeom prst="rect">
            <a:avLst/>
          </a:prstGeom>
        </p:spPr>
      </p:pic>
    </p:spTree>
    <p:extLst>
      <p:ext uri="{BB962C8B-B14F-4D97-AF65-F5344CB8AC3E}">
        <p14:creationId xmlns:p14="http://schemas.microsoft.com/office/powerpoint/2010/main" val="268433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D704BC-1C9A-4F44-A1E6-847C9CF4132F}"/>
              </a:ext>
            </a:extLst>
          </p:cNvPr>
          <p:cNvSpPr/>
          <p:nvPr/>
        </p:nvSpPr>
        <p:spPr bwMode="auto">
          <a:xfrm>
            <a:off x="1372148" y="3484138"/>
            <a:ext cx="6559430" cy="922538"/>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68570" rIns="68570" bIns="68570" numCol="1" spcCol="0" rtlCol="0" fromWordArt="0" anchor="t" anchorCtr="0" forceAA="0" compatLnSpc="1">
            <a:prstTxWarp prst="textNoShape">
              <a:avLst/>
            </a:prstTxWarp>
            <a:noAutofit/>
          </a:bodyPr>
          <a:lstStyle/>
          <a:p>
            <a:pPr algn="ctr" defTabSz="699220" fontAlgn="base" hangingPunct="1">
              <a:lnSpc>
                <a:spcPct val="90000"/>
              </a:lnSpc>
              <a:spcBef>
                <a:spcPct val="0"/>
              </a:spcBef>
              <a:spcAft>
                <a:spcPct val="0"/>
              </a:spcAft>
              <a:defRPr/>
            </a:pPr>
            <a:endParaRPr lang="en-US" sz="1800" kern="1200" err="1">
              <a:solidFill>
                <a:srgbClr val="282828"/>
              </a:soli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E937F53-3632-4315-9FE8-79EDE9130C9D}"/>
              </a:ext>
            </a:extLst>
          </p:cNvPr>
          <p:cNvSpPr/>
          <p:nvPr/>
        </p:nvSpPr>
        <p:spPr bwMode="auto">
          <a:xfrm>
            <a:off x="1372147" y="1414804"/>
            <a:ext cx="6559430" cy="922538"/>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68570" rIns="68570" bIns="68570" numCol="1" spcCol="0" rtlCol="0" fromWordArt="0" anchor="t" anchorCtr="0" forceAA="0" compatLnSpc="1">
            <a:prstTxWarp prst="textNoShape">
              <a:avLst/>
            </a:prstTxWarp>
            <a:noAutofit/>
          </a:bodyPr>
          <a:lstStyle/>
          <a:p>
            <a:pPr algn="ctr" defTabSz="699220" fontAlgn="base" hangingPunct="1">
              <a:lnSpc>
                <a:spcPct val="90000"/>
              </a:lnSpc>
              <a:spcBef>
                <a:spcPct val="0"/>
              </a:spcBef>
              <a:spcAft>
                <a:spcPct val="0"/>
              </a:spcAft>
              <a:defRPr/>
            </a:pPr>
            <a:endParaRPr lang="en-US" sz="1800" kern="1200" err="1">
              <a:solidFill>
                <a:srgbClr val="282828"/>
              </a:soli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E32F39D4-B07B-4309-B8A8-6AEA53F6A5D0}"/>
              </a:ext>
            </a:extLst>
          </p:cNvPr>
          <p:cNvSpPr/>
          <p:nvPr/>
        </p:nvSpPr>
        <p:spPr bwMode="auto">
          <a:xfrm>
            <a:off x="1372148" y="2452746"/>
            <a:ext cx="6559430" cy="922538"/>
          </a:xfrm>
          <a:prstGeom prst="rect">
            <a:avLst/>
          </a:prstGeom>
          <a:solidFill>
            <a:schemeClr val="bg1"/>
          </a:solidFill>
          <a:ln>
            <a:noFill/>
            <a:headEnd type="none" w="med" len="med"/>
            <a:tailEnd type="none" w="med" len="med"/>
          </a:ln>
          <a:effectLst>
            <a:outerShdw blurRad="254000" dist="508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68570" rIns="68570" bIns="68570" numCol="1" spcCol="0" rtlCol="0" fromWordArt="0" anchor="t" anchorCtr="0" forceAA="0" compatLnSpc="1">
            <a:prstTxWarp prst="textNoShape">
              <a:avLst/>
            </a:prstTxWarp>
            <a:noAutofit/>
          </a:bodyPr>
          <a:lstStyle/>
          <a:p>
            <a:pPr algn="ctr" defTabSz="699220" fontAlgn="base" hangingPunct="1">
              <a:lnSpc>
                <a:spcPct val="90000"/>
              </a:lnSpc>
              <a:spcBef>
                <a:spcPct val="0"/>
              </a:spcBef>
              <a:spcAft>
                <a:spcPct val="0"/>
              </a:spcAft>
              <a:defRPr/>
            </a:pPr>
            <a:endParaRPr lang="en-US" sz="1800" kern="1200" dirty="0">
              <a:solidFill>
                <a:srgbClr val="282828"/>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4CCB2DC-2861-489E-9664-DD85142DE644}"/>
              </a:ext>
            </a:extLst>
          </p:cNvPr>
          <p:cNvSpPr>
            <a:spLocks noGrp="1"/>
          </p:cNvSpPr>
          <p:nvPr>
            <p:ph type="title"/>
          </p:nvPr>
        </p:nvSpPr>
        <p:spPr>
          <a:xfrm>
            <a:off x="341997" y="465321"/>
            <a:ext cx="8479852" cy="577850"/>
          </a:xfrm>
        </p:spPr>
        <p:txBody>
          <a:bodyPr/>
          <a:lstStyle/>
          <a:p>
            <a:r>
              <a:rPr lang="en-US" dirty="0"/>
              <a:t>New advanced protection capabilities for data services</a:t>
            </a:r>
            <a:br>
              <a:rPr lang="en-US" dirty="0"/>
            </a:br>
            <a:r>
              <a:rPr lang="en-US" sz="1350" dirty="0">
                <a:solidFill>
                  <a:schemeClr val="accent1"/>
                </a:solidFill>
              </a:rPr>
              <a:t>Now in preview</a:t>
            </a:r>
            <a:endParaRPr lang="en-US" dirty="0">
              <a:solidFill>
                <a:schemeClr val="accent1"/>
              </a:solidFill>
            </a:endParaRPr>
          </a:p>
        </p:txBody>
      </p:sp>
      <p:sp>
        <p:nvSpPr>
          <p:cNvPr id="12" name="Rectangle 11">
            <a:extLst>
              <a:ext uri="{FF2B5EF4-FFF2-40B4-BE49-F238E27FC236}">
                <a16:creationId xmlns:a16="http://schemas.microsoft.com/office/drawing/2014/main" id="{FCD40636-5DBF-4B1A-B327-4372462D0904}"/>
              </a:ext>
            </a:extLst>
          </p:cNvPr>
          <p:cNvSpPr/>
          <p:nvPr/>
        </p:nvSpPr>
        <p:spPr>
          <a:xfrm>
            <a:off x="2176937" y="2595597"/>
            <a:ext cx="5424696" cy="703654"/>
          </a:xfrm>
          <a:prstGeom prst="rect">
            <a:avLst/>
          </a:prstGeom>
        </p:spPr>
        <p:txBody>
          <a:bodyPr wrap="square">
            <a:spAutoFit/>
          </a:bodyPr>
          <a:lstStyle/>
          <a:p>
            <a:pPr defTabSz="685775" hangingPunct="1">
              <a:defRPr/>
            </a:pPr>
            <a:r>
              <a:rPr lang="en-US" sz="1324" kern="1200" dirty="0">
                <a:solidFill>
                  <a:srgbClr val="0078D4"/>
                </a:solidFill>
                <a:latin typeface="Segoe UI Semibold"/>
                <a:ea typeface="+mn-ea"/>
                <a:cs typeface="+mn-cs"/>
              </a:rPr>
              <a:t>Malware reputation screening for Azure Storage</a:t>
            </a:r>
          </a:p>
          <a:p>
            <a:pPr defTabSz="685775" hangingPunct="1">
              <a:defRPr/>
            </a:pPr>
            <a:r>
              <a:rPr lang="en-US" sz="1324" kern="1200" dirty="0">
                <a:solidFill>
                  <a:srgbClr val="3C3C41"/>
                </a:solidFill>
                <a:latin typeface="Segoe UI Semibold"/>
                <a:ea typeface="+mn-ea"/>
                <a:cs typeface="+mn-cs"/>
              </a:rPr>
              <a:t>Detect advanced threats in Azure Storage with hash reputation analysis upon upload</a:t>
            </a:r>
          </a:p>
        </p:txBody>
      </p:sp>
      <p:sp>
        <p:nvSpPr>
          <p:cNvPr id="13" name="Rectangle 12">
            <a:extLst>
              <a:ext uri="{FF2B5EF4-FFF2-40B4-BE49-F238E27FC236}">
                <a16:creationId xmlns:a16="http://schemas.microsoft.com/office/drawing/2014/main" id="{2FDD8497-D8F4-4E0A-A8FA-BF2D8521C840}"/>
              </a:ext>
            </a:extLst>
          </p:cNvPr>
          <p:cNvSpPr/>
          <p:nvPr/>
        </p:nvSpPr>
        <p:spPr>
          <a:xfrm>
            <a:off x="2183100" y="1537246"/>
            <a:ext cx="5503639" cy="711605"/>
          </a:xfrm>
          <a:prstGeom prst="rect">
            <a:avLst/>
          </a:prstGeom>
        </p:spPr>
        <p:txBody>
          <a:bodyPr wrap="square">
            <a:spAutoFit/>
          </a:bodyPr>
          <a:lstStyle/>
          <a:p>
            <a:pPr defTabSz="685775" hangingPunct="1">
              <a:defRPr/>
            </a:pPr>
            <a:r>
              <a:rPr lang="en-US" sz="1324" kern="1200" dirty="0">
                <a:solidFill>
                  <a:srgbClr val="0078D4"/>
                </a:solidFill>
                <a:latin typeface="Segoe UI Semibold"/>
                <a:ea typeface="+mn-ea"/>
                <a:cs typeface="+mn-cs"/>
              </a:rPr>
              <a:t>Protect SQL servers on Azure VMs</a:t>
            </a:r>
          </a:p>
          <a:p>
            <a:pPr defTabSz="685775" hangingPunct="1">
              <a:defRPr/>
            </a:pPr>
            <a:r>
              <a:rPr lang="en-US" sz="1350" kern="1200" dirty="0">
                <a:solidFill>
                  <a:srgbClr val="3C3C41"/>
                </a:solidFill>
                <a:latin typeface="Segoe UI Semibold"/>
                <a:ea typeface="+mn-ea"/>
                <a:cs typeface="+mn-cs"/>
              </a:rPr>
              <a:t>Vulnerability assessment and Advanced Threat Protection to prevent and detect threats across SQL estate in Azure</a:t>
            </a:r>
          </a:p>
        </p:txBody>
      </p:sp>
      <p:sp>
        <p:nvSpPr>
          <p:cNvPr id="15" name="Rectangle 14">
            <a:extLst>
              <a:ext uri="{FF2B5EF4-FFF2-40B4-BE49-F238E27FC236}">
                <a16:creationId xmlns:a16="http://schemas.microsoft.com/office/drawing/2014/main" id="{4E0267C3-80CB-4A89-B3A9-93F961602879}"/>
              </a:ext>
            </a:extLst>
          </p:cNvPr>
          <p:cNvSpPr/>
          <p:nvPr/>
        </p:nvSpPr>
        <p:spPr bwMode="auto">
          <a:xfrm>
            <a:off x="5220750" y="554338"/>
            <a:ext cx="3197171" cy="1751771"/>
          </a:xfrm>
          <a:prstGeom prst="rect">
            <a:avLst/>
          </a:prstGeom>
          <a:no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400" fontAlgn="base" hangingPunct="1">
              <a:spcBef>
                <a:spcPct val="0"/>
              </a:spcBef>
              <a:spcAft>
                <a:spcPct val="0"/>
              </a:spcAft>
              <a:defRPr/>
            </a:pPr>
            <a:endParaRPr lang="en-US" sz="1471">
              <a:gradFill>
                <a:gsLst>
                  <a:gs pos="5439">
                    <a:srgbClr val="F8F8F8"/>
                  </a:gs>
                  <a:gs pos="10000">
                    <a:srgbClr val="F8F8F8"/>
                  </a:gs>
                </a:gsLst>
                <a:lin ang="5400000" scaled="0"/>
              </a:gradFill>
              <a:latin typeface="Segoe UI"/>
              <a:ea typeface="+mn-ea"/>
              <a:cs typeface="+mn-cs"/>
            </a:endParaRPr>
          </a:p>
        </p:txBody>
      </p:sp>
      <p:sp>
        <p:nvSpPr>
          <p:cNvPr id="128" name="Rectangle 127">
            <a:extLst>
              <a:ext uri="{FF2B5EF4-FFF2-40B4-BE49-F238E27FC236}">
                <a16:creationId xmlns:a16="http://schemas.microsoft.com/office/drawing/2014/main" id="{5F5B2BF5-5DAD-4AF8-9C89-7AFDAF486AD7}"/>
              </a:ext>
            </a:extLst>
          </p:cNvPr>
          <p:cNvSpPr/>
          <p:nvPr/>
        </p:nvSpPr>
        <p:spPr>
          <a:xfrm>
            <a:off x="2210987" y="3657568"/>
            <a:ext cx="5424696" cy="703654"/>
          </a:xfrm>
          <a:prstGeom prst="rect">
            <a:avLst/>
          </a:prstGeom>
        </p:spPr>
        <p:txBody>
          <a:bodyPr wrap="square">
            <a:spAutoFit/>
          </a:bodyPr>
          <a:lstStyle/>
          <a:p>
            <a:pPr defTabSz="685775" hangingPunct="1">
              <a:defRPr/>
            </a:pPr>
            <a:r>
              <a:rPr lang="en-US" sz="1324" kern="1200" dirty="0">
                <a:solidFill>
                  <a:srgbClr val="0078D4"/>
                </a:solidFill>
                <a:latin typeface="Segoe UI Semibold"/>
                <a:ea typeface="+mn-ea"/>
                <a:cs typeface="+mn-cs"/>
              </a:rPr>
              <a:t>Advanced Threat Protection for Azure Key Vault</a:t>
            </a:r>
          </a:p>
          <a:p>
            <a:pPr defTabSz="685775" hangingPunct="1">
              <a:defRPr/>
            </a:pPr>
            <a:r>
              <a:rPr lang="en-US" sz="1324" kern="1200" dirty="0">
                <a:solidFill>
                  <a:srgbClr val="3C3C41"/>
                </a:solidFill>
                <a:latin typeface="Segoe UI Semibold"/>
                <a:ea typeface="+mn-ea"/>
                <a:cs typeface="+mn-cs"/>
              </a:rPr>
              <a:t>Detect unusual and potentially harmful attempts to exploit Azure Key Vault</a:t>
            </a:r>
          </a:p>
        </p:txBody>
      </p:sp>
      <p:pic>
        <p:nvPicPr>
          <p:cNvPr id="129" name="Picture 2">
            <a:extLst>
              <a:ext uri="{FF2B5EF4-FFF2-40B4-BE49-F238E27FC236}">
                <a16:creationId xmlns:a16="http://schemas.microsoft.com/office/drawing/2014/main" id="{8EF50ED6-11B0-4B2C-AE64-B439FBF404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6440" y="3657568"/>
            <a:ext cx="715382" cy="532778"/>
          </a:xfrm>
          <a:prstGeom prst="rect">
            <a:avLst/>
          </a:prstGeom>
          <a:noFill/>
          <a:extLst>
            <a:ext uri="{909E8E84-426E-40DD-AFC4-6F175D3DCCD1}">
              <a14:hiddenFill xmlns:a14="http://schemas.microsoft.com/office/drawing/2010/main">
                <a:solidFill>
                  <a:srgbClr val="FFFFFF"/>
                </a:solidFill>
              </a14:hiddenFill>
            </a:ext>
          </a:extLst>
        </p:spPr>
      </p:pic>
      <p:pic>
        <p:nvPicPr>
          <p:cNvPr id="130" name="Graphic 129">
            <a:extLst>
              <a:ext uri="{FF2B5EF4-FFF2-40B4-BE49-F238E27FC236}">
                <a16:creationId xmlns:a16="http://schemas.microsoft.com/office/drawing/2014/main" id="{E31BC5AA-559D-4E3A-A6AE-A8A79F449B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8764" y="2688803"/>
            <a:ext cx="493967" cy="493966"/>
          </a:xfrm>
          <a:prstGeom prst="rect">
            <a:avLst/>
          </a:prstGeom>
        </p:spPr>
      </p:pic>
      <p:pic>
        <p:nvPicPr>
          <p:cNvPr id="131" name="Graphic 130">
            <a:extLst>
              <a:ext uri="{FF2B5EF4-FFF2-40B4-BE49-F238E27FC236}">
                <a16:creationId xmlns:a16="http://schemas.microsoft.com/office/drawing/2014/main" id="{A360D7B6-267A-44EB-889C-871C5A51D7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5917" y="1640913"/>
            <a:ext cx="388769" cy="453466"/>
          </a:xfrm>
          <a:prstGeom prst="rect">
            <a:avLst/>
          </a:prstGeom>
        </p:spPr>
      </p:pic>
      <p:pic>
        <p:nvPicPr>
          <p:cNvPr id="14" name="Picture 13">
            <a:extLst>
              <a:ext uri="{FF2B5EF4-FFF2-40B4-BE49-F238E27FC236}">
                <a16:creationId xmlns:a16="http://schemas.microsoft.com/office/drawing/2014/main" id="{3CFE4524-6EDD-47D0-B11A-3366104DDD20}"/>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486074" y="92726"/>
            <a:ext cx="565348" cy="565348"/>
          </a:xfrm>
          <a:prstGeom prst="rect">
            <a:avLst/>
          </a:prstGeom>
        </p:spPr>
      </p:pic>
    </p:spTree>
    <p:extLst>
      <p:ext uri="{BB962C8B-B14F-4D97-AF65-F5344CB8AC3E}">
        <p14:creationId xmlns:p14="http://schemas.microsoft.com/office/powerpoint/2010/main" val="361812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579CF290-92B7-433F-8215-95234D398F5D}"/>
              </a:ext>
            </a:extLst>
          </p:cNvPr>
          <p:cNvSpPr/>
          <p:nvPr/>
        </p:nvSpPr>
        <p:spPr bwMode="auto">
          <a:xfrm>
            <a:off x="-8211" y="2319200"/>
            <a:ext cx="3974930" cy="1155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hangingPunct="1">
              <a:spcBef>
                <a:spcPct val="0"/>
              </a:spcBef>
              <a:spcAft>
                <a:spcPct val="0"/>
              </a:spcAft>
              <a:defRPr/>
            </a:pPr>
            <a:endParaRPr lang="en-US" sz="1471"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055F483-3E4F-419C-95D7-2F8353343CD9}"/>
              </a:ext>
            </a:extLst>
          </p:cNvPr>
          <p:cNvSpPr/>
          <p:nvPr/>
        </p:nvSpPr>
        <p:spPr bwMode="auto">
          <a:xfrm>
            <a:off x="3433162" y="2362904"/>
            <a:ext cx="3950573" cy="1155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hangingPunct="1">
              <a:spcBef>
                <a:spcPct val="0"/>
              </a:spcBef>
              <a:spcAft>
                <a:spcPct val="0"/>
              </a:spcAft>
              <a:defRPr/>
            </a:pPr>
            <a:endParaRPr lang="en-US" sz="1471"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8557756-E709-4151-9E48-FA0B3A4EBED0}"/>
              </a:ext>
            </a:extLst>
          </p:cNvPr>
          <p:cNvSpPr>
            <a:spLocks noGrp="1"/>
          </p:cNvSpPr>
          <p:nvPr>
            <p:ph type="title"/>
          </p:nvPr>
        </p:nvSpPr>
        <p:spPr>
          <a:xfrm>
            <a:off x="348418" y="242495"/>
            <a:ext cx="8263890" cy="633763"/>
          </a:xfrm>
        </p:spPr>
        <p:txBody>
          <a:bodyPr/>
          <a:lstStyle/>
          <a:p>
            <a:r>
              <a:rPr lang="en-US" sz="2059" dirty="0"/>
              <a:t>Threat protection for cloud at scale: </a:t>
            </a:r>
            <a:br>
              <a:rPr lang="en-US" sz="2059" dirty="0"/>
            </a:br>
            <a:r>
              <a:rPr lang="en-US" sz="2059" dirty="0"/>
              <a:t>Export assessments and alerts for security roles</a:t>
            </a:r>
          </a:p>
        </p:txBody>
      </p:sp>
      <p:sp>
        <p:nvSpPr>
          <p:cNvPr id="60" name="Oval 59">
            <a:extLst>
              <a:ext uri="{FF2B5EF4-FFF2-40B4-BE49-F238E27FC236}">
                <a16:creationId xmlns:a16="http://schemas.microsoft.com/office/drawing/2014/main" id="{DA680A1F-FA15-49E3-9D60-AFCEF20A3224}"/>
              </a:ext>
            </a:extLst>
          </p:cNvPr>
          <p:cNvSpPr/>
          <p:nvPr/>
        </p:nvSpPr>
        <p:spPr bwMode="auto">
          <a:xfrm>
            <a:off x="2060298" y="1420279"/>
            <a:ext cx="3041492" cy="3041492"/>
          </a:xfrm>
          <a:prstGeom prst="ellipse">
            <a:avLst/>
          </a:prstGeom>
          <a:solidFill>
            <a:schemeClr val="bg2"/>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ea typeface="+mn-ea"/>
              <a:cs typeface="Segoe UI" pitchFamily="34" charset="0"/>
            </a:endParaRPr>
          </a:p>
        </p:txBody>
      </p:sp>
      <p:sp>
        <p:nvSpPr>
          <p:cNvPr id="61" name="Oval 60">
            <a:extLst>
              <a:ext uri="{FF2B5EF4-FFF2-40B4-BE49-F238E27FC236}">
                <a16:creationId xmlns:a16="http://schemas.microsoft.com/office/drawing/2014/main" id="{5CA464D6-FF74-4C34-BC8A-81E7468DC4B6}"/>
              </a:ext>
            </a:extLst>
          </p:cNvPr>
          <p:cNvSpPr/>
          <p:nvPr/>
        </p:nvSpPr>
        <p:spPr bwMode="auto">
          <a:xfrm>
            <a:off x="2895771" y="2289350"/>
            <a:ext cx="1310311" cy="1310309"/>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F9003247-3C14-4B4F-912F-5C41EC7493C6}"/>
              </a:ext>
            </a:extLst>
          </p:cNvPr>
          <p:cNvSpPr txBox="1"/>
          <p:nvPr/>
        </p:nvSpPr>
        <p:spPr>
          <a:xfrm>
            <a:off x="3775441" y="3950589"/>
            <a:ext cx="701816" cy="158185"/>
          </a:xfrm>
          <a:prstGeom prst="rect">
            <a:avLst/>
          </a:prstGeom>
          <a:noFill/>
        </p:spPr>
        <p:txBody>
          <a:bodyPr wrap="square" lIns="0" tIns="0" rIns="0" bIns="0" rtlCol="0">
            <a:spAutoFit/>
          </a:bodyPr>
          <a:lstStyle/>
          <a:p>
            <a:pPr algn="ctr" defTabSz="685644" hangingPunct="1">
              <a:defRPr/>
            </a:pPr>
            <a:r>
              <a:rPr lang="en-US" sz="1028" kern="1200">
                <a:solidFill>
                  <a:srgbClr val="3C3C41"/>
                </a:solidFill>
                <a:latin typeface="Segoe UI Semibold"/>
                <a:ea typeface="+mn-ea"/>
                <a:cs typeface="+mn-cs"/>
              </a:rPr>
              <a:t>Compute</a:t>
            </a:r>
          </a:p>
        </p:txBody>
      </p:sp>
      <p:sp>
        <p:nvSpPr>
          <p:cNvPr id="74" name="TextBox 73">
            <a:extLst>
              <a:ext uri="{FF2B5EF4-FFF2-40B4-BE49-F238E27FC236}">
                <a16:creationId xmlns:a16="http://schemas.microsoft.com/office/drawing/2014/main" id="{3ECB8622-FCC4-4740-AB02-2DBD77AB8BF0}"/>
              </a:ext>
            </a:extLst>
          </p:cNvPr>
          <p:cNvSpPr txBox="1"/>
          <p:nvPr/>
        </p:nvSpPr>
        <p:spPr>
          <a:xfrm>
            <a:off x="2622991" y="2201439"/>
            <a:ext cx="701816" cy="158185"/>
          </a:xfrm>
          <a:prstGeom prst="rect">
            <a:avLst/>
          </a:prstGeom>
          <a:noFill/>
        </p:spPr>
        <p:txBody>
          <a:bodyPr wrap="square" lIns="0" tIns="0" rIns="0" bIns="0" rtlCol="0">
            <a:spAutoFit/>
          </a:bodyPr>
          <a:lstStyle/>
          <a:p>
            <a:pPr algn="ctr" defTabSz="685644" hangingPunct="1">
              <a:defRPr/>
            </a:pPr>
            <a:r>
              <a:rPr lang="en-US" sz="1028" kern="1200">
                <a:solidFill>
                  <a:srgbClr val="3C3C41"/>
                </a:solidFill>
                <a:latin typeface="Segoe UI Semibold"/>
                <a:ea typeface="+mn-ea"/>
                <a:cs typeface="+mn-cs"/>
              </a:rPr>
              <a:t>App</a:t>
            </a:r>
          </a:p>
        </p:txBody>
      </p:sp>
      <p:sp>
        <p:nvSpPr>
          <p:cNvPr id="75" name="TextBox 74">
            <a:extLst>
              <a:ext uri="{FF2B5EF4-FFF2-40B4-BE49-F238E27FC236}">
                <a16:creationId xmlns:a16="http://schemas.microsoft.com/office/drawing/2014/main" id="{3345E56C-7818-4DBF-9C66-A4E25D00E88E}"/>
              </a:ext>
            </a:extLst>
          </p:cNvPr>
          <p:cNvSpPr txBox="1"/>
          <p:nvPr/>
        </p:nvSpPr>
        <p:spPr>
          <a:xfrm>
            <a:off x="3840724" y="2201440"/>
            <a:ext cx="701816" cy="158185"/>
          </a:xfrm>
          <a:prstGeom prst="rect">
            <a:avLst/>
          </a:prstGeom>
          <a:noFill/>
        </p:spPr>
        <p:txBody>
          <a:bodyPr wrap="square" lIns="0" tIns="0" rIns="0" bIns="0" rtlCol="0">
            <a:spAutoFit/>
          </a:bodyPr>
          <a:lstStyle/>
          <a:p>
            <a:pPr algn="ctr" defTabSz="685644" hangingPunct="1">
              <a:defRPr/>
            </a:pPr>
            <a:r>
              <a:rPr lang="en-US" sz="1028" kern="1200">
                <a:solidFill>
                  <a:srgbClr val="3C3C41"/>
                </a:solidFill>
                <a:latin typeface="Segoe UI Semibold"/>
                <a:ea typeface="+mn-ea"/>
                <a:cs typeface="+mn-cs"/>
              </a:rPr>
              <a:t>Network</a:t>
            </a:r>
          </a:p>
        </p:txBody>
      </p:sp>
      <p:sp>
        <p:nvSpPr>
          <p:cNvPr id="76" name="TextBox 75">
            <a:extLst>
              <a:ext uri="{FF2B5EF4-FFF2-40B4-BE49-F238E27FC236}">
                <a16:creationId xmlns:a16="http://schemas.microsoft.com/office/drawing/2014/main" id="{B7E632E6-B44C-4F87-BC1E-98DF15F9210F}"/>
              </a:ext>
            </a:extLst>
          </p:cNvPr>
          <p:cNvSpPr txBox="1"/>
          <p:nvPr/>
        </p:nvSpPr>
        <p:spPr>
          <a:xfrm>
            <a:off x="4252175" y="3136067"/>
            <a:ext cx="701816" cy="158185"/>
          </a:xfrm>
          <a:prstGeom prst="rect">
            <a:avLst/>
          </a:prstGeom>
          <a:noFill/>
        </p:spPr>
        <p:txBody>
          <a:bodyPr wrap="square" lIns="0" tIns="0" rIns="0" bIns="0" rtlCol="0">
            <a:spAutoFit/>
          </a:bodyPr>
          <a:lstStyle/>
          <a:p>
            <a:pPr algn="ctr" defTabSz="685644" hangingPunct="1">
              <a:defRPr/>
            </a:pPr>
            <a:r>
              <a:rPr lang="en-US" sz="1028" kern="1200">
                <a:solidFill>
                  <a:srgbClr val="3C3C41"/>
                </a:solidFill>
                <a:latin typeface="Segoe UI Semibold"/>
                <a:ea typeface="+mn-ea"/>
                <a:cs typeface="+mn-cs"/>
              </a:rPr>
              <a:t>Access</a:t>
            </a:r>
          </a:p>
        </p:txBody>
      </p:sp>
      <p:sp>
        <p:nvSpPr>
          <p:cNvPr id="77" name="TextBox 10">
            <a:extLst>
              <a:ext uri="{FF2B5EF4-FFF2-40B4-BE49-F238E27FC236}">
                <a16:creationId xmlns:a16="http://schemas.microsoft.com/office/drawing/2014/main" id="{62CC121B-8843-4CF2-BD85-600DEE01C077}"/>
              </a:ext>
            </a:extLst>
          </p:cNvPr>
          <p:cNvSpPr txBox="1"/>
          <p:nvPr/>
        </p:nvSpPr>
        <p:spPr>
          <a:xfrm>
            <a:off x="2731964" y="3901598"/>
            <a:ext cx="406125" cy="23487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577" fontAlgn="base">
              <a:lnSpc>
                <a:spcPct val="90000"/>
              </a:lnSpc>
              <a:spcBef>
                <a:spcPct val="0"/>
              </a:spcBef>
              <a:spcAft>
                <a:spcPct val="0"/>
              </a:spcAft>
              <a:defRPr/>
            </a:pPr>
            <a:r>
              <a:rPr lang="en-US" sz="1029">
                <a:solidFill>
                  <a:srgbClr val="3C3C41"/>
                </a:solidFill>
                <a:latin typeface="Segoe UI Semibold"/>
                <a:ea typeface="STXihei" panose="020B0503020204020204" pitchFamily="2" charset="-122"/>
                <a:cs typeface="Segoe UI Semibold" panose="020B0702040204020203" pitchFamily="34" charset="0"/>
              </a:rPr>
              <a:t>IoT</a:t>
            </a:r>
          </a:p>
        </p:txBody>
      </p:sp>
      <p:sp>
        <p:nvSpPr>
          <p:cNvPr id="81" name="Browser" title="Icon of a browser window">
            <a:extLst>
              <a:ext uri="{FF2B5EF4-FFF2-40B4-BE49-F238E27FC236}">
                <a16:creationId xmlns:a16="http://schemas.microsoft.com/office/drawing/2014/main" id="{1160E8D7-2E3E-435B-93C8-EC18E0CFB829}"/>
              </a:ext>
            </a:extLst>
          </p:cNvPr>
          <p:cNvSpPr>
            <a:spLocks noChangeAspect="1" noEditPoints="1"/>
          </p:cNvSpPr>
          <p:nvPr/>
        </p:nvSpPr>
        <p:spPr bwMode="auto">
          <a:xfrm>
            <a:off x="2829008" y="1828093"/>
            <a:ext cx="336027" cy="26892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hangingPunct="1">
              <a:defRPr/>
            </a:pPr>
            <a:endParaRPr lang="en-US" sz="1324">
              <a:solidFill>
                <a:srgbClr val="3C3C41"/>
              </a:solidFill>
              <a:latin typeface="Segoe UI"/>
              <a:ea typeface="+mn-ea"/>
              <a:cs typeface="+mn-cs"/>
            </a:endParaRPr>
          </a:p>
        </p:txBody>
      </p:sp>
      <p:sp>
        <p:nvSpPr>
          <p:cNvPr id="82" name="Relationship_F003" title="Icon of three boxes connected by lines">
            <a:extLst>
              <a:ext uri="{FF2B5EF4-FFF2-40B4-BE49-F238E27FC236}">
                <a16:creationId xmlns:a16="http://schemas.microsoft.com/office/drawing/2014/main" id="{0C9B8D44-CC75-471B-B4F2-9C478665AEAF}"/>
              </a:ext>
            </a:extLst>
          </p:cNvPr>
          <p:cNvSpPr>
            <a:spLocks noChangeAspect="1" noEditPoints="1"/>
          </p:cNvSpPr>
          <p:nvPr/>
        </p:nvSpPr>
        <p:spPr bwMode="auto">
          <a:xfrm>
            <a:off x="4047867" y="1823270"/>
            <a:ext cx="287526" cy="26892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hangingPunct="1">
              <a:defRPr/>
            </a:pPr>
            <a:endParaRPr lang="en-US" sz="662">
              <a:gradFill>
                <a:gsLst>
                  <a:gs pos="0">
                    <a:srgbClr val="505050"/>
                  </a:gs>
                  <a:gs pos="100000">
                    <a:srgbClr val="505050"/>
                  </a:gs>
                </a:gsLst>
                <a:lin ang="5400000" scaled="1"/>
              </a:gradFill>
              <a:latin typeface="Segoe UI"/>
              <a:ea typeface="+mn-ea"/>
              <a:cs typeface="+mn-cs"/>
            </a:endParaRPr>
          </a:p>
        </p:txBody>
      </p:sp>
      <p:sp>
        <p:nvSpPr>
          <p:cNvPr id="86" name="key" title="Icon of a key">
            <a:extLst>
              <a:ext uri="{FF2B5EF4-FFF2-40B4-BE49-F238E27FC236}">
                <a16:creationId xmlns:a16="http://schemas.microsoft.com/office/drawing/2014/main" id="{50C2CC97-8ED5-4404-A7B6-C67CE8497299}"/>
              </a:ext>
            </a:extLst>
          </p:cNvPr>
          <p:cNvSpPr>
            <a:spLocks noChangeAspect="1" noEditPoints="1"/>
          </p:cNvSpPr>
          <p:nvPr/>
        </p:nvSpPr>
        <p:spPr bwMode="auto">
          <a:xfrm>
            <a:off x="4441472" y="2713125"/>
            <a:ext cx="321330" cy="31968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hangingPunct="1">
              <a:defRPr/>
            </a:pPr>
            <a:endParaRPr lang="en-US" sz="1324">
              <a:gradFill>
                <a:gsLst>
                  <a:gs pos="0">
                    <a:srgbClr val="505050"/>
                  </a:gs>
                  <a:gs pos="100000">
                    <a:srgbClr val="505050"/>
                  </a:gs>
                </a:gsLst>
              </a:gradFill>
              <a:latin typeface="Segoe UI"/>
              <a:ea typeface="+mn-ea"/>
              <a:cs typeface="+mn-cs"/>
            </a:endParaRPr>
          </a:p>
        </p:txBody>
      </p:sp>
      <p:sp>
        <p:nvSpPr>
          <p:cNvPr id="102" name="Laptop_E770" title="Icon of a laptop">
            <a:extLst>
              <a:ext uri="{FF2B5EF4-FFF2-40B4-BE49-F238E27FC236}">
                <a16:creationId xmlns:a16="http://schemas.microsoft.com/office/drawing/2014/main" id="{07D2EBD2-C54F-45F4-9D68-12E630F9BDD6}"/>
              </a:ext>
            </a:extLst>
          </p:cNvPr>
          <p:cNvSpPr>
            <a:spLocks noChangeAspect="1" noEditPoints="1"/>
          </p:cNvSpPr>
          <p:nvPr/>
        </p:nvSpPr>
        <p:spPr bwMode="auto">
          <a:xfrm>
            <a:off x="3942990" y="3554944"/>
            <a:ext cx="392404" cy="26184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hangingPunct="1">
              <a:defRPr/>
            </a:pPr>
            <a:endParaRPr lang="en-US" sz="1324">
              <a:gradFill>
                <a:gsLst>
                  <a:gs pos="0">
                    <a:srgbClr val="505050"/>
                  </a:gs>
                  <a:gs pos="100000">
                    <a:srgbClr val="505050"/>
                  </a:gs>
                </a:gsLst>
              </a:gradFill>
              <a:latin typeface="Segoe UI"/>
              <a:ea typeface="+mn-ea"/>
              <a:cs typeface="+mn-cs"/>
            </a:endParaRPr>
          </a:p>
        </p:txBody>
      </p:sp>
      <p:sp>
        <p:nvSpPr>
          <p:cNvPr id="103" name="IoT_Hub" title="Icon of circles connecting to a center circle surrounded by brackets">
            <a:extLst>
              <a:ext uri="{FF2B5EF4-FFF2-40B4-BE49-F238E27FC236}">
                <a16:creationId xmlns:a16="http://schemas.microsoft.com/office/drawing/2014/main" id="{5C12A2FE-C35C-4B35-A6E4-BD4BE14F654B}"/>
              </a:ext>
            </a:extLst>
          </p:cNvPr>
          <p:cNvSpPr>
            <a:spLocks noChangeAspect="1" noEditPoints="1"/>
          </p:cNvSpPr>
          <p:nvPr/>
        </p:nvSpPr>
        <p:spPr bwMode="auto">
          <a:xfrm>
            <a:off x="2791656" y="3511240"/>
            <a:ext cx="295253" cy="295253"/>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hangingPunct="1">
              <a:defRPr/>
            </a:pPr>
            <a:endParaRPr lang="en-US" sz="1324">
              <a:gradFill>
                <a:gsLst>
                  <a:gs pos="0">
                    <a:srgbClr val="505050"/>
                  </a:gs>
                  <a:gs pos="100000">
                    <a:srgbClr val="505050"/>
                  </a:gs>
                </a:gsLst>
              </a:gradFill>
              <a:latin typeface="Segoe UI"/>
              <a:ea typeface="+mn-ea"/>
              <a:cs typeface="+mn-cs"/>
            </a:endParaRPr>
          </a:p>
        </p:txBody>
      </p:sp>
      <p:sp>
        <p:nvSpPr>
          <p:cNvPr id="104" name="TextBox 103">
            <a:extLst>
              <a:ext uri="{FF2B5EF4-FFF2-40B4-BE49-F238E27FC236}">
                <a16:creationId xmlns:a16="http://schemas.microsoft.com/office/drawing/2014/main" id="{79508CE9-34DC-48E9-B65C-9B926337EB63}"/>
              </a:ext>
            </a:extLst>
          </p:cNvPr>
          <p:cNvSpPr txBox="1"/>
          <p:nvPr/>
        </p:nvSpPr>
        <p:spPr>
          <a:xfrm>
            <a:off x="2205223" y="3136067"/>
            <a:ext cx="701816" cy="158185"/>
          </a:xfrm>
          <a:prstGeom prst="rect">
            <a:avLst/>
          </a:prstGeom>
          <a:noFill/>
        </p:spPr>
        <p:txBody>
          <a:bodyPr wrap="square" lIns="0" tIns="0" rIns="0" bIns="0" rtlCol="0">
            <a:spAutoFit/>
          </a:bodyPr>
          <a:lstStyle/>
          <a:p>
            <a:pPr algn="ctr" defTabSz="685644" hangingPunct="1">
              <a:defRPr/>
            </a:pPr>
            <a:r>
              <a:rPr lang="en-US" sz="1028" kern="1200">
                <a:solidFill>
                  <a:srgbClr val="3C3C41"/>
                </a:solidFill>
                <a:latin typeface="Segoe UI Semibold"/>
                <a:ea typeface="+mn-ea"/>
                <a:cs typeface="+mn-cs"/>
              </a:rPr>
              <a:t>SQL</a:t>
            </a:r>
          </a:p>
        </p:txBody>
      </p:sp>
      <p:sp>
        <p:nvSpPr>
          <p:cNvPr id="105" name="Database_EFC7" title="Icon of a cylinder">
            <a:extLst>
              <a:ext uri="{FF2B5EF4-FFF2-40B4-BE49-F238E27FC236}">
                <a16:creationId xmlns:a16="http://schemas.microsoft.com/office/drawing/2014/main" id="{CAC619DE-1D6C-48DB-9F19-D645BAD3C2A9}"/>
              </a:ext>
            </a:extLst>
          </p:cNvPr>
          <p:cNvSpPr>
            <a:spLocks noChangeAspect="1" noEditPoints="1"/>
          </p:cNvSpPr>
          <p:nvPr/>
        </p:nvSpPr>
        <p:spPr bwMode="auto">
          <a:xfrm>
            <a:off x="2427626" y="2713125"/>
            <a:ext cx="232754" cy="3025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hangingPunct="1">
              <a:defRPr/>
            </a:pPr>
            <a:endParaRPr lang="en-US" sz="1324">
              <a:solidFill>
                <a:srgbClr val="3C3C41"/>
              </a:solidFill>
              <a:latin typeface="Segoe UI"/>
              <a:ea typeface="+mn-ea"/>
              <a:cs typeface="+mn-cs"/>
            </a:endParaRPr>
          </a:p>
        </p:txBody>
      </p:sp>
      <p:sp>
        <p:nvSpPr>
          <p:cNvPr id="106" name="Text">
            <a:extLst>
              <a:ext uri="{FF2B5EF4-FFF2-40B4-BE49-F238E27FC236}">
                <a16:creationId xmlns:a16="http://schemas.microsoft.com/office/drawing/2014/main" id="{3A4F9BDC-71FF-451C-BBFE-E9276F7BA62D}"/>
              </a:ext>
            </a:extLst>
          </p:cNvPr>
          <p:cNvSpPr/>
          <p:nvPr/>
        </p:nvSpPr>
        <p:spPr bwMode="auto">
          <a:xfrm>
            <a:off x="2123971" y="4553992"/>
            <a:ext cx="2678618" cy="488852"/>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algn="ctr" defTabSz="685249" fontAlgn="base" hangingPunct="1">
              <a:lnSpc>
                <a:spcPct val="90000"/>
              </a:lnSpc>
              <a:spcBef>
                <a:spcPct val="0"/>
              </a:spcBef>
              <a:spcAft>
                <a:spcPct val="0"/>
              </a:spcAft>
              <a:defRPr/>
            </a:pPr>
            <a:r>
              <a:rPr lang="en-US" sz="1765" spc="-37">
                <a:solidFill>
                  <a:srgbClr val="0078D4"/>
                </a:solidFill>
                <a:latin typeface="Segoe UI Semibold"/>
                <a:ea typeface="+mn-ea"/>
                <a:cs typeface="+mn-cs"/>
              </a:rPr>
              <a:t>Azure Security Center</a:t>
            </a:r>
          </a:p>
          <a:p>
            <a:pPr algn="ctr" defTabSz="685249" fontAlgn="base" hangingPunct="1">
              <a:lnSpc>
                <a:spcPct val="90000"/>
              </a:lnSpc>
              <a:spcBef>
                <a:spcPct val="0"/>
              </a:spcBef>
              <a:spcAft>
                <a:spcPct val="0"/>
              </a:spcAft>
              <a:defRPr/>
            </a:pPr>
            <a:r>
              <a:rPr lang="en-US" sz="1765" spc="-37">
                <a:solidFill>
                  <a:srgbClr val="1A1A1A"/>
                </a:solidFill>
                <a:latin typeface="Segoe UI Semibold"/>
                <a:ea typeface="+mn-ea"/>
                <a:cs typeface="+mn-cs"/>
              </a:rPr>
              <a:t>Cloud Workload Protection</a:t>
            </a:r>
            <a:endParaRPr lang="en-US" sz="1324" spc="-37">
              <a:solidFill>
                <a:srgbClr val="1A1A1A"/>
              </a:solidFill>
              <a:latin typeface="Segoe UI Semibold"/>
              <a:ea typeface="+mn-ea"/>
              <a:cs typeface="+mn-cs"/>
            </a:endParaRPr>
          </a:p>
        </p:txBody>
      </p:sp>
      <p:grpSp>
        <p:nvGrpSpPr>
          <p:cNvPr id="5" name="Group 4">
            <a:extLst>
              <a:ext uri="{FF2B5EF4-FFF2-40B4-BE49-F238E27FC236}">
                <a16:creationId xmlns:a16="http://schemas.microsoft.com/office/drawing/2014/main" id="{2AEDA73B-7ECD-4997-AE6E-BD5243EF081B}"/>
              </a:ext>
            </a:extLst>
          </p:cNvPr>
          <p:cNvGrpSpPr/>
          <p:nvPr/>
        </p:nvGrpSpPr>
        <p:grpSpPr>
          <a:xfrm>
            <a:off x="3336799" y="2548369"/>
            <a:ext cx="428252" cy="455946"/>
            <a:chOff x="3208498" y="3392590"/>
            <a:chExt cx="582452" cy="620118"/>
          </a:xfrm>
        </p:grpSpPr>
        <p:sp>
          <p:nvSpPr>
            <p:cNvPr id="107" name="Shield_EA18" title="Icon of a shield">
              <a:extLst>
                <a:ext uri="{FF2B5EF4-FFF2-40B4-BE49-F238E27FC236}">
                  <a16:creationId xmlns:a16="http://schemas.microsoft.com/office/drawing/2014/main" id="{E6BEBA56-B35D-435F-A399-784B285F6E88}"/>
                </a:ext>
              </a:extLst>
            </p:cNvPr>
            <p:cNvSpPr>
              <a:spLocks noChangeAspect="1"/>
            </p:cNvSpPr>
            <p:nvPr/>
          </p:nvSpPr>
          <p:spPr bwMode="auto">
            <a:xfrm>
              <a:off x="3208498"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hangingPunct="1">
                <a:defRPr/>
              </a:pPr>
              <a:endParaRPr lang="en-US" sz="1324" kern="1200">
                <a:gradFill>
                  <a:gsLst>
                    <a:gs pos="0">
                      <a:srgbClr val="505050"/>
                    </a:gs>
                    <a:gs pos="100000">
                      <a:srgbClr val="505050"/>
                    </a:gs>
                  </a:gsLst>
                </a:gradFill>
                <a:latin typeface="Segoe UI"/>
                <a:ea typeface="+mn-ea"/>
                <a:cs typeface="+mn-cs"/>
              </a:endParaRPr>
            </a:p>
          </p:txBody>
        </p:sp>
        <p:sp>
          <p:nvSpPr>
            <p:cNvPr id="108" name="Lock" title="Icon of a padlock">
              <a:extLst>
                <a:ext uri="{FF2B5EF4-FFF2-40B4-BE49-F238E27FC236}">
                  <a16:creationId xmlns:a16="http://schemas.microsoft.com/office/drawing/2014/main" id="{5556B594-E1AC-40E6-B96C-B24085E62863}"/>
                </a:ext>
              </a:extLst>
            </p:cNvPr>
            <p:cNvSpPr>
              <a:spLocks noChangeAspect="1" noEditPoints="1"/>
            </p:cNvSpPr>
            <p:nvPr/>
          </p:nvSpPr>
          <p:spPr bwMode="auto">
            <a:xfrm>
              <a:off x="3402079" y="3523707"/>
              <a:ext cx="195290" cy="2729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hangingPunct="1">
                <a:defRPr/>
              </a:pPr>
              <a:endParaRPr lang="en-US" sz="1324" kern="1200">
                <a:solidFill>
                  <a:srgbClr val="1A1A1A"/>
                </a:solidFill>
                <a:latin typeface="Segoe UI"/>
                <a:ea typeface="+mn-ea"/>
                <a:cs typeface="+mn-cs"/>
              </a:endParaRPr>
            </a:p>
          </p:txBody>
        </p:sp>
      </p:grpSp>
      <p:sp>
        <p:nvSpPr>
          <p:cNvPr id="112" name="Oval 111">
            <a:extLst>
              <a:ext uri="{FF2B5EF4-FFF2-40B4-BE49-F238E27FC236}">
                <a16:creationId xmlns:a16="http://schemas.microsoft.com/office/drawing/2014/main" id="{BBB15EBD-6167-4375-9806-B087DF4C5AE0}"/>
              </a:ext>
            </a:extLst>
          </p:cNvPr>
          <p:cNvSpPr/>
          <p:nvPr/>
        </p:nvSpPr>
        <p:spPr bwMode="auto">
          <a:xfrm>
            <a:off x="5855947" y="1449032"/>
            <a:ext cx="3041492" cy="3041492"/>
          </a:xfrm>
          <a:prstGeom prst="ellipse">
            <a:avLst/>
          </a:prstGeom>
          <a:solidFill>
            <a:schemeClr val="bg2"/>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ea typeface="+mn-ea"/>
              <a:cs typeface="Segoe UI" pitchFamily="34" charset="0"/>
            </a:endParaRPr>
          </a:p>
        </p:txBody>
      </p:sp>
      <p:sp>
        <p:nvSpPr>
          <p:cNvPr id="114" name="Oval 113">
            <a:extLst>
              <a:ext uri="{FF2B5EF4-FFF2-40B4-BE49-F238E27FC236}">
                <a16:creationId xmlns:a16="http://schemas.microsoft.com/office/drawing/2014/main" id="{3093A47A-5D51-4578-A26B-5517804CDB6C}"/>
              </a:ext>
            </a:extLst>
          </p:cNvPr>
          <p:cNvSpPr/>
          <p:nvPr/>
        </p:nvSpPr>
        <p:spPr bwMode="auto">
          <a:xfrm>
            <a:off x="6715382" y="2289350"/>
            <a:ext cx="1310311" cy="1310309"/>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
            <a:extLst>
              <a:ext uri="{FF2B5EF4-FFF2-40B4-BE49-F238E27FC236}">
                <a16:creationId xmlns:a16="http://schemas.microsoft.com/office/drawing/2014/main" id="{5910B183-A75A-487D-B2FE-A82FFCCBCE9B}"/>
              </a:ext>
            </a:extLst>
          </p:cNvPr>
          <p:cNvSpPr/>
          <p:nvPr/>
        </p:nvSpPr>
        <p:spPr bwMode="auto">
          <a:xfrm>
            <a:off x="6454676" y="4553992"/>
            <a:ext cx="1831720" cy="488852"/>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algn="ctr" defTabSz="685249" fontAlgn="base" hangingPunct="1">
              <a:lnSpc>
                <a:spcPct val="90000"/>
              </a:lnSpc>
              <a:spcBef>
                <a:spcPct val="0"/>
              </a:spcBef>
              <a:spcAft>
                <a:spcPct val="0"/>
              </a:spcAft>
              <a:defRPr/>
            </a:pPr>
            <a:r>
              <a:rPr lang="en-US" sz="1765" spc="-37">
                <a:solidFill>
                  <a:srgbClr val="0078D4"/>
                </a:solidFill>
                <a:latin typeface="Segoe UI Semibold"/>
                <a:ea typeface="+mn-ea"/>
                <a:cs typeface="+mn-cs"/>
              </a:rPr>
              <a:t>Azure Sentinel</a:t>
            </a:r>
          </a:p>
          <a:p>
            <a:pPr algn="ctr" defTabSz="685249" fontAlgn="base" hangingPunct="1">
              <a:lnSpc>
                <a:spcPct val="90000"/>
              </a:lnSpc>
              <a:spcBef>
                <a:spcPct val="0"/>
              </a:spcBef>
              <a:spcAft>
                <a:spcPct val="0"/>
              </a:spcAft>
              <a:defRPr/>
            </a:pPr>
            <a:r>
              <a:rPr lang="en-US" sz="1765" spc="-37">
                <a:solidFill>
                  <a:srgbClr val="1A1A1A"/>
                </a:solidFill>
                <a:latin typeface="Segoe UI Semibold"/>
                <a:ea typeface="+mn-ea"/>
                <a:cs typeface="+mn-cs"/>
              </a:rPr>
              <a:t>Cloud Native SIEM</a:t>
            </a:r>
          </a:p>
        </p:txBody>
      </p:sp>
      <p:sp>
        <p:nvSpPr>
          <p:cNvPr id="134" name="TextBox 133">
            <a:extLst>
              <a:ext uri="{FF2B5EF4-FFF2-40B4-BE49-F238E27FC236}">
                <a16:creationId xmlns:a16="http://schemas.microsoft.com/office/drawing/2014/main" id="{5FC20632-CF37-4216-A11E-FB859676C87B}"/>
              </a:ext>
            </a:extLst>
          </p:cNvPr>
          <p:cNvSpPr txBox="1"/>
          <p:nvPr/>
        </p:nvSpPr>
        <p:spPr>
          <a:xfrm>
            <a:off x="7313273" y="1742538"/>
            <a:ext cx="701816" cy="316369"/>
          </a:xfrm>
          <a:prstGeom prst="rect">
            <a:avLst/>
          </a:prstGeom>
          <a:noFill/>
        </p:spPr>
        <p:txBody>
          <a:bodyPr wrap="square" lIns="0" tIns="0" rIns="0" bIns="0" rtlCol="0">
            <a:spAutoFit/>
          </a:bodyPr>
          <a:lstStyle/>
          <a:p>
            <a:pPr algn="ctr" defTabSz="685644" hangingPunct="1">
              <a:defRPr/>
            </a:pPr>
            <a:r>
              <a:rPr lang="en-US" sz="1028" kern="1200">
                <a:latin typeface="Segoe UI Semibold"/>
                <a:ea typeface="+mn-ea"/>
                <a:cs typeface="+mn-cs"/>
              </a:rPr>
              <a:t>Microsoft 365</a:t>
            </a:r>
          </a:p>
        </p:txBody>
      </p:sp>
      <p:sp>
        <p:nvSpPr>
          <p:cNvPr id="144" name="arrow_15" title="Icon of a arrow in a circle pointed right">
            <a:extLst>
              <a:ext uri="{FF2B5EF4-FFF2-40B4-BE49-F238E27FC236}">
                <a16:creationId xmlns:a16="http://schemas.microsoft.com/office/drawing/2014/main" id="{245995B8-A24C-4E78-A259-9B0979A9C452}"/>
              </a:ext>
            </a:extLst>
          </p:cNvPr>
          <p:cNvSpPr>
            <a:spLocks noChangeAspect="1" noEditPoints="1"/>
          </p:cNvSpPr>
          <p:nvPr/>
        </p:nvSpPr>
        <p:spPr bwMode="auto">
          <a:xfrm rot="10800000">
            <a:off x="1621359" y="2760607"/>
            <a:ext cx="363049" cy="36140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hangingPunct="1">
              <a:defRPr/>
            </a:pPr>
            <a:endParaRPr lang="en-US" sz="1324">
              <a:solidFill>
                <a:srgbClr val="3C3C41"/>
              </a:solidFill>
              <a:latin typeface="Segoe UI"/>
              <a:ea typeface="+mn-ea"/>
              <a:cs typeface="+mn-cs"/>
            </a:endParaRPr>
          </a:p>
        </p:txBody>
      </p:sp>
      <p:grpSp>
        <p:nvGrpSpPr>
          <p:cNvPr id="27" name="Group 26">
            <a:extLst>
              <a:ext uri="{FF2B5EF4-FFF2-40B4-BE49-F238E27FC236}">
                <a16:creationId xmlns:a16="http://schemas.microsoft.com/office/drawing/2014/main" id="{36B45E93-115F-49F4-89E2-AA7FE111675F}"/>
              </a:ext>
            </a:extLst>
          </p:cNvPr>
          <p:cNvGrpSpPr/>
          <p:nvPr/>
        </p:nvGrpSpPr>
        <p:grpSpPr>
          <a:xfrm>
            <a:off x="7156410" y="2548369"/>
            <a:ext cx="428252" cy="455946"/>
            <a:chOff x="8563600" y="3392590"/>
            <a:chExt cx="582452" cy="620118"/>
          </a:xfrm>
        </p:grpSpPr>
        <p:sp>
          <p:nvSpPr>
            <p:cNvPr id="132" name="Shield_EA18" title="Icon of a shield">
              <a:extLst>
                <a:ext uri="{FF2B5EF4-FFF2-40B4-BE49-F238E27FC236}">
                  <a16:creationId xmlns:a16="http://schemas.microsoft.com/office/drawing/2014/main" id="{E8822BB4-7801-47F0-889E-4A9E02F8DFAE}"/>
                </a:ext>
              </a:extLst>
            </p:cNvPr>
            <p:cNvSpPr>
              <a:spLocks noChangeAspect="1"/>
            </p:cNvSpPr>
            <p:nvPr/>
          </p:nvSpPr>
          <p:spPr bwMode="auto">
            <a:xfrm>
              <a:off x="8563600"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hangingPunct="1">
                <a:defRPr/>
              </a:pPr>
              <a:endParaRPr lang="en-US" sz="1324" kern="1200">
                <a:gradFill>
                  <a:gsLst>
                    <a:gs pos="0">
                      <a:srgbClr val="505050"/>
                    </a:gs>
                    <a:gs pos="100000">
                      <a:srgbClr val="505050"/>
                    </a:gs>
                  </a:gsLst>
                </a:gradFill>
                <a:latin typeface="Segoe UI"/>
                <a:ea typeface="+mn-ea"/>
                <a:cs typeface="+mn-cs"/>
              </a:endParaRPr>
            </a:p>
          </p:txBody>
        </p:sp>
        <p:grpSp>
          <p:nvGrpSpPr>
            <p:cNvPr id="26" name="Group 25">
              <a:extLst>
                <a:ext uri="{FF2B5EF4-FFF2-40B4-BE49-F238E27FC236}">
                  <a16:creationId xmlns:a16="http://schemas.microsoft.com/office/drawing/2014/main" id="{9936C756-8869-47BA-A1B9-53E50BF68C2F}"/>
                </a:ext>
              </a:extLst>
            </p:cNvPr>
            <p:cNvGrpSpPr/>
            <p:nvPr/>
          </p:nvGrpSpPr>
          <p:grpSpPr>
            <a:xfrm>
              <a:off x="8705599" y="3555406"/>
              <a:ext cx="298450" cy="209550"/>
              <a:chOff x="6089650" y="5053013"/>
              <a:chExt cx="298450" cy="209550"/>
            </a:xfrm>
          </p:grpSpPr>
          <p:sp>
            <p:nvSpPr>
              <p:cNvPr id="24" name="Oval 17">
                <a:extLst>
                  <a:ext uri="{FF2B5EF4-FFF2-40B4-BE49-F238E27FC236}">
                    <a16:creationId xmlns:a16="http://schemas.microsoft.com/office/drawing/2014/main" id="{A3721033-86FA-4364-8F50-BAAD2237F260}"/>
                  </a:ext>
                </a:extLst>
              </p:cNvPr>
              <p:cNvSpPr>
                <a:spLocks noChangeArrowheads="1"/>
              </p:cNvSpPr>
              <p:nvPr/>
            </p:nvSpPr>
            <p:spPr bwMode="auto">
              <a:xfrm>
                <a:off x="6180138" y="5148263"/>
                <a:ext cx="114300" cy="114300"/>
              </a:xfrm>
              <a:prstGeom prst="ellipse">
                <a:avLst/>
              </a:pr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hangingPunct="1">
                  <a:defRPr/>
                </a:pPr>
                <a:endParaRPr lang="en-US" sz="1324" kern="1200">
                  <a:gradFill>
                    <a:gsLst>
                      <a:gs pos="0">
                        <a:srgbClr val="505050"/>
                      </a:gs>
                      <a:gs pos="100000">
                        <a:srgbClr val="505050"/>
                      </a:gs>
                    </a:gsLst>
                  </a:gradFill>
                  <a:latin typeface="Segoe UI"/>
                  <a:ea typeface="+mn-ea"/>
                  <a:cs typeface="+mn-cs"/>
                </a:endParaRPr>
              </a:p>
            </p:txBody>
          </p:sp>
          <p:sp>
            <p:nvSpPr>
              <p:cNvPr id="25" name="Freeform 18">
                <a:extLst>
                  <a:ext uri="{FF2B5EF4-FFF2-40B4-BE49-F238E27FC236}">
                    <a16:creationId xmlns:a16="http://schemas.microsoft.com/office/drawing/2014/main" id="{653261B4-A277-4E3E-8A02-AD89839EF6D9}"/>
                  </a:ext>
                </a:extLst>
              </p:cNvPr>
              <p:cNvSpPr>
                <a:spLocks/>
              </p:cNvSpPr>
              <p:nvPr/>
            </p:nvSpPr>
            <p:spPr bwMode="auto">
              <a:xfrm>
                <a:off x="6089650" y="5053013"/>
                <a:ext cx="298450" cy="152400"/>
              </a:xfrm>
              <a:custGeom>
                <a:avLst/>
                <a:gdLst>
                  <a:gd name="T0" fmla="*/ 0 w 89"/>
                  <a:gd name="T1" fmla="*/ 45 h 45"/>
                  <a:gd name="T2" fmla="*/ 44 w 89"/>
                  <a:gd name="T3" fmla="*/ 0 h 45"/>
                  <a:gd name="T4" fmla="*/ 89 w 89"/>
                  <a:gd name="T5" fmla="*/ 45 h 45"/>
                </a:gdLst>
                <a:ahLst/>
                <a:cxnLst>
                  <a:cxn ang="0">
                    <a:pos x="T0" y="T1"/>
                  </a:cxn>
                  <a:cxn ang="0">
                    <a:pos x="T2" y="T3"/>
                  </a:cxn>
                  <a:cxn ang="0">
                    <a:pos x="T4" y="T5"/>
                  </a:cxn>
                </a:cxnLst>
                <a:rect l="0" t="0" r="r" b="b"/>
                <a:pathLst>
                  <a:path w="89" h="45">
                    <a:moveTo>
                      <a:pt x="0" y="45"/>
                    </a:moveTo>
                    <a:cubicBezTo>
                      <a:pt x="0" y="20"/>
                      <a:pt x="20" y="0"/>
                      <a:pt x="44" y="0"/>
                    </a:cubicBezTo>
                    <a:cubicBezTo>
                      <a:pt x="69" y="0"/>
                      <a:pt x="89" y="20"/>
                      <a:pt x="89" y="4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hangingPunct="1">
                  <a:defRPr/>
                </a:pPr>
                <a:endParaRPr lang="en-US" sz="1324" kern="1200">
                  <a:gradFill>
                    <a:gsLst>
                      <a:gs pos="0">
                        <a:srgbClr val="505050"/>
                      </a:gs>
                      <a:gs pos="100000">
                        <a:srgbClr val="505050"/>
                      </a:gs>
                    </a:gsLst>
                  </a:gradFill>
                  <a:latin typeface="Segoe UI"/>
                  <a:ea typeface="+mn-ea"/>
                  <a:cs typeface="+mn-cs"/>
                </a:endParaRPr>
              </a:p>
            </p:txBody>
          </p:sp>
        </p:grpSp>
      </p:grpSp>
      <p:sp>
        <p:nvSpPr>
          <p:cNvPr id="51" name="TextBox 50">
            <a:extLst>
              <a:ext uri="{FF2B5EF4-FFF2-40B4-BE49-F238E27FC236}">
                <a16:creationId xmlns:a16="http://schemas.microsoft.com/office/drawing/2014/main" id="{DE9DB823-09B8-4E55-A518-F00EAD2F757E}"/>
              </a:ext>
            </a:extLst>
          </p:cNvPr>
          <p:cNvSpPr txBox="1"/>
          <p:nvPr/>
        </p:nvSpPr>
        <p:spPr>
          <a:xfrm>
            <a:off x="3053984" y="3103018"/>
            <a:ext cx="993884" cy="316369"/>
          </a:xfrm>
          <a:prstGeom prst="rect">
            <a:avLst/>
          </a:prstGeom>
          <a:noFill/>
        </p:spPr>
        <p:txBody>
          <a:bodyPr wrap="square" lIns="0" tIns="0" rIns="0" bIns="0" rtlCol="0">
            <a:spAutoFit/>
          </a:bodyPr>
          <a:lstStyle/>
          <a:p>
            <a:pPr algn="ctr" defTabSz="685644" hangingPunct="1">
              <a:defRPr/>
            </a:pPr>
            <a:r>
              <a:rPr lang="en-US" sz="1028" kern="1200">
                <a:solidFill>
                  <a:srgbClr val="FFFFFF"/>
                </a:solidFill>
                <a:latin typeface="Segoe UI Semibold"/>
                <a:ea typeface="+mn-ea"/>
                <a:cs typeface="+mn-cs"/>
              </a:rPr>
              <a:t>Azure Security Center</a:t>
            </a:r>
          </a:p>
        </p:txBody>
      </p:sp>
      <p:sp>
        <p:nvSpPr>
          <p:cNvPr id="52" name="TextBox 51">
            <a:extLst>
              <a:ext uri="{FF2B5EF4-FFF2-40B4-BE49-F238E27FC236}">
                <a16:creationId xmlns:a16="http://schemas.microsoft.com/office/drawing/2014/main" id="{BAA01E7D-2480-4442-AEE6-201D0EDFD249}"/>
              </a:ext>
            </a:extLst>
          </p:cNvPr>
          <p:cNvSpPr txBox="1"/>
          <p:nvPr/>
        </p:nvSpPr>
        <p:spPr>
          <a:xfrm>
            <a:off x="6872426" y="3103018"/>
            <a:ext cx="993884" cy="316369"/>
          </a:xfrm>
          <a:prstGeom prst="rect">
            <a:avLst/>
          </a:prstGeom>
          <a:noFill/>
        </p:spPr>
        <p:txBody>
          <a:bodyPr wrap="square" lIns="0" tIns="0" rIns="0" bIns="0" rtlCol="0">
            <a:spAutoFit/>
          </a:bodyPr>
          <a:lstStyle/>
          <a:p>
            <a:pPr algn="ctr" defTabSz="685644" hangingPunct="1">
              <a:defRPr/>
            </a:pPr>
            <a:r>
              <a:rPr lang="en-US" sz="1028" kern="1200">
                <a:solidFill>
                  <a:srgbClr val="FFFFFF"/>
                </a:solidFill>
                <a:latin typeface="Segoe UI Semibold"/>
                <a:ea typeface="+mn-ea"/>
                <a:cs typeface="+mn-cs"/>
              </a:rPr>
              <a:t>Azure </a:t>
            </a:r>
          </a:p>
          <a:p>
            <a:pPr algn="ctr" defTabSz="685644" hangingPunct="1">
              <a:defRPr/>
            </a:pPr>
            <a:r>
              <a:rPr lang="en-US" sz="1028" kern="1200">
                <a:solidFill>
                  <a:srgbClr val="FFFFFF"/>
                </a:solidFill>
                <a:latin typeface="Segoe UI Semibold"/>
                <a:ea typeface="+mn-ea"/>
                <a:cs typeface="+mn-cs"/>
              </a:rPr>
              <a:t>Sentinel</a:t>
            </a:r>
          </a:p>
        </p:txBody>
      </p:sp>
      <p:sp>
        <p:nvSpPr>
          <p:cNvPr id="3" name="Rectangle 2">
            <a:extLst>
              <a:ext uri="{FF2B5EF4-FFF2-40B4-BE49-F238E27FC236}">
                <a16:creationId xmlns:a16="http://schemas.microsoft.com/office/drawing/2014/main" id="{1A14E490-2129-4FEC-8DE9-6F0BEE732E9B}"/>
              </a:ext>
            </a:extLst>
          </p:cNvPr>
          <p:cNvSpPr/>
          <p:nvPr/>
        </p:nvSpPr>
        <p:spPr>
          <a:xfrm>
            <a:off x="5074682" y="3190436"/>
            <a:ext cx="911660" cy="230832"/>
          </a:xfrm>
          <a:prstGeom prst="rect">
            <a:avLst/>
          </a:prstGeom>
        </p:spPr>
        <p:txBody>
          <a:bodyPr wrap="none">
            <a:spAutoFit/>
          </a:bodyPr>
          <a:lstStyle/>
          <a:p>
            <a:pPr defTabSz="685775" hangingPunct="1">
              <a:defRPr/>
            </a:pPr>
            <a:r>
              <a:rPr lang="en-US" sz="900" spc="-37">
                <a:solidFill>
                  <a:srgbClr val="FFFFFF"/>
                </a:solidFill>
                <a:latin typeface="Segoe UI Semibold"/>
                <a:ea typeface="+mn-ea"/>
                <a:cs typeface="+mn-cs"/>
              </a:rPr>
              <a:t>ASC Connector</a:t>
            </a:r>
            <a:endParaRPr lang="en-US" sz="900" kern="1200">
              <a:solidFill>
                <a:srgbClr val="FFFFFF"/>
              </a:solidFill>
              <a:latin typeface="Segoe UI"/>
              <a:ea typeface="+mn-ea"/>
              <a:cs typeface="+mn-cs"/>
            </a:endParaRPr>
          </a:p>
        </p:txBody>
      </p:sp>
      <p:grpSp>
        <p:nvGrpSpPr>
          <p:cNvPr id="28" name="Group 27">
            <a:extLst>
              <a:ext uri="{FF2B5EF4-FFF2-40B4-BE49-F238E27FC236}">
                <a16:creationId xmlns:a16="http://schemas.microsoft.com/office/drawing/2014/main" id="{9871F725-66D6-4DC8-8F94-397AD26978FE}"/>
              </a:ext>
            </a:extLst>
          </p:cNvPr>
          <p:cNvGrpSpPr/>
          <p:nvPr/>
        </p:nvGrpSpPr>
        <p:grpSpPr>
          <a:xfrm>
            <a:off x="439361" y="2038291"/>
            <a:ext cx="610278" cy="610278"/>
            <a:chOff x="276901" y="2258566"/>
            <a:chExt cx="813704" cy="813704"/>
          </a:xfrm>
        </p:grpSpPr>
        <p:sp>
          <p:nvSpPr>
            <p:cNvPr id="63" name="Oval 62">
              <a:extLst>
                <a:ext uri="{FF2B5EF4-FFF2-40B4-BE49-F238E27FC236}">
                  <a16:creationId xmlns:a16="http://schemas.microsoft.com/office/drawing/2014/main" id="{8F7A9CEB-8771-4023-A789-353D07798B6C}"/>
                </a:ext>
              </a:extLst>
            </p:cNvPr>
            <p:cNvSpPr/>
            <p:nvPr/>
          </p:nvSpPr>
          <p:spPr bwMode="auto">
            <a:xfrm>
              <a:off x="276901" y="2258566"/>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90" name="Picture 2" descr="Image result for log analytics logo">
              <a:extLst>
                <a:ext uri="{FF2B5EF4-FFF2-40B4-BE49-F238E27FC236}">
                  <a16:creationId xmlns:a16="http://schemas.microsoft.com/office/drawing/2014/main" id="{7959CB85-1F55-4438-947A-5F73CB2825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67" y="2483233"/>
              <a:ext cx="364370" cy="364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BE797A6F-74A8-47C0-AFA3-08566C6112D3}"/>
              </a:ext>
            </a:extLst>
          </p:cNvPr>
          <p:cNvGrpSpPr/>
          <p:nvPr/>
        </p:nvGrpSpPr>
        <p:grpSpPr>
          <a:xfrm>
            <a:off x="436492" y="3166018"/>
            <a:ext cx="623735" cy="610278"/>
            <a:chOff x="276901" y="3220214"/>
            <a:chExt cx="831647" cy="813704"/>
          </a:xfrm>
        </p:grpSpPr>
        <p:sp>
          <p:nvSpPr>
            <p:cNvPr id="64" name="Oval 63">
              <a:extLst>
                <a:ext uri="{FF2B5EF4-FFF2-40B4-BE49-F238E27FC236}">
                  <a16:creationId xmlns:a16="http://schemas.microsoft.com/office/drawing/2014/main" id="{C799F815-4000-415C-A59D-FA0E27A10564}"/>
                </a:ext>
              </a:extLst>
            </p:cNvPr>
            <p:cNvSpPr/>
            <p:nvPr/>
          </p:nvSpPr>
          <p:spPr bwMode="auto">
            <a:xfrm>
              <a:off x="276901" y="3220214"/>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81B441C-D944-4EC3-9455-9B8F6A41E2D3}"/>
                </a:ext>
              </a:extLst>
            </p:cNvPr>
            <p:cNvSpPr/>
            <p:nvPr/>
          </p:nvSpPr>
          <p:spPr>
            <a:xfrm>
              <a:off x="317305" y="3447087"/>
              <a:ext cx="791243" cy="400109"/>
            </a:xfrm>
            <a:prstGeom prst="rect">
              <a:avLst/>
            </a:prstGeom>
          </p:spPr>
          <p:txBody>
            <a:bodyPr wrap="none">
              <a:spAutoFit/>
            </a:bodyPr>
            <a:lstStyle/>
            <a:p>
              <a:pPr defTabSz="685775" hangingPunct="1">
                <a:defRPr/>
              </a:pPr>
              <a:r>
                <a:rPr lang="en-US" sz="1350" b="1" kern="1200">
                  <a:solidFill>
                    <a:srgbClr val="0078D4"/>
                  </a:solidFill>
                  <a:latin typeface="Segoe UI"/>
                  <a:ea typeface="+mn-ea"/>
                  <a:cs typeface="Segoe UI" panose="020B0502040204020203" pitchFamily="34" charset="0"/>
                </a:rPr>
                <a:t>SIEM</a:t>
              </a:r>
              <a:endParaRPr lang="en-US" sz="1324" kern="1200">
                <a:solidFill>
                  <a:srgbClr val="0078D4"/>
                </a:solidFill>
                <a:latin typeface="Segoe UI"/>
                <a:ea typeface="+mn-ea"/>
                <a:cs typeface="+mn-cs"/>
              </a:endParaRPr>
            </a:p>
          </p:txBody>
        </p:sp>
      </p:grpSp>
      <p:grpSp>
        <p:nvGrpSpPr>
          <p:cNvPr id="32" name="Group 31">
            <a:extLst>
              <a:ext uri="{FF2B5EF4-FFF2-40B4-BE49-F238E27FC236}">
                <a16:creationId xmlns:a16="http://schemas.microsoft.com/office/drawing/2014/main" id="{244AB312-D121-4F88-A860-B1D1292FB0E7}"/>
              </a:ext>
            </a:extLst>
          </p:cNvPr>
          <p:cNvGrpSpPr/>
          <p:nvPr/>
        </p:nvGrpSpPr>
        <p:grpSpPr>
          <a:xfrm>
            <a:off x="811293" y="2603905"/>
            <a:ext cx="610278" cy="610278"/>
            <a:chOff x="276900" y="4181862"/>
            <a:chExt cx="813704" cy="813704"/>
          </a:xfrm>
        </p:grpSpPr>
        <p:sp>
          <p:nvSpPr>
            <p:cNvPr id="65" name="Oval 64">
              <a:extLst>
                <a:ext uri="{FF2B5EF4-FFF2-40B4-BE49-F238E27FC236}">
                  <a16:creationId xmlns:a16="http://schemas.microsoft.com/office/drawing/2014/main" id="{26B5896E-8672-481B-87EC-422EBCC45C9A}"/>
                </a:ext>
              </a:extLst>
            </p:cNvPr>
            <p:cNvSpPr/>
            <p:nvPr/>
          </p:nvSpPr>
          <p:spPr bwMode="auto">
            <a:xfrm>
              <a:off x="276900" y="4181862"/>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92" name="Picture 4" descr="Image result for event hub icon">
              <a:extLst>
                <a:ext uri="{FF2B5EF4-FFF2-40B4-BE49-F238E27FC236}">
                  <a16:creationId xmlns:a16="http://schemas.microsoft.com/office/drawing/2014/main" id="{3D7B9A0A-0E92-46A1-840D-ADF98BC894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886" y="4360354"/>
              <a:ext cx="456720" cy="456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F30A633-D387-45D9-BCBD-A21E3ADE6D38}"/>
              </a:ext>
            </a:extLst>
          </p:cNvPr>
          <p:cNvGrpSpPr/>
          <p:nvPr/>
        </p:nvGrpSpPr>
        <p:grpSpPr>
          <a:xfrm>
            <a:off x="63992" y="2607625"/>
            <a:ext cx="610278" cy="610278"/>
            <a:chOff x="1190046" y="2753043"/>
            <a:chExt cx="813704" cy="813704"/>
          </a:xfrm>
        </p:grpSpPr>
        <p:sp>
          <p:nvSpPr>
            <p:cNvPr id="66" name="Oval 65">
              <a:extLst>
                <a:ext uri="{FF2B5EF4-FFF2-40B4-BE49-F238E27FC236}">
                  <a16:creationId xmlns:a16="http://schemas.microsoft.com/office/drawing/2014/main" id="{97476121-8A51-430A-8DD2-F6B37CEBE951}"/>
                </a:ext>
              </a:extLst>
            </p:cNvPr>
            <p:cNvSpPr/>
            <p:nvPr/>
          </p:nvSpPr>
          <p:spPr bwMode="auto">
            <a:xfrm>
              <a:off x="1190046" y="2753043"/>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94" name="Picture 6" descr="Image result for kusto icon">
              <a:extLst>
                <a:ext uri="{FF2B5EF4-FFF2-40B4-BE49-F238E27FC236}">
                  <a16:creationId xmlns:a16="http://schemas.microsoft.com/office/drawing/2014/main" id="{37238C50-D3B2-42FF-9A60-0B2C935C56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684" y="2953682"/>
              <a:ext cx="462693" cy="4626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067E8B88-57A6-489C-BFDF-13C4440E4205}"/>
              </a:ext>
            </a:extLst>
          </p:cNvPr>
          <p:cNvGrpSpPr/>
          <p:nvPr/>
        </p:nvGrpSpPr>
        <p:grpSpPr>
          <a:xfrm>
            <a:off x="1148474" y="2014061"/>
            <a:ext cx="610278" cy="610278"/>
            <a:chOff x="1190045" y="3714691"/>
            <a:chExt cx="813704" cy="813704"/>
          </a:xfrm>
        </p:grpSpPr>
        <p:sp>
          <p:nvSpPr>
            <p:cNvPr id="67" name="Oval 66">
              <a:extLst>
                <a:ext uri="{FF2B5EF4-FFF2-40B4-BE49-F238E27FC236}">
                  <a16:creationId xmlns:a16="http://schemas.microsoft.com/office/drawing/2014/main" id="{4F4DAF88-5F9E-4135-B3BD-BF2DDA093905}"/>
                </a:ext>
              </a:extLst>
            </p:cNvPr>
            <p:cNvSpPr/>
            <p:nvPr/>
          </p:nvSpPr>
          <p:spPr bwMode="auto">
            <a:xfrm>
              <a:off x="1190045" y="3714691"/>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96" name="Picture 8" descr="Image result for excel icon site:microsoft.com">
              <a:extLst>
                <a:ext uri="{FF2B5EF4-FFF2-40B4-BE49-F238E27FC236}">
                  <a16:creationId xmlns:a16="http://schemas.microsoft.com/office/drawing/2014/main" id="{6AE20DBC-5275-49FA-8105-1F5447F9E1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6911" y="3848911"/>
              <a:ext cx="538523" cy="5385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A980E16E-C189-4D0B-94C0-E111EB263A71}"/>
              </a:ext>
            </a:extLst>
          </p:cNvPr>
          <p:cNvGrpSpPr/>
          <p:nvPr/>
        </p:nvGrpSpPr>
        <p:grpSpPr>
          <a:xfrm>
            <a:off x="1173790" y="3180815"/>
            <a:ext cx="610278" cy="610278"/>
            <a:chOff x="1193137" y="4674978"/>
            <a:chExt cx="813704" cy="813704"/>
          </a:xfrm>
        </p:grpSpPr>
        <p:sp>
          <p:nvSpPr>
            <p:cNvPr id="85" name="Oval 84">
              <a:extLst>
                <a:ext uri="{FF2B5EF4-FFF2-40B4-BE49-F238E27FC236}">
                  <a16:creationId xmlns:a16="http://schemas.microsoft.com/office/drawing/2014/main" id="{F2849ED5-D6F7-4C85-99CA-4D3C2676766F}"/>
                </a:ext>
              </a:extLst>
            </p:cNvPr>
            <p:cNvSpPr/>
            <p:nvPr/>
          </p:nvSpPr>
          <p:spPr bwMode="auto">
            <a:xfrm>
              <a:off x="1193137" y="4674978"/>
              <a:ext cx="813704" cy="813704"/>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1">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98" name="Picture 10" descr="Image result for azure resource graph icon">
              <a:extLst>
                <a:ext uri="{FF2B5EF4-FFF2-40B4-BE49-F238E27FC236}">
                  <a16:creationId xmlns:a16="http://schemas.microsoft.com/office/drawing/2014/main" id="{100F26F3-01CE-4D69-BA45-7BC1EE05B1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9252" y="4904256"/>
              <a:ext cx="425093" cy="425093"/>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arrow_15" title="Icon of a arrow in a circle pointed right">
            <a:extLst>
              <a:ext uri="{FF2B5EF4-FFF2-40B4-BE49-F238E27FC236}">
                <a16:creationId xmlns:a16="http://schemas.microsoft.com/office/drawing/2014/main" id="{E77586E8-5F9F-4C57-98CB-44E698FD7651}"/>
              </a:ext>
            </a:extLst>
          </p:cNvPr>
          <p:cNvSpPr>
            <a:spLocks noChangeAspect="1" noEditPoints="1"/>
          </p:cNvSpPr>
          <p:nvPr/>
        </p:nvSpPr>
        <p:spPr bwMode="auto">
          <a:xfrm>
            <a:off x="5327829" y="2757994"/>
            <a:ext cx="363049" cy="36140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hangingPunct="1">
              <a:defRPr/>
            </a:pPr>
            <a:endParaRPr lang="en-US" sz="1324">
              <a:solidFill>
                <a:srgbClr val="3C3C41"/>
              </a:solidFill>
              <a:latin typeface="Segoe UI"/>
              <a:ea typeface="+mn-ea"/>
              <a:cs typeface="+mn-cs"/>
            </a:endParaRPr>
          </a:p>
        </p:txBody>
      </p:sp>
      <p:grpSp>
        <p:nvGrpSpPr>
          <p:cNvPr id="68" name="Group 67">
            <a:extLst>
              <a:ext uri="{FF2B5EF4-FFF2-40B4-BE49-F238E27FC236}">
                <a16:creationId xmlns:a16="http://schemas.microsoft.com/office/drawing/2014/main" id="{3524B338-719B-4B28-8331-3F96C02BA54E}"/>
              </a:ext>
            </a:extLst>
          </p:cNvPr>
          <p:cNvGrpSpPr/>
          <p:nvPr/>
        </p:nvGrpSpPr>
        <p:grpSpPr>
          <a:xfrm>
            <a:off x="5785644" y="2791006"/>
            <a:ext cx="986495" cy="557466"/>
            <a:chOff x="8597585" y="1208684"/>
            <a:chExt cx="1911626" cy="1059104"/>
          </a:xfrm>
        </p:grpSpPr>
        <p:sp>
          <p:nvSpPr>
            <p:cNvPr id="70" name="Data">
              <a:extLst>
                <a:ext uri="{FF2B5EF4-FFF2-40B4-BE49-F238E27FC236}">
                  <a16:creationId xmlns:a16="http://schemas.microsoft.com/office/drawing/2014/main" id="{B2A92113-C23B-41AF-AA8E-45E425C9CE6C}"/>
                </a:ext>
              </a:extLst>
            </p:cNvPr>
            <p:cNvSpPr/>
            <p:nvPr/>
          </p:nvSpPr>
          <p:spPr bwMode="auto">
            <a:xfrm>
              <a:off x="8597585" y="1578774"/>
              <a:ext cx="1911626" cy="689014"/>
            </a:xfrm>
            <a:prstGeom prst="rect">
              <a:avLst/>
            </a:prstGeom>
            <a:noFill/>
          </p:spPr>
          <p:txBody>
            <a:bodyPr wrap="none" lIns="134464" tIns="107571" rIns="134464" bIns="107571" rtlCol="0">
              <a:spAutoFit/>
            </a:bodyPr>
            <a:lstStyle/>
            <a:p>
              <a:pPr algn="ctr" defTabSz="685775" hangingPunct="1">
                <a:lnSpc>
                  <a:spcPct val="90000"/>
                </a:lnSpc>
                <a:spcAft>
                  <a:spcPts val="441"/>
                </a:spcAft>
                <a:defRPr/>
              </a:pPr>
              <a:r>
                <a:rPr lang="en-US" sz="1050" kern="1200">
                  <a:gradFill>
                    <a:gsLst>
                      <a:gs pos="2917">
                        <a:srgbClr val="282828"/>
                      </a:gs>
                      <a:gs pos="30000">
                        <a:srgbClr val="282828"/>
                      </a:gs>
                    </a:gsLst>
                    <a:lin ang="5400000" scaled="0"/>
                  </a:gradFill>
                  <a:latin typeface="Segoe UI Semibold"/>
                  <a:ea typeface="+mn-ea"/>
                  <a:cs typeface="+mn-cs"/>
                </a:rPr>
                <a:t>Multi-cloud</a:t>
              </a:r>
            </a:p>
          </p:txBody>
        </p:sp>
        <p:grpSp>
          <p:nvGrpSpPr>
            <p:cNvPr id="71" name="Group 161">
              <a:extLst>
                <a:ext uri="{FF2B5EF4-FFF2-40B4-BE49-F238E27FC236}">
                  <a16:creationId xmlns:a16="http://schemas.microsoft.com/office/drawing/2014/main" id="{157C93D3-4915-43F7-8A96-BA10C1E037E9}"/>
                </a:ext>
              </a:extLst>
            </p:cNvPr>
            <p:cNvGrpSpPr>
              <a:grpSpLocks noChangeAspect="1"/>
            </p:cNvGrpSpPr>
            <p:nvPr/>
          </p:nvGrpSpPr>
          <p:grpSpPr bwMode="auto">
            <a:xfrm>
              <a:off x="9223320" y="1208684"/>
              <a:ext cx="642844" cy="393125"/>
              <a:chOff x="5010" y="2147"/>
              <a:chExt cx="260" cy="159"/>
            </a:xfrm>
            <a:solidFill>
              <a:schemeClr val="accent2"/>
            </a:solidFill>
          </p:grpSpPr>
          <p:sp>
            <p:nvSpPr>
              <p:cNvPr id="72" name="Freeform 162">
                <a:extLst>
                  <a:ext uri="{FF2B5EF4-FFF2-40B4-BE49-F238E27FC236}">
                    <a16:creationId xmlns:a16="http://schemas.microsoft.com/office/drawing/2014/main" id="{1E8EE1CE-4096-4726-9A66-F65031DDE6A7}"/>
                  </a:ext>
                </a:extLst>
              </p:cNvPr>
              <p:cNvSpPr>
                <a:spLocks/>
              </p:cNvSpPr>
              <p:nvPr/>
            </p:nvSpPr>
            <p:spPr bwMode="auto">
              <a:xfrm>
                <a:off x="5010" y="2147"/>
                <a:ext cx="204" cy="147"/>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82296" tIns="41148" rIns="82296" bIns="41148" numCol="1" anchor="t" anchorCtr="0" compatLnSpc="1">
                <a:prstTxWarp prst="textNoShape">
                  <a:avLst/>
                </a:prstTxWarp>
              </a:bodyPr>
              <a:lstStyle/>
              <a:p>
                <a:pPr defTabSz="699557" hangingPunct="1">
                  <a:defRPr/>
                </a:pPr>
                <a:endParaRPr lang="en-US" sz="1350" kern="1200">
                  <a:solidFill>
                    <a:srgbClr val="3C3C41"/>
                  </a:solidFill>
                  <a:latin typeface="Segoe UI"/>
                  <a:ea typeface="+mn-ea"/>
                  <a:cs typeface="+mn-cs"/>
                </a:endParaRPr>
              </a:p>
            </p:txBody>
          </p:sp>
          <p:sp>
            <p:nvSpPr>
              <p:cNvPr id="73" name="Freeform 163">
                <a:extLst>
                  <a:ext uri="{FF2B5EF4-FFF2-40B4-BE49-F238E27FC236}">
                    <a16:creationId xmlns:a16="http://schemas.microsoft.com/office/drawing/2014/main" id="{DA86D65F-BBE9-41A1-9C7C-D3B2AB03539C}"/>
                  </a:ext>
                </a:extLst>
              </p:cNvPr>
              <p:cNvSpPr>
                <a:spLocks/>
              </p:cNvSpPr>
              <p:nvPr/>
            </p:nvSpPr>
            <p:spPr bwMode="auto">
              <a:xfrm>
                <a:off x="5076" y="2199"/>
                <a:ext cx="194" cy="10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82296" tIns="41148" rIns="82296" bIns="41148" numCol="1" anchor="t" anchorCtr="0" compatLnSpc="1">
                <a:prstTxWarp prst="textNoShape">
                  <a:avLst/>
                </a:prstTxWarp>
              </a:bodyPr>
              <a:lstStyle/>
              <a:p>
                <a:pPr defTabSz="699557" hangingPunct="1">
                  <a:defRPr/>
                </a:pPr>
                <a:endParaRPr lang="en-US" sz="1350" kern="1200">
                  <a:solidFill>
                    <a:srgbClr val="3C3C41"/>
                  </a:solidFill>
                  <a:latin typeface="Segoe UI"/>
                  <a:ea typeface="+mn-ea"/>
                  <a:cs typeface="+mn-cs"/>
                </a:endParaRPr>
              </a:p>
            </p:txBody>
          </p:sp>
        </p:grpSp>
      </p:grpSp>
      <p:sp>
        <p:nvSpPr>
          <p:cNvPr id="78" name="TextBox 77">
            <a:extLst>
              <a:ext uri="{FF2B5EF4-FFF2-40B4-BE49-F238E27FC236}">
                <a16:creationId xmlns:a16="http://schemas.microsoft.com/office/drawing/2014/main" id="{FB8C39A7-F490-42B0-841C-A15F6149DB57}"/>
              </a:ext>
            </a:extLst>
          </p:cNvPr>
          <p:cNvSpPr txBox="1"/>
          <p:nvPr/>
        </p:nvSpPr>
        <p:spPr>
          <a:xfrm>
            <a:off x="6380764" y="3881296"/>
            <a:ext cx="797340" cy="362667"/>
          </a:xfrm>
          <a:prstGeom prst="rect">
            <a:avLst/>
          </a:prstGeom>
          <a:noFill/>
        </p:spPr>
        <p:txBody>
          <a:bodyPr wrap="none" lIns="134464" tIns="107571" rIns="134464" bIns="107571" rtlCol="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defTabSz="685775" hangingPunct="1">
              <a:spcAft>
                <a:spcPts val="441"/>
              </a:spcAft>
              <a:defRPr/>
            </a:pPr>
            <a:r>
              <a:rPr lang="en-US" sz="1050" kern="1200">
                <a:ea typeface="+mn-ea"/>
                <a:cs typeface="+mn-cs"/>
              </a:rPr>
              <a:t>Network</a:t>
            </a:r>
          </a:p>
        </p:txBody>
      </p:sp>
      <p:sp>
        <p:nvSpPr>
          <p:cNvPr id="79" name="TextBox 78">
            <a:extLst>
              <a:ext uri="{FF2B5EF4-FFF2-40B4-BE49-F238E27FC236}">
                <a16:creationId xmlns:a16="http://schemas.microsoft.com/office/drawing/2014/main" id="{4688D89E-7E68-4006-B595-09990A39875D}"/>
              </a:ext>
            </a:extLst>
          </p:cNvPr>
          <p:cNvSpPr txBox="1"/>
          <p:nvPr/>
        </p:nvSpPr>
        <p:spPr>
          <a:xfrm>
            <a:off x="6495280" y="2157948"/>
            <a:ext cx="463915" cy="362667"/>
          </a:xfrm>
          <a:prstGeom prst="rect">
            <a:avLst/>
          </a:prstGeom>
          <a:noFill/>
        </p:spPr>
        <p:txBody>
          <a:bodyPr wrap="none" lIns="134464" tIns="107571" rIns="134464" bIns="107571" rtlCol="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defTabSz="685775" hangingPunct="1">
              <a:spcAft>
                <a:spcPts val="441"/>
              </a:spcAft>
              <a:defRPr/>
            </a:pPr>
            <a:r>
              <a:rPr lang="en-US" sz="1050" kern="1200">
                <a:ea typeface="+mn-ea"/>
                <a:cs typeface="+mn-cs"/>
              </a:rPr>
              <a:t>IoT</a:t>
            </a:r>
          </a:p>
        </p:txBody>
      </p:sp>
      <p:grpSp>
        <p:nvGrpSpPr>
          <p:cNvPr id="95" name="Group 94">
            <a:extLst>
              <a:ext uri="{FF2B5EF4-FFF2-40B4-BE49-F238E27FC236}">
                <a16:creationId xmlns:a16="http://schemas.microsoft.com/office/drawing/2014/main" id="{0F8C9BBB-7609-4AB9-8DF3-8DC377886280}"/>
              </a:ext>
            </a:extLst>
          </p:cNvPr>
          <p:cNvGrpSpPr/>
          <p:nvPr/>
        </p:nvGrpSpPr>
        <p:grpSpPr>
          <a:xfrm>
            <a:off x="7691777" y="3575873"/>
            <a:ext cx="556890" cy="640227"/>
            <a:chOff x="12527606" y="3221348"/>
            <a:chExt cx="757407" cy="870753"/>
          </a:xfrm>
        </p:grpSpPr>
        <p:pic>
          <p:nvPicPr>
            <p:cNvPr id="96" name="Graphic 95">
              <a:extLst>
                <a:ext uri="{FF2B5EF4-FFF2-40B4-BE49-F238E27FC236}">
                  <a16:creationId xmlns:a16="http://schemas.microsoft.com/office/drawing/2014/main" id="{83071D08-637A-483F-B99B-4C1469EAED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90715" y="3221348"/>
              <a:ext cx="435297" cy="378519"/>
            </a:xfrm>
            <a:prstGeom prst="rect">
              <a:avLst/>
            </a:prstGeom>
          </p:spPr>
        </p:pic>
        <p:sp>
          <p:nvSpPr>
            <p:cNvPr id="97" name="TextBox 96">
              <a:extLst>
                <a:ext uri="{FF2B5EF4-FFF2-40B4-BE49-F238E27FC236}">
                  <a16:creationId xmlns:a16="http://schemas.microsoft.com/office/drawing/2014/main" id="{6D1D3FD8-7951-4773-B635-53C9ECC13808}"/>
                </a:ext>
              </a:extLst>
            </p:cNvPr>
            <p:cNvSpPr txBox="1"/>
            <p:nvPr/>
          </p:nvSpPr>
          <p:spPr>
            <a:xfrm>
              <a:off x="12527606" y="3598849"/>
              <a:ext cx="757407" cy="493252"/>
            </a:xfrm>
            <a:prstGeom prst="rect">
              <a:avLst/>
            </a:prstGeom>
            <a:noFill/>
          </p:spPr>
          <p:txBody>
            <a:bodyPr wrap="none" lIns="134464" tIns="107571" rIns="134464" bIns="107571" rtlCol="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defTabSz="685775" hangingPunct="1">
                <a:spcAft>
                  <a:spcPts val="441"/>
                </a:spcAft>
                <a:defRPr/>
              </a:pPr>
              <a:r>
                <a:rPr lang="en-US" sz="1050" kern="1200">
                  <a:ea typeface="+mn-ea"/>
                  <a:cs typeface="+mn-cs"/>
                </a:rPr>
                <a:t>Data</a:t>
              </a:r>
            </a:p>
          </p:txBody>
        </p:sp>
      </p:grpSp>
      <p:grpSp>
        <p:nvGrpSpPr>
          <p:cNvPr id="98" name="Group 97">
            <a:extLst>
              <a:ext uri="{FF2B5EF4-FFF2-40B4-BE49-F238E27FC236}">
                <a16:creationId xmlns:a16="http://schemas.microsoft.com/office/drawing/2014/main" id="{3748C8CC-C6B9-474B-8C37-F5C0ECA252FB}"/>
              </a:ext>
            </a:extLst>
          </p:cNvPr>
          <p:cNvGrpSpPr/>
          <p:nvPr/>
        </p:nvGrpSpPr>
        <p:grpSpPr>
          <a:xfrm>
            <a:off x="7979509" y="2234036"/>
            <a:ext cx="822988" cy="810333"/>
            <a:chOff x="10151583" y="2125147"/>
            <a:chExt cx="1097317" cy="1080445"/>
          </a:xfrm>
        </p:grpSpPr>
        <p:sp>
          <p:nvSpPr>
            <p:cNvPr id="100" name="TextBox 99">
              <a:extLst>
                <a:ext uri="{FF2B5EF4-FFF2-40B4-BE49-F238E27FC236}">
                  <a16:creationId xmlns:a16="http://schemas.microsoft.com/office/drawing/2014/main" id="{DC88949B-A568-45D9-AF04-CEAD716FB601}"/>
                </a:ext>
              </a:extLst>
            </p:cNvPr>
            <p:cNvSpPr txBox="1"/>
            <p:nvPr/>
          </p:nvSpPr>
          <p:spPr>
            <a:xfrm>
              <a:off x="10151583" y="2528136"/>
              <a:ext cx="1097317" cy="677456"/>
            </a:xfrm>
            <a:prstGeom prst="rect">
              <a:avLst/>
            </a:prstGeom>
            <a:noFill/>
          </p:spPr>
          <p:txBody>
            <a:bodyPr wrap="none" lIns="134464" tIns="107571" rIns="134464" bIns="107571" rtlCol="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defTabSz="685775" hangingPunct="1">
                <a:spcAft>
                  <a:spcPts val="441"/>
                </a:spcAft>
                <a:defRPr/>
              </a:pPr>
              <a:r>
                <a:rPr lang="en-US" sz="1050" kern="1200">
                  <a:ea typeface="+mn-ea"/>
                  <a:cs typeface="+mn-cs"/>
                </a:rPr>
                <a:t>Partner </a:t>
              </a:r>
              <a:br>
                <a:rPr lang="en-US" sz="1050" kern="1200">
                  <a:ea typeface="+mn-ea"/>
                  <a:cs typeface="+mn-cs"/>
                </a:rPr>
              </a:br>
              <a:r>
                <a:rPr lang="en-US" sz="1050" kern="1200">
                  <a:ea typeface="+mn-ea"/>
                  <a:cs typeface="+mn-cs"/>
                </a:rPr>
                <a:t>solutions</a:t>
              </a:r>
            </a:p>
          </p:txBody>
        </p:sp>
        <p:grpSp>
          <p:nvGrpSpPr>
            <p:cNvPr id="101" name="Group 100">
              <a:extLst>
                <a:ext uri="{FF2B5EF4-FFF2-40B4-BE49-F238E27FC236}">
                  <a16:creationId xmlns:a16="http://schemas.microsoft.com/office/drawing/2014/main" id="{BB22A10F-8BB7-4A39-8054-9A5B89AA7D5E}"/>
                </a:ext>
              </a:extLst>
            </p:cNvPr>
            <p:cNvGrpSpPr/>
            <p:nvPr/>
          </p:nvGrpSpPr>
          <p:grpSpPr>
            <a:xfrm>
              <a:off x="10444439" y="2125147"/>
              <a:ext cx="456442" cy="443010"/>
              <a:chOff x="790277" y="4729555"/>
              <a:chExt cx="541458" cy="525527"/>
            </a:xfrm>
          </p:grpSpPr>
          <p:sp>
            <p:nvSpPr>
              <p:cNvPr id="109" name="Freeform 1099">
                <a:extLst>
                  <a:ext uri="{FF2B5EF4-FFF2-40B4-BE49-F238E27FC236}">
                    <a16:creationId xmlns:a16="http://schemas.microsoft.com/office/drawing/2014/main" id="{E5BEE764-34D9-4F5A-A307-68DD8CD92566}"/>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699557" hangingPunct="1">
                  <a:defRPr/>
                </a:pPr>
                <a:endParaRPr lang="en-US" sz="1350" kern="1200">
                  <a:solidFill>
                    <a:srgbClr val="3C3C41"/>
                  </a:solidFill>
                  <a:latin typeface="Segoe UI"/>
                  <a:ea typeface="+mn-ea"/>
                  <a:cs typeface="+mn-cs"/>
                </a:endParaRPr>
              </a:p>
            </p:txBody>
          </p:sp>
          <p:sp>
            <p:nvSpPr>
              <p:cNvPr id="110" name="Freeform 1100">
                <a:extLst>
                  <a:ext uri="{FF2B5EF4-FFF2-40B4-BE49-F238E27FC236}">
                    <a16:creationId xmlns:a16="http://schemas.microsoft.com/office/drawing/2014/main" id="{B09621F2-6B1A-4138-A412-F6570F821E79}"/>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699557" hangingPunct="1">
                  <a:defRPr/>
                </a:pPr>
                <a:endParaRPr lang="en-US" sz="1350" kern="1200">
                  <a:solidFill>
                    <a:srgbClr val="3C3C41"/>
                  </a:solidFill>
                  <a:latin typeface="Segoe UI"/>
                  <a:ea typeface="+mn-ea"/>
                  <a:cs typeface="+mn-cs"/>
                </a:endParaRPr>
              </a:p>
            </p:txBody>
          </p:sp>
          <p:sp>
            <p:nvSpPr>
              <p:cNvPr id="111" name="Freeform 1101">
                <a:extLst>
                  <a:ext uri="{FF2B5EF4-FFF2-40B4-BE49-F238E27FC236}">
                    <a16:creationId xmlns:a16="http://schemas.microsoft.com/office/drawing/2014/main" id="{7CF54B05-09C6-4A85-8ED0-000C0C691D03}"/>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699557" hangingPunct="1">
                  <a:defRPr/>
                </a:pPr>
                <a:endParaRPr lang="en-US" sz="1350" kern="1200">
                  <a:solidFill>
                    <a:srgbClr val="3C3C41"/>
                  </a:solidFill>
                  <a:latin typeface="Segoe UI"/>
                  <a:ea typeface="+mn-ea"/>
                  <a:cs typeface="+mn-cs"/>
                </a:endParaRPr>
              </a:p>
            </p:txBody>
          </p:sp>
          <p:sp>
            <p:nvSpPr>
              <p:cNvPr id="113" name="Freeform 1102">
                <a:extLst>
                  <a:ext uri="{FF2B5EF4-FFF2-40B4-BE49-F238E27FC236}">
                    <a16:creationId xmlns:a16="http://schemas.microsoft.com/office/drawing/2014/main" id="{3C847437-9454-42AA-B025-B608AE0002E5}"/>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699557" hangingPunct="1">
                  <a:defRPr/>
                </a:pPr>
                <a:endParaRPr lang="en-US" sz="1350" kern="1200">
                  <a:solidFill>
                    <a:srgbClr val="3C3C41"/>
                  </a:solidFill>
                  <a:latin typeface="Segoe UI"/>
                  <a:ea typeface="+mn-ea"/>
                  <a:cs typeface="+mn-cs"/>
                </a:endParaRPr>
              </a:p>
            </p:txBody>
          </p:sp>
          <p:sp>
            <p:nvSpPr>
              <p:cNvPr id="115" name="Freeform 1103">
                <a:extLst>
                  <a:ext uri="{FF2B5EF4-FFF2-40B4-BE49-F238E27FC236}">
                    <a16:creationId xmlns:a16="http://schemas.microsoft.com/office/drawing/2014/main" id="{57ADCF2D-0EED-4C2C-8122-23255C07EB05}"/>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699557" hangingPunct="1">
                  <a:defRPr/>
                </a:pPr>
                <a:endParaRPr lang="en-US" sz="1350" kern="1200">
                  <a:solidFill>
                    <a:srgbClr val="3C3C41"/>
                  </a:solidFill>
                  <a:latin typeface="Segoe UI"/>
                  <a:ea typeface="+mn-ea"/>
                  <a:cs typeface="+mn-cs"/>
                </a:endParaRPr>
              </a:p>
            </p:txBody>
          </p:sp>
          <p:sp>
            <p:nvSpPr>
              <p:cNvPr id="116" name="Freeform 1104">
                <a:extLst>
                  <a:ext uri="{FF2B5EF4-FFF2-40B4-BE49-F238E27FC236}">
                    <a16:creationId xmlns:a16="http://schemas.microsoft.com/office/drawing/2014/main" id="{138FCA74-3821-438C-BAA2-D141D2DC1A72}"/>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defTabSz="699557" hangingPunct="1">
                  <a:defRPr/>
                </a:pPr>
                <a:endParaRPr lang="en-US" sz="1350" kern="1200">
                  <a:solidFill>
                    <a:srgbClr val="3C3C41"/>
                  </a:solidFill>
                  <a:latin typeface="Segoe UI"/>
                  <a:ea typeface="+mn-ea"/>
                  <a:cs typeface="+mn-cs"/>
                </a:endParaRPr>
              </a:p>
            </p:txBody>
          </p:sp>
        </p:grpSp>
      </p:grpSp>
      <p:grpSp>
        <p:nvGrpSpPr>
          <p:cNvPr id="117" name="Group 116">
            <a:extLst>
              <a:ext uri="{FF2B5EF4-FFF2-40B4-BE49-F238E27FC236}">
                <a16:creationId xmlns:a16="http://schemas.microsoft.com/office/drawing/2014/main" id="{9804CBDA-256D-4065-A4F6-305F0F860C2C}"/>
              </a:ext>
            </a:extLst>
          </p:cNvPr>
          <p:cNvGrpSpPr/>
          <p:nvPr/>
        </p:nvGrpSpPr>
        <p:grpSpPr>
          <a:xfrm>
            <a:off x="6529314" y="1757100"/>
            <a:ext cx="379264" cy="382483"/>
            <a:chOff x="10351024" y="3989686"/>
            <a:chExt cx="379641" cy="382863"/>
          </a:xfrm>
        </p:grpSpPr>
        <p:sp>
          <p:nvSpPr>
            <p:cNvPr id="118" name="Rectangle 117">
              <a:extLst>
                <a:ext uri="{FF2B5EF4-FFF2-40B4-BE49-F238E27FC236}">
                  <a16:creationId xmlns:a16="http://schemas.microsoft.com/office/drawing/2014/main" id="{264D5B97-B74D-423F-B103-9A8B66741F9F}"/>
                </a:ext>
              </a:extLst>
            </p:cNvPr>
            <p:cNvSpPr/>
            <p:nvPr/>
          </p:nvSpPr>
          <p:spPr bwMode="auto">
            <a:xfrm rot="19125560" flipH="1">
              <a:off x="10481265"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9EE871BB-CB7A-464B-AA73-74E1D876940B}"/>
                </a:ext>
              </a:extLst>
            </p:cNvPr>
            <p:cNvSpPr/>
            <p:nvPr/>
          </p:nvSpPr>
          <p:spPr bwMode="auto">
            <a:xfrm rot="2161206" flipH="1">
              <a:off x="10595091"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354AA321-B1C9-4A9C-BBFA-F86E9C3086B0}"/>
                </a:ext>
              </a:extLst>
            </p:cNvPr>
            <p:cNvSpPr/>
            <p:nvPr/>
          </p:nvSpPr>
          <p:spPr bwMode="auto">
            <a:xfrm rot="3931757" flipH="1">
              <a:off x="10456452" y="4159000"/>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E6FE9C6-0275-4C73-BC23-F87F0959A1F6}"/>
                </a:ext>
              </a:extLst>
            </p:cNvPr>
            <p:cNvSpPr/>
            <p:nvPr/>
          </p:nvSpPr>
          <p:spPr bwMode="auto">
            <a:xfrm rot="16538738" flipH="1">
              <a:off x="10611276" y="4124704"/>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AB3BD219-B262-4208-B25F-B9A575AB7947}"/>
                </a:ext>
              </a:extLst>
            </p:cNvPr>
            <p:cNvSpPr/>
            <p:nvPr/>
          </p:nvSpPr>
          <p:spPr bwMode="auto">
            <a:xfrm rot="20658908" flipH="1">
              <a:off x="10562418"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097033BA-6048-46F2-8B8F-9CD8671DE2F4}"/>
                </a:ext>
              </a:extLst>
            </p:cNvPr>
            <p:cNvGrpSpPr/>
            <p:nvPr/>
          </p:nvGrpSpPr>
          <p:grpSpPr>
            <a:xfrm>
              <a:off x="10351024" y="3989686"/>
              <a:ext cx="379641" cy="382863"/>
              <a:chOff x="10351024" y="3989686"/>
              <a:chExt cx="379641" cy="382863"/>
            </a:xfrm>
          </p:grpSpPr>
          <p:sp>
            <p:nvSpPr>
              <p:cNvPr id="124" name="Oval 123">
                <a:extLst>
                  <a:ext uri="{FF2B5EF4-FFF2-40B4-BE49-F238E27FC236}">
                    <a16:creationId xmlns:a16="http://schemas.microsoft.com/office/drawing/2014/main" id="{14FF4DDA-064D-4553-9E53-C521EE389D13}"/>
                  </a:ext>
                </a:extLst>
              </p:cNvPr>
              <p:cNvSpPr/>
              <p:nvPr/>
            </p:nvSpPr>
            <p:spPr bwMode="auto">
              <a:xfrm>
                <a:off x="10471034" y="4114134"/>
                <a:ext cx="139621" cy="1396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172D9A3B-10A2-4628-8B62-C5AAF0812935}"/>
                  </a:ext>
                </a:extLst>
              </p:cNvPr>
              <p:cNvSpPr/>
              <p:nvPr/>
            </p:nvSpPr>
            <p:spPr bwMode="auto">
              <a:xfrm>
                <a:off x="10598471" y="3989686"/>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6367678-DAEC-4698-AD7F-D1D9349DE8F3}"/>
                  </a:ext>
                </a:extLst>
              </p:cNvPr>
              <p:cNvSpPr/>
              <p:nvPr/>
            </p:nvSpPr>
            <p:spPr bwMode="auto">
              <a:xfrm>
                <a:off x="10399552" y="4016582"/>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DABA064B-A733-4DAB-817C-C26CBC9A3ACB}"/>
                  </a:ext>
                </a:extLst>
              </p:cNvPr>
              <p:cNvSpPr/>
              <p:nvPr/>
            </p:nvSpPr>
            <p:spPr bwMode="auto">
              <a:xfrm>
                <a:off x="10351024" y="4211133"/>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7C5D6F7B-E798-412C-B45B-E829E7C9B90A}"/>
                  </a:ext>
                </a:extLst>
              </p:cNvPr>
              <p:cNvSpPr/>
              <p:nvPr/>
            </p:nvSpPr>
            <p:spPr bwMode="auto">
              <a:xfrm>
                <a:off x="10645422" y="4161163"/>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1B0CE123-53A9-486D-B78E-521853C27304}"/>
                  </a:ext>
                </a:extLst>
              </p:cNvPr>
              <p:cNvSpPr/>
              <p:nvPr/>
            </p:nvSpPr>
            <p:spPr bwMode="auto">
              <a:xfrm>
                <a:off x="10548422" y="4287306"/>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kern="1200" err="1">
                  <a:gradFill>
                    <a:gsLst>
                      <a:gs pos="85800">
                        <a:srgbClr val="0078D4"/>
                      </a:gs>
                      <a:gs pos="2000">
                        <a:srgbClr val="0078D4"/>
                      </a:gs>
                    </a:gsLst>
                    <a:lin ang="5400000" scaled="0"/>
                  </a:gradFill>
                  <a:latin typeface="Segoe UI"/>
                  <a:ea typeface="Segoe UI" pitchFamily="34" charset="0"/>
                  <a:cs typeface="Segoe UI" pitchFamily="34" charset="0"/>
                </a:endParaRPr>
              </a:p>
            </p:txBody>
          </p:sp>
        </p:grpSp>
      </p:grpSp>
      <p:pic>
        <p:nvPicPr>
          <p:cNvPr id="133" name="Picture 132">
            <a:extLst>
              <a:ext uri="{FF2B5EF4-FFF2-40B4-BE49-F238E27FC236}">
                <a16:creationId xmlns:a16="http://schemas.microsoft.com/office/drawing/2014/main" id="{E5EAF6B4-09B7-403A-BF65-05A29CB03AC5}"/>
              </a:ext>
            </a:extLst>
          </p:cNvPr>
          <p:cNvPicPr>
            <a:picLocks noChangeAspect="1"/>
          </p:cNvPicPr>
          <p:nvPr/>
        </p:nvPicPr>
        <p:blipFill>
          <a:blip r:embed="rId10"/>
          <a:stretch>
            <a:fillRect/>
          </a:stretch>
        </p:blipFill>
        <p:spPr>
          <a:xfrm>
            <a:off x="6627032" y="3588887"/>
            <a:ext cx="304800" cy="304800"/>
          </a:xfrm>
          <a:prstGeom prst="rect">
            <a:avLst/>
          </a:prstGeom>
        </p:spPr>
      </p:pic>
      <p:pic>
        <p:nvPicPr>
          <p:cNvPr id="88" name="Picture 87">
            <a:extLst>
              <a:ext uri="{FF2B5EF4-FFF2-40B4-BE49-F238E27FC236}">
                <a16:creationId xmlns:a16="http://schemas.microsoft.com/office/drawing/2014/main" id="{1CEC33DB-3984-4B9F-BA0F-369C9E3FA3D0}"/>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486074" y="92726"/>
            <a:ext cx="565348" cy="565348"/>
          </a:xfrm>
          <a:prstGeom prst="rect">
            <a:avLst/>
          </a:prstGeom>
        </p:spPr>
      </p:pic>
    </p:spTree>
    <p:extLst>
      <p:ext uri="{BB962C8B-B14F-4D97-AF65-F5344CB8AC3E}">
        <p14:creationId xmlns:p14="http://schemas.microsoft.com/office/powerpoint/2010/main" val="2698731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44"/>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3"/>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9"/>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4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C54B-D233-4F2A-9719-816AB8BC270C}"/>
              </a:ext>
            </a:extLst>
          </p:cNvPr>
          <p:cNvSpPr>
            <a:spLocks noGrp="1"/>
          </p:cNvSpPr>
          <p:nvPr>
            <p:ph type="title"/>
          </p:nvPr>
        </p:nvSpPr>
        <p:spPr>
          <a:xfrm>
            <a:off x="441197" y="342900"/>
            <a:ext cx="8263890" cy="316882"/>
          </a:xfrm>
        </p:spPr>
        <p:txBody>
          <a:bodyPr/>
          <a:lstStyle/>
          <a:p>
            <a:r>
              <a:rPr lang="en-US" sz="2059" dirty="0"/>
              <a:t>Automate workflows with ASC</a:t>
            </a:r>
          </a:p>
        </p:txBody>
      </p:sp>
      <p:pic>
        <p:nvPicPr>
          <p:cNvPr id="7" name="Picture 6">
            <a:extLst>
              <a:ext uri="{FF2B5EF4-FFF2-40B4-BE49-F238E27FC236}">
                <a16:creationId xmlns:a16="http://schemas.microsoft.com/office/drawing/2014/main" id="{532E1F2B-4783-4116-A8E0-F77BF9137A2B}"/>
              </a:ext>
            </a:extLst>
          </p:cNvPr>
          <p:cNvPicPr>
            <a:picLocks noChangeAspect="1"/>
          </p:cNvPicPr>
          <p:nvPr/>
        </p:nvPicPr>
        <p:blipFill>
          <a:blip r:embed="rId3"/>
          <a:stretch>
            <a:fillRect/>
          </a:stretch>
        </p:blipFill>
        <p:spPr>
          <a:xfrm>
            <a:off x="5382435" y="910284"/>
            <a:ext cx="3336972" cy="1367525"/>
          </a:xfrm>
          <a:prstGeom prst="rect">
            <a:avLst/>
          </a:prstGeom>
        </p:spPr>
      </p:pic>
      <p:sp>
        <p:nvSpPr>
          <p:cNvPr id="19" name="Text Placeholder 5">
            <a:extLst>
              <a:ext uri="{FF2B5EF4-FFF2-40B4-BE49-F238E27FC236}">
                <a16:creationId xmlns:a16="http://schemas.microsoft.com/office/drawing/2014/main" id="{24680E04-43A9-4306-96EF-11487328E586}"/>
              </a:ext>
            </a:extLst>
          </p:cNvPr>
          <p:cNvSpPr txBox="1">
            <a:spLocks/>
          </p:cNvSpPr>
          <p:nvPr/>
        </p:nvSpPr>
        <p:spPr>
          <a:xfrm>
            <a:off x="359264" y="1122312"/>
            <a:ext cx="3837077" cy="37560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8073" lvl="1" indent="0" defTabSz="699557">
              <a:buNone/>
              <a:defRPr/>
            </a:pPr>
            <a:r>
              <a:rPr lang="en-US" sz="1471" b="1" dirty="0">
                <a:solidFill>
                  <a:srgbClr val="3C3C41"/>
                </a:solidFill>
                <a:latin typeface="Segoe UI"/>
              </a:rPr>
              <a:t>Automate workflows with ASC</a:t>
            </a:r>
          </a:p>
          <a:p>
            <a:pPr marL="443301" lvl="1" indent="-257175" defTabSz="699557">
              <a:defRPr/>
            </a:pPr>
            <a:r>
              <a:rPr lang="en-US" sz="1470" dirty="0">
                <a:solidFill>
                  <a:srgbClr val="3C3C41"/>
                </a:solidFill>
                <a:latin typeface="Segoe UI"/>
              </a:rPr>
              <a:t>Trigger playbooks based on ASC recommendations and alerts</a:t>
            </a:r>
          </a:p>
          <a:p>
            <a:pPr marL="443301" lvl="1" indent="-257175" defTabSz="699557">
              <a:defRPr/>
            </a:pPr>
            <a:r>
              <a:rPr lang="en-US" sz="1470" dirty="0">
                <a:solidFill>
                  <a:srgbClr val="3C3C41"/>
                </a:solidFill>
                <a:latin typeface="Segoe UI"/>
              </a:rPr>
              <a:t>Built-in playbooks, build your own with Azure Logic apps</a:t>
            </a:r>
          </a:p>
          <a:p>
            <a:pPr marL="186126" lvl="1" indent="0" defTabSz="699557">
              <a:buNone/>
              <a:defRPr/>
            </a:pPr>
            <a:endParaRPr lang="en-US" sz="1470" dirty="0">
              <a:solidFill>
                <a:srgbClr val="3C3C41"/>
              </a:solidFill>
              <a:latin typeface="Segoe UI"/>
            </a:endParaRPr>
          </a:p>
          <a:p>
            <a:pPr marL="186126" lvl="1" indent="0" defTabSz="699557">
              <a:buNone/>
              <a:defRPr/>
            </a:pPr>
            <a:r>
              <a:rPr lang="en-US" sz="1471" b="1" dirty="0">
                <a:solidFill>
                  <a:srgbClr val="3C3C41"/>
                </a:solidFill>
                <a:latin typeface="Segoe UI"/>
              </a:rPr>
              <a:t>New community hub</a:t>
            </a:r>
          </a:p>
          <a:p>
            <a:pPr marL="443301" lvl="1" indent="-257175" defTabSz="699557">
              <a:defRPr/>
            </a:pPr>
            <a:r>
              <a:rPr lang="en-US" sz="1470" dirty="0">
                <a:solidFill>
                  <a:srgbClr val="3C3C41"/>
                </a:solidFill>
                <a:latin typeface="Segoe UI"/>
              </a:rPr>
              <a:t>Share workflows and remediation policies with the community the things that you’ve built</a:t>
            </a:r>
          </a:p>
          <a:p>
            <a:pPr marL="443301" lvl="1" indent="-257175" defTabSz="699557">
              <a:defRPr/>
            </a:pPr>
            <a:r>
              <a:rPr lang="en-US" sz="1470" dirty="0">
                <a:solidFill>
                  <a:srgbClr val="3C3C41"/>
                </a:solidFill>
                <a:latin typeface="Segoe UI"/>
              </a:rPr>
              <a:t>Learn what others did and deploy directly to Azure</a:t>
            </a:r>
          </a:p>
          <a:p>
            <a:pPr marL="186126" lvl="1" indent="0" defTabSz="699557">
              <a:buNone/>
              <a:defRPr/>
            </a:pPr>
            <a:endParaRPr lang="en-US" sz="1471" dirty="0">
              <a:solidFill>
                <a:srgbClr val="3C3C41"/>
              </a:solidFill>
              <a:latin typeface="Segoe UI"/>
            </a:endParaRPr>
          </a:p>
          <a:p>
            <a:pPr marL="171450" indent="0" defTabSz="699557">
              <a:buNone/>
              <a:defRPr/>
            </a:pPr>
            <a:r>
              <a:rPr lang="en-US" sz="1471" b="1" dirty="0">
                <a:solidFill>
                  <a:srgbClr val="3C3C41"/>
                </a:solidFill>
                <a:latin typeface="Segoe UI"/>
              </a:rPr>
              <a:t>Automate and script through API </a:t>
            </a:r>
            <a:br>
              <a:rPr lang="en-US" sz="1471" b="1" dirty="0">
                <a:solidFill>
                  <a:srgbClr val="3C3C41"/>
                </a:solidFill>
                <a:latin typeface="Segoe UI"/>
              </a:rPr>
            </a:br>
            <a:r>
              <a:rPr lang="en-US" sz="1471" b="1" dirty="0">
                <a:solidFill>
                  <a:srgbClr val="3C3C41"/>
                </a:solidFill>
                <a:latin typeface="Segoe UI"/>
              </a:rPr>
              <a:t>and PowerShell</a:t>
            </a:r>
          </a:p>
        </p:txBody>
      </p:sp>
      <p:pic>
        <p:nvPicPr>
          <p:cNvPr id="11" name="Picture 2" descr="Image">
            <a:extLst>
              <a:ext uri="{FF2B5EF4-FFF2-40B4-BE49-F238E27FC236}">
                <a16:creationId xmlns:a16="http://schemas.microsoft.com/office/drawing/2014/main" id="{077911BE-4ACF-4F23-A2E2-8E84510943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298569" y="2571750"/>
            <a:ext cx="4630709" cy="22922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E64FA0D-A6AD-4240-BCB7-7AC0F4D9F9E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86074" y="92726"/>
            <a:ext cx="565348" cy="565348"/>
          </a:xfrm>
          <a:prstGeom prst="rect">
            <a:avLst/>
          </a:prstGeom>
        </p:spPr>
      </p:pic>
    </p:spTree>
    <p:extLst>
      <p:ext uri="{BB962C8B-B14F-4D97-AF65-F5344CB8AC3E}">
        <p14:creationId xmlns:p14="http://schemas.microsoft.com/office/powerpoint/2010/main" val="123200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01540" y="572692"/>
            <a:ext cx="8340920"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New Dedicated Team To Improve ARM Templates </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New ARM Tutorial – aka.ms/</a:t>
            </a:r>
            <a:r>
              <a:rPr lang="en-GB" sz="1800" b="1" dirty="0" err="1">
                <a:solidFill>
                  <a:srgbClr val="2E93B8"/>
                </a:solidFill>
                <a:latin typeface="Roboto Mono Medium for Powerlin" pitchFamily="2" charset="0"/>
                <a:ea typeface="Roboto Mono Medium for Powerlin" pitchFamily="2" charset="0"/>
              </a:rPr>
              <a:t>justLearnARM</a:t>
            </a:r>
            <a:endParaRPr lang="en-GB" sz="1800" b="1" dirty="0">
              <a:solidFill>
                <a:srgbClr val="2E93B8"/>
              </a:solidFill>
              <a:latin typeface="Roboto Mono Medium for Powerlin" pitchFamily="2" charset="0"/>
              <a:ea typeface="Roboto Mono Medium for Powerlin" pitchFamily="2" charset="0"/>
            </a:endParaRP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VS Code Updated Extension &amp; Language Service</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What-If (Preview)</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Deployment Script Resource Provider</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ARM Template Toolkit (Preview) – </a:t>
            </a:r>
            <a:r>
              <a:rPr lang="en-GB" sz="1800" b="1" dirty="0" err="1">
                <a:solidFill>
                  <a:srgbClr val="2E93B8"/>
                </a:solidFill>
                <a:latin typeface="Roboto Mono Medium for Powerlin" pitchFamily="2" charset="0"/>
                <a:ea typeface="Roboto Mono Medium for Powerlin" pitchFamily="2" charset="0"/>
              </a:rPr>
              <a:t>aka.ks</a:t>
            </a:r>
            <a:r>
              <a:rPr lang="en-GB" sz="1800" b="1" dirty="0">
                <a:solidFill>
                  <a:srgbClr val="2E93B8"/>
                </a:solidFill>
                <a:latin typeface="Roboto Mono Medium for Powerlin" pitchFamily="2" charset="0"/>
                <a:ea typeface="Roboto Mono Medium for Powerlin" pitchFamily="2" charset="0"/>
              </a:rPr>
              <a:t>/arm-</a:t>
            </a:r>
            <a:r>
              <a:rPr lang="en-GB" sz="1800" b="1" dirty="0" err="1">
                <a:solidFill>
                  <a:srgbClr val="2E93B8"/>
                </a:solidFill>
                <a:latin typeface="Roboto Mono Medium for Powerlin" pitchFamily="2" charset="0"/>
                <a:ea typeface="Roboto Mono Medium for Powerlin" pitchFamily="2" charset="0"/>
              </a:rPr>
              <a:t>ttk</a:t>
            </a:r>
            <a:r>
              <a:rPr lang="en-GB" sz="1800" b="1" dirty="0">
                <a:solidFill>
                  <a:srgbClr val="2E93B8"/>
                </a:solidFill>
                <a:latin typeface="Roboto Mono Medium for Powerlin" pitchFamily="2" charset="0"/>
                <a:ea typeface="Roboto Mono Medium for Powerlin" pitchFamily="2" charset="0"/>
              </a:rPr>
              <a:t>-latest</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Updated Export Template Functionality – Optional Parameters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New Deployment Scopes – Management Groups &amp; Tenant</a:t>
            </a:r>
            <a:br>
              <a:rPr lang="en-GB" sz="1600" b="1" dirty="0">
                <a:solidFill>
                  <a:srgbClr val="2E93B8"/>
                </a:solidFill>
                <a:latin typeface="Roboto Mono Medium for Powerlin" pitchFamily="2" charset="0"/>
                <a:ea typeface="Roboto Mono Medium for Powerlin" pitchFamily="2" charset="0"/>
              </a:rPr>
            </a:br>
            <a:r>
              <a:rPr lang="en-GB" b="1" dirty="0">
                <a:solidFill>
                  <a:srgbClr val="2E93B8"/>
                </a:solidFill>
                <a:latin typeface="Roboto Mono Medium for Powerlin" pitchFamily="2" charset="0"/>
                <a:ea typeface="Roboto Mono Medium for Powerlin" pitchFamily="2" charset="0"/>
              </a:rPr>
              <a:t>- Subscription Creation Being Worked On</a:t>
            </a:r>
            <a:endParaRPr lang="en-GB" sz="1600" b="1" dirty="0">
              <a:solidFill>
                <a:srgbClr val="2E93B8"/>
              </a:solidFill>
              <a:latin typeface="Roboto Mono Medium for Powerlin" pitchFamily="2" charset="0"/>
              <a:ea typeface="Roboto Mono Medium for Powerlin" pitchFamily="2" charset="0"/>
            </a:endParaRPr>
          </a:p>
          <a:p>
            <a:pPr marL="342900" indent="-342900">
              <a:lnSpc>
                <a:spcPct val="150000"/>
              </a:lnSpc>
              <a:buFont typeface="Arial" panose="020B0604020202020204" pitchFamily="34" charset="0"/>
              <a:buChar char="•"/>
            </a:pPr>
            <a:endParaRPr lang="en-GB" sz="1600" b="1" dirty="0">
              <a:solidFill>
                <a:srgbClr val="2E93B8"/>
              </a:solidFill>
              <a:latin typeface="Roboto Mono Medium for Powerlin" pitchFamily="2" charset="0"/>
              <a:ea typeface="Roboto Mono Medium for Powerlin" pitchFamily="2" charset="0"/>
            </a:endParaRPr>
          </a:p>
        </p:txBody>
      </p:sp>
      <p:sp>
        <p:nvSpPr>
          <p:cNvPr id="8" name="Shape 138">
            <a:extLst>
              <a:ext uri="{FF2B5EF4-FFF2-40B4-BE49-F238E27FC236}">
                <a16:creationId xmlns:a16="http://schemas.microsoft.com/office/drawing/2014/main" id="{022A2DF9-416C-4715-A4CE-B77A82E740E9}"/>
              </a:ext>
            </a:extLst>
          </p:cNvPr>
          <p:cNvSpPr/>
          <p:nvPr/>
        </p:nvSpPr>
        <p:spPr>
          <a:xfrm>
            <a:off x="-4072" y="185944"/>
            <a:ext cx="4826103"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AZURE DEPLOYMENT - SUMMARY</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354207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A14448-6CE9-41B0-A16D-30471C90ACAD}"/>
              </a:ext>
            </a:extLst>
          </p:cNvPr>
          <p:cNvSpPr/>
          <p:nvPr/>
        </p:nvSpPr>
        <p:spPr bwMode="auto">
          <a:xfrm>
            <a:off x="5394347" y="2171317"/>
            <a:ext cx="2743200" cy="800867"/>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hangingPunct="1">
              <a:spcBef>
                <a:spcPct val="0"/>
              </a:spcBef>
              <a:spcAft>
                <a:spcPct val="0"/>
              </a:spcAft>
              <a:defRPr/>
            </a:pPr>
            <a:r>
              <a:rPr lang="en-US" sz="1500" kern="1200">
                <a:gradFill>
                  <a:gsLst>
                    <a:gs pos="0">
                      <a:srgbClr val="FFFFFF"/>
                    </a:gs>
                    <a:gs pos="100000">
                      <a:srgbClr val="FFFFFF"/>
                    </a:gs>
                  </a:gsLst>
                  <a:lin ang="5400000" scaled="0"/>
                </a:gradFill>
                <a:latin typeface="Segoe UI"/>
                <a:ea typeface="Segoe UI" pitchFamily="34" charset="0"/>
                <a:cs typeface="Segoe UI" pitchFamily="34" charset="0"/>
              </a:rPr>
              <a:t>Language Service</a:t>
            </a:r>
          </a:p>
        </p:txBody>
      </p:sp>
      <p:sp>
        <p:nvSpPr>
          <p:cNvPr id="2" name="Rectangle 1">
            <a:extLst>
              <a:ext uri="{FF2B5EF4-FFF2-40B4-BE49-F238E27FC236}">
                <a16:creationId xmlns:a16="http://schemas.microsoft.com/office/drawing/2014/main" id="{7D16FD4A-B5AD-486F-B354-7DCB6C18F71F}"/>
              </a:ext>
            </a:extLst>
          </p:cNvPr>
          <p:cNvSpPr/>
          <p:nvPr/>
        </p:nvSpPr>
        <p:spPr>
          <a:xfrm>
            <a:off x="923605" y="1062803"/>
            <a:ext cx="4110790" cy="2553071"/>
          </a:xfrm>
          <a:prstGeom prst="rect">
            <a:avLst/>
          </a:prstGeom>
        </p:spPr>
        <p:txBody>
          <a:bodyPr wrap="square">
            <a:spAutoFit/>
          </a:bodyPr>
          <a:lstStyle/>
          <a:p>
            <a:pPr defTabSz="685775" hangingPunct="1">
              <a:defRPr/>
            </a:pPr>
            <a:r>
              <a:rPr lang="en-US" sz="2100" kern="1200" dirty="0">
                <a:latin typeface="Segoe UI Semibold"/>
                <a:ea typeface="+mn-ea"/>
                <a:cs typeface="+mn-cs"/>
              </a:rPr>
              <a:t>New features</a:t>
            </a:r>
          </a:p>
          <a:p>
            <a:pPr defTabSz="685775" hangingPunct="1">
              <a:defRPr/>
            </a:pPr>
            <a:endParaRPr lang="en-US" sz="1324" kern="1200" dirty="0">
              <a:latin typeface="Segoe UI"/>
              <a:ea typeface="+mn-ea"/>
              <a:cs typeface="+mn-cs"/>
            </a:endParaRPr>
          </a:p>
          <a:p>
            <a:pPr marL="214313" indent="-214313" defTabSz="685775" hangingPunct="1">
              <a:lnSpc>
                <a:spcPct val="120000"/>
              </a:lnSpc>
              <a:buFont typeface="Arial" panose="020B0604020202020204" pitchFamily="34" charset="0"/>
              <a:buChar char="•"/>
              <a:defRPr/>
            </a:pPr>
            <a:r>
              <a:rPr lang="en-US" sz="1324" kern="1200" dirty="0">
                <a:latin typeface="Segoe UI"/>
                <a:ea typeface="+mn-ea"/>
                <a:cs typeface="+mn-cs"/>
              </a:rPr>
              <a:t>// and /* */ comments</a:t>
            </a:r>
          </a:p>
          <a:p>
            <a:pPr marL="214313" indent="-214313" defTabSz="685775" hangingPunct="1">
              <a:lnSpc>
                <a:spcPct val="120000"/>
              </a:lnSpc>
              <a:buFont typeface="Arial" panose="020B0604020202020204" pitchFamily="34" charset="0"/>
              <a:buChar char="•"/>
              <a:defRPr/>
            </a:pPr>
            <a:r>
              <a:rPr lang="en-US" sz="1324" kern="1200" dirty="0">
                <a:latin typeface="Segoe UI"/>
                <a:ea typeface="+mn-ea"/>
                <a:cs typeface="+mn-cs"/>
              </a:rPr>
              <a:t>Multi-line strings</a:t>
            </a:r>
          </a:p>
          <a:p>
            <a:pPr marL="214313" indent="-214313" defTabSz="685775" hangingPunct="1">
              <a:lnSpc>
                <a:spcPct val="120000"/>
              </a:lnSpc>
              <a:buFont typeface="Arial" panose="020B0604020202020204" pitchFamily="34" charset="0"/>
              <a:buChar char="•"/>
              <a:defRPr/>
            </a:pPr>
            <a:r>
              <a:rPr lang="en-US" sz="1324" kern="1200" dirty="0">
                <a:latin typeface="Segoe UI"/>
                <a:ea typeface="+mn-ea"/>
                <a:cs typeface="+mn-cs"/>
              </a:rPr>
              <a:t>Case insensitivity</a:t>
            </a:r>
          </a:p>
          <a:p>
            <a:pPr marL="214313" indent="-214313" defTabSz="685775" hangingPunct="1">
              <a:lnSpc>
                <a:spcPct val="120000"/>
              </a:lnSpc>
              <a:buFont typeface="Arial" panose="020B0604020202020204" pitchFamily="34" charset="0"/>
              <a:buChar char="•"/>
              <a:defRPr/>
            </a:pPr>
            <a:r>
              <a:rPr lang="en-US" sz="1324" kern="1200" dirty="0">
                <a:latin typeface="Segoe UI"/>
                <a:ea typeface="+mn-ea"/>
                <a:cs typeface="+mn-cs"/>
              </a:rPr>
              <a:t>Open-source snippets (</a:t>
            </a:r>
            <a:r>
              <a:rPr lang="en-US" sz="1324" kern="1200" dirty="0">
                <a:latin typeface="Segoe UI"/>
                <a:ea typeface="+mn-ea"/>
                <a:cs typeface="+mn-cs"/>
                <a:hlinkClick r:id="rId2"/>
              </a:rPr>
              <a:t>aka.ms/</a:t>
            </a:r>
            <a:r>
              <a:rPr lang="en-US" sz="1324" kern="1200" dirty="0" err="1">
                <a:latin typeface="Segoe UI"/>
                <a:ea typeface="+mn-ea"/>
                <a:cs typeface="+mn-cs"/>
                <a:hlinkClick r:id="rId2"/>
              </a:rPr>
              <a:t>ARMTemplateSnippets</a:t>
            </a:r>
            <a:r>
              <a:rPr lang="en-US" sz="1324" kern="1200" dirty="0">
                <a:latin typeface="Segoe UI"/>
                <a:ea typeface="+mn-ea"/>
                <a:cs typeface="+mn-cs"/>
              </a:rPr>
              <a:t>)</a:t>
            </a:r>
          </a:p>
          <a:p>
            <a:pPr marL="214313" indent="-214313" defTabSz="685775" hangingPunct="1">
              <a:lnSpc>
                <a:spcPct val="120000"/>
              </a:lnSpc>
              <a:buFont typeface="Arial" panose="020B0604020202020204" pitchFamily="34" charset="0"/>
              <a:buChar char="•"/>
              <a:defRPr/>
            </a:pPr>
            <a:r>
              <a:rPr lang="en-US" sz="1324" kern="1200" dirty="0">
                <a:latin typeface="Segoe UI"/>
                <a:ea typeface="+mn-ea"/>
                <a:cs typeface="+mn-cs"/>
              </a:rPr>
              <a:t>Major IntelliSense improvements</a:t>
            </a:r>
          </a:p>
          <a:p>
            <a:pPr marL="214313" indent="-214313" defTabSz="685775" hangingPunct="1">
              <a:lnSpc>
                <a:spcPct val="120000"/>
              </a:lnSpc>
              <a:buFont typeface="Arial" panose="020B0604020202020204" pitchFamily="34" charset="0"/>
              <a:buChar char="•"/>
              <a:defRPr/>
            </a:pPr>
            <a:r>
              <a:rPr lang="en-US" sz="1324" kern="1200" dirty="0">
                <a:latin typeface="Segoe UI"/>
                <a:ea typeface="+mn-ea"/>
                <a:cs typeface="+mn-cs"/>
              </a:rPr>
              <a:t>Support for more schemas</a:t>
            </a:r>
          </a:p>
          <a:p>
            <a:pPr marL="214313" indent="-214313" defTabSz="685775" hangingPunct="1">
              <a:lnSpc>
                <a:spcPct val="120000"/>
              </a:lnSpc>
              <a:buFont typeface="Arial" panose="020B0604020202020204" pitchFamily="34" charset="0"/>
              <a:buChar char="•"/>
              <a:defRPr/>
            </a:pPr>
            <a:r>
              <a:rPr lang="en-US" sz="1324" kern="1200" dirty="0">
                <a:latin typeface="Segoe UI"/>
                <a:ea typeface="+mn-ea"/>
                <a:cs typeface="+mn-cs"/>
              </a:rPr>
              <a:t>Reduction of false positives</a:t>
            </a:r>
          </a:p>
        </p:txBody>
      </p:sp>
      <p:sp>
        <p:nvSpPr>
          <p:cNvPr id="4" name="Shape 138">
            <a:extLst>
              <a:ext uri="{FF2B5EF4-FFF2-40B4-BE49-F238E27FC236}">
                <a16:creationId xmlns:a16="http://schemas.microsoft.com/office/drawing/2014/main" id="{E5E61DC9-E1BB-40A4-8595-0A036DE53EB2}"/>
              </a:ext>
            </a:extLst>
          </p:cNvPr>
          <p:cNvSpPr/>
          <p:nvPr/>
        </p:nvSpPr>
        <p:spPr>
          <a:xfrm>
            <a:off x="-4071" y="185944"/>
            <a:ext cx="4463000"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5" name="Shape 139">
            <a:extLst>
              <a:ext uri="{FF2B5EF4-FFF2-40B4-BE49-F238E27FC236}">
                <a16:creationId xmlns:a16="http://schemas.microsoft.com/office/drawing/2014/main" id="{A31A69EA-6A60-4E38-B48B-3BFD5E94F625}"/>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ARM VS CODE IMPROVEMENTS</a:t>
            </a:r>
            <a:endParaRPr dirty="0"/>
          </a:p>
        </p:txBody>
      </p:sp>
      <p:pic>
        <p:nvPicPr>
          <p:cNvPr id="6" name="Picture 5">
            <a:extLst>
              <a:ext uri="{FF2B5EF4-FFF2-40B4-BE49-F238E27FC236}">
                <a16:creationId xmlns:a16="http://schemas.microsoft.com/office/drawing/2014/main" id="{DD3D91AE-37BE-4DF3-8D16-A7A5A0AC6D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525171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E7E52CC-5DF8-42B4-A974-1E1E05317FFA}"/>
              </a:ext>
            </a:extLst>
          </p:cNvPr>
          <p:cNvSpPr/>
          <p:nvPr/>
        </p:nvSpPr>
        <p:spPr>
          <a:xfrm>
            <a:off x="5154648" y="2375128"/>
            <a:ext cx="1046560" cy="722402"/>
          </a:xfrm>
          <a:prstGeom prst="roundRect">
            <a:avLst>
              <a:gd name="adj" fmla="val 468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4" name="TextBox 3">
            <a:extLst>
              <a:ext uri="{FF2B5EF4-FFF2-40B4-BE49-F238E27FC236}">
                <a16:creationId xmlns:a16="http://schemas.microsoft.com/office/drawing/2014/main" id="{5C6E3F0F-4F5F-4CFE-8EAF-08447C54D9D4}"/>
              </a:ext>
            </a:extLst>
          </p:cNvPr>
          <p:cNvSpPr txBox="1"/>
          <p:nvPr/>
        </p:nvSpPr>
        <p:spPr>
          <a:xfrm>
            <a:off x="352011" y="3008292"/>
            <a:ext cx="1670936" cy="923330"/>
          </a:xfrm>
          <a:prstGeom prst="rect">
            <a:avLst/>
          </a:prstGeom>
          <a:noFill/>
        </p:spPr>
        <p:txBody>
          <a:bodyPr wrap="square" rtlCol="0">
            <a:spAutoFit/>
          </a:bodyPr>
          <a:lstStyle/>
          <a:p>
            <a:pPr defTabSz="685800" hangingPunct="1">
              <a:defRPr/>
            </a:pPr>
            <a:r>
              <a:rPr lang="en-US" sz="1350" kern="1200" dirty="0">
                <a:solidFill>
                  <a:prstClr val="black"/>
                </a:solidFill>
                <a:latin typeface="Calibri" panose="020F0502020204030204"/>
                <a:ea typeface="+mn-ea"/>
                <a:cs typeface="+mn-cs"/>
              </a:rPr>
              <a:t>Target scope</a:t>
            </a:r>
          </a:p>
          <a:p>
            <a:pPr defTabSz="685800" hangingPunct="1">
              <a:defRPr/>
            </a:pPr>
            <a:r>
              <a:rPr lang="en-US" sz="1350" kern="1200" dirty="0">
                <a:solidFill>
                  <a:prstClr val="black"/>
                </a:solidFill>
                <a:latin typeface="Calibri" panose="020F0502020204030204"/>
                <a:ea typeface="+mn-ea"/>
                <a:cs typeface="+mn-cs"/>
              </a:rPr>
              <a:t>Parameters</a:t>
            </a:r>
            <a:br>
              <a:rPr lang="en-US" sz="1350" kern="1200" dirty="0">
                <a:solidFill>
                  <a:prstClr val="black"/>
                </a:solidFill>
                <a:latin typeface="Calibri" panose="020F0502020204030204"/>
                <a:ea typeface="+mn-ea"/>
                <a:cs typeface="+mn-cs"/>
              </a:rPr>
            </a:br>
            <a:r>
              <a:rPr lang="en-US" sz="1350" kern="1200" dirty="0">
                <a:solidFill>
                  <a:prstClr val="black"/>
                </a:solidFill>
                <a:latin typeface="Calibri" panose="020F0502020204030204"/>
                <a:ea typeface="+mn-ea"/>
                <a:cs typeface="+mn-cs"/>
              </a:rPr>
              <a:t>Mode (Incremental, Complete)</a:t>
            </a:r>
          </a:p>
        </p:txBody>
      </p:sp>
      <p:sp>
        <p:nvSpPr>
          <p:cNvPr id="6" name="TextBox 5">
            <a:extLst>
              <a:ext uri="{FF2B5EF4-FFF2-40B4-BE49-F238E27FC236}">
                <a16:creationId xmlns:a16="http://schemas.microsoft.com/office/drawing/2014/main" id="{B17B9E4F-4878-40A0-9F55-FEBE4D7E9962}"/>
              </a:ext>
            </a:extLst>
          </p:cNvPr>
          <p:cNvSpPr txBox="1"/>
          <p:nvPr/>
        </p:nvSpPr>
        <p:spPr>
          <a:xfrm>
            <a:off x="2898087" y="1626550"/>
            <a:ext cx="1504950" cy="507831"/>
          </a:xfrm>
          <a:prstGeom prst="rect">
            <a:avLst/>
          </a:prstGeom>
          <a:noFill/>
        </p:spPr>
        <p:txBody>
          <a:bodyPr wrap="square" rtlCol="0">
            <a:spAutoFit/>
          </a:bodyPr>
          <a:lstStyle/>
          <a:p>
            <a:pPr algn="ctr" defTabSz="685800" hangingPunct="1">
              <a:defRPr/>
            </a:pPr>
            <a:r>
              <a:rPr lang="en-US" sz="1350" kern="1200">
                <a:solidFill>
                  <a:prstClr val="black"/>
                </a:solidFill>
                <a:latin typeface="Calibri" panose="020F0502020204030204"/>
                <a:ea typeface="+mn-ea"/>
                <a:cs typeface="+mn-cs"/>
              </a:rPr>
              <a:t>Predicted </a:t>
            </a:r>
            <a:r>
              <a:rPr lang="en-US" sz="1350" b="1" kern="1200">
                <a:solidFill>
                  <a:prstClr val="black"/>
                </a:solidFill>
                <a:latin typeface="Calibri" panose="020F0502020204030204"/>
                <a:ea typeface="+mn-ea"/>
                <a:cs typeface="+mn-cs"/>
              </a:rPr>
              <a:t>desired</a:t>
            </a:r>
            <a:r>
              <a:rPr lang="en-US" sz="1350" kern="1200">
                <a:solidFill>
                  <a:prstClr val="black"/>
                </a:solidFill>
                <a:latin typeface="Calibri" panose="020F0502020204030204"/>
                <a:ea typeface="+mn-ea"/>
                <a:cs typeface="+mn-cs"/>
              </a:rPr>
              <a:t> state</a:t>
            </a:r>
          </a:p>
        </p:txBody>
      </p:sp>
      <p:sp>
        <p:nvSpPr>
          <p:cNvPr id="7" name="TextBox 6">
            <a:extLst>
              <a:ext uri="{FF2B5EF4-FFF2-40B4-BE49-F238E27FC236}">
                <a16:creationId xmlns:a16="http://schemas.microsoft.com/office/drawing/2014/main" id="{C27FF106-E735-43B3-9D21-1C431451967D}"/>
              </a:ext>
            </a:extLst>
          </p:cNvPr>
          <p:cNvSpPr txBox="1"/>
          <p:nvPr/>
        </p:nvSpPr>
        <p:spPr>
          <a:xfrm>
            <a:off x="2842426" y="2503171"/>
            <a:ext cx="1660829" cy="507831"/>
          </a:xfrm>
          <a:prstGeom prst="rect">
            <a:avLst/>
          </a:prstGeom>
          <a:noFill/>
        </p:spPr>
        <p:txBody>
          <a:bodyPr wrap="square" rtlCol="0">
            <a:spAutoFit/>
          </a:bodyPr>
          <a:lstStyle/>
          <a:p>
            <a:pPr algn="ctr" defTabSz="685800" hangingPunct="1">
              <a:defRPr/>
            </a:pPr>
            <a:r>
              <a:rPr lang="en-US" sz="1350" kern="1200" dirty="0">
                <a:solidFill>
                  <a:prstClr val="black"/>
                </a:solidFill>
                <a:latin typeface="Calibri" panose="020F0502020204030204"/>
                <a:ea typeface="+mn-ea"/>
                <a:cs typeface="+mn-cs"/>
              </a:rPr>
              <a:t>GETs on all resource for </a:t>
            </a:r>
            <a:r>
              <a:rPr lang="en-US" sz="1350" b="1" kern="1200" dirty="0">
                <a:solidFill>
                  <a:prstClr val="black"/>
                </a:solidFill>
                <a:latin typeface="Calibri" panose="020F0502020204030204"/>
                <a:ea typeface="+mn-ea"/>
                <a:cs typeface="+mn-cs"/>
              </a:rPr>
              <a:t>current</a:t>
            </a:r>
            <a:r>
              <a:rPr lang="en-US" sz="1350" kern="1200" dirty="0">
                <a:solidFill>
                  <a:prstClr val="black"/>
                </a:solidFill>
                <a:latin typeface="Calibri" panose="020F0502020204030204"/>
                <a:ea typeface="+mn-ea"/>
                <a:cs typeface="+mn-cs"/>
              </a:rPr>
              <a:t> state</a:t>
            </a:r>
          </a:p>
        </p:txBody>
      </p:sp>
      <p:sp>
        <p:nvSpPr>
          <p:cNvPr id="8" name="TextBox 7">
            <a:extLst>
              <a:ext uri="{FF2B5EF4-FFF2-40B4-BE49-F238E27FC236}">
                <a16:creationId xmlns:a16="http://schemas.microsoft.com/office/drawing/2014/main" id="{91C029C7-8CFE-42EC-A37D-19D88F17E525}"/>
              </a:ext>
            </a:extLst>
          </p:cNvPr>
          <p:cNvSpPr txBox="1"/>
          <p:nvPr/>
        </p:nvSpPr>
        <p:spPr>
          <a:xfrm>
            <a:off x="7380984" y="1349551"/>
            <a:ext cx="1206278" cy="300082"/>
          </a:xfrm>
          <a:prstGeom prst="rect">
            <a:avLst/>
          </a:prstGeom>
          <a:noFill/>
        </p:spPr>
        <p:txBody>
          <a:bodyPr wrap="square" rtlCol="0">
            <a:spAutoFit/>
          </a:bodyPr>
          <a:lstStyle/>
          <a:p>
            <a:pPr defTabSz="685800" hangingPunct="1">
              <a:defRPr/>
            </a:pPr>
            <a:r>
              <a:rPr lang="en-US" sz="1350" kern="1200">
                <a:solidFill>
                  <a:prstClr val="black"/>
                </a:solidFill>
                <a:latin typeface="Calibri" panose="020F0502020204030204"/>
                <a:ea typeface="+mn-ea"/>
                <a:cs typeface="+mn-cs"/>
              </a:rPr>
              <a:t>Calculated diff</a:t>
            </a:r>
          </a:p>
        </p:txBody>
      </p:sp>
      <p:sp>
        <p:nvSpPr>
          <p:cNvPr id="9" name="TextBox 8">
            <a:extLst>
              <a:ext uri="{FF2B5EF4-FFF2-40B4-BE49-F238E27FC236}">
                <a16:creationId xmlns:a16="http://schemas.microsoft.com/office/drawing/2014/main" id="{98E2884E-4E25-45AB-94F4-12B0A733A53D}"/>
              </a:ext>
            </a:extLst>
          </p:cNvPr>
          <p:cNvSpPr txBox="1"/>
          <p:nvPr/>
        </p:nvSpPr>
        <p:spPr>
          <a:xfrm>
            <a:off x="352011" y="2204382"/>
            <a:ext cx="1300038" cy="300082"/>
          </a:xfrm>
          <a:prstGeom prst="rect">
            <a:avLst/>
          </a:prstGeom>
          <a:noFill/>
        </p:spPr>
        <p:txBody>
          <a:bodyPr wrap="square" rtlCol="0">
            <a:spAutoFit/>
          </a:bodyPr>
          <a:lstStyle/>
          <a:p>
            <a:pPr defTabSz="685800" hangingPunct="1">
              <a:defRPr/>
            </a:pPr>
            <a:r>
              <a:rPr lang="en-US" sz="1350" kern="1200" dirty="0">
                <a:solidFill>
                  <a:prstClr val="black"/>
                </a:solidFill>
                <a:latin typeface="Calibri" panose="020F0502020204030204"/>
                <a:ea typeface="+mn-ea"/>
                <a:cs typeface="+mn-cs"/>
              </a:rPr>
              <a:t>ARM Template</a:t>
            </a:r>
          </a:p>
        </p:txBody>
      </p:sp>
      <p:pic>
        <p:nvPicPr>
          <p:cNvPr id="1026" name="Picture 2">
            <a:extLst>
              <a:ext uri="{FF2B5EF4-FFF2-40B4-BE49-F238E27FC236}">
                <a16:creationId xmlns:a16="http://schemas.microsoft.com/office/drawing/2014/main" id="{85ABE6B6-3F2F-4583-B2F1-39765D5FE2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103" y="1626550"/>
            <a:ext cx="543287" cy="577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6822D7-C3F8-404C-9EB7-8B31309E591B}"/>
              </a:ext>
            </a:extLst>
          </p:cNvPr>
          <p:cNvSpPr txBox="1"/>
          <p:nvPr/>
        </p:nvSpPr>
        <p:spPr>
          <a:xfrm>
            <a:off x="352011" y="2535085"/>
            <a:ext cx="1300038" cy="415498"/>
          </a:xfrm>
          <a:prstGeom prst="rect">
            <a:avLst/>
          </a:prstGeom>
          <a:noFill/>
        </p:spPr>
        <p:txBody>
          <a:bodyPr wrap="square" rtlCol="0">
            <a:spAutoFit/>
          </a:bodyPr>
          <a:lstStyle/>
          <a:p>
            <a:pPr algn="ctr" defTabSz="685800" hangingPunct="1">
              <a:defRPr/>
            </a:pPr>
            <a:r>
              <a:rPr lang="en-US" sz="2100" b="1" kern="1200">
                <a:solidFill>
                  <a:prstClr val="black"/>
                </a:solidFill>
                <a:latin typeface="Calibri" panose="020F0502020204030204"/>
                <a:ea typeface="+mn-ea"/>
                <a:cs typeface="+mn-cs"/>
              </a:rPr>
              <a:t>+</a:t>
            </a:r>
            <a:endParaRPr lang="en-US" sz="1350" b="1" kern="1200">
              <a:solidFill>
                <a:prstClr val="black"/>
              </a:solidFill>
              <a:latin typeface="Calibri" panose="020F0502020204030204"/>
              <a:ea typeface="+mn-ea"/>
              <a:cs typeface="+mn-cs"/>
            </a:endParaRPr>
          </a:p>
        </p:txBody>
      </p:sp>
      <p:sp>
        <p:nvSpPr>
          <p:cNvPr id="12" name="TextBox 11">
            <a:extLst>
              <a:ext uri="{FF2B5EF4-FFF2-40B4-BE49-F238E27FC236}">
                <a16:creationId xmlns:a16="http://schemas.microsoft.com/office/drawing/2014/main" id="{0AD48D01-288E-4DFE-B720-9A166A35ABDE}"/>
              </a:ext>
            </a:extLst>
          </p:cNvPr>
          <p:cNvSpPr txBox="1"/>
          <p:nvPr/>
        </p:nvSpPr>
        <p:spPr>
          <a:xfrm>
            <a:off x="3004353" y="2084629"/>
            <a:ext cx="1300038" cy="415498"/>
          </a:xfrm>
          <a:prstGeom prst="rect">
            <a:avLst/>
          </a:prstGeom>
          <a:noFill/>
        </p:spPr>
        <p:txBody>
          <a:bodyPr wrap="square" rtlCol="0">
            <a:spAutoFit/>
          </a:bodyPr>
          <a:lstStyle/>
          <a:p>
            <a:pPr algn="ctr" defTabSz="685800" hangingPunct="1">
              <a:defRPr/>
            </a:pPr>
            <a:r>
              <a:rPr lang="en-US" sz="2100" b="1" kern="1200">
                <a:solidFill>
                  <a:prstClr val="black"/>
                </a:solidFill>
                <a:latin typeface="Calibri" panose="020F0502020204030204"/>
                <a:ea typeface="+mn-ea"/>
                <a:cs typeface="+mn-cs"/>
              </a:rPr>
              <a:t>+</a:t>
            </a:r>
            <a:endParaRPr lang="en-US" sz="1350" b="1" kern="1200">
              <a:solidFill>
                <a:prstClr val="black"/>
              </a:solidFill>
              <a:latin typeface="Calibri" panose="020F0502020204030204"/>
              <a:ea typeface="+mn-ea"/>
              <a:cs typeface="+mn-cs"/>
            </a:endParaRPr>
          </a:p>
        </p:txBody>
      </p:sp>
      <p:sp>
        <p:nvSpPr>
          <p:cNvPr id="13" name="Rectangle 12">
            <a:extLst>
              <a:ext uri="{FF2B5EF4-FFF2-40B4-BE49-F238E27FC236}">
                <a16:creationId xmlns:a16="http://schemas.microsoft.com/office/drawing/2014/main" id="{1C2703E7-A0AC-4436-A45F-320518A62E57}"/>
              </a:ext>
            </a:extLst>
          </p:cNvPr>
          <p:cNvSpPr/>
          <p:nvPr/>
        </p:nvSpPr>
        <p:spPr>
          <a:xfrm>
            <a:off x="2730466" y="1242060"/>
            <a:ext cx="3710339" cy="3175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15" name="Rectangle 14">
            <a:extLst>
              <a:ext uri="{FF2B5EF4-FFF2-40B4-BE49-F238E27FC236}">
                <a16:creationId xmlns:a16="http://schemas.microsoft.com/office/drawing/2014/main" id="{854F876E-3A9B-41E1-A0C6-35491191713B}"/>
              </a:ext>
            </a:extLst>
          </p:cNvPr>
          <p:cNvSpPr/>
          <p:nvPr/>
        </p:nvSpPr>
        <p:spPr>
          <a:xfrm>
            <a:off x="2842426" y="1114224"/>
            <a:ext cx="966413" cy="333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1028" name="Picture 4" descr="Image result for azure logo">
            <a:extLst>
              <a:ext uri="{FF2B5EF4-FFF2-40B4-BE49-F238E27FC236}">
                <a16:creationId xmlns:a16="http://schemas.microsoft.com/office/drawing/2014/main" id="{5DB33B9D-E421-43BF-B89C-2B0308A23C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0237" y="1136147"/>
            <a:ext cx="690791" cy="19968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356205E-BF55-4335-872B-8480CFE1A3D7}"/>
              </a:ext>
            </a:extLst>
          </p:cNvPr>
          <p:cNvSpPr/>
          <p:nvPr/>
        </p:nvSpPr>
        <p:spPr>
          <a:xfrm>
            <a:off x="2920947" y="3097530"/>
            <a:ext cx="1482090" cy="274879"/>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1050" kern="1200">
                <a:solidFill>
                  <a:prstClr val="white"/>
                </a:solidFill>
                <a:latin typeface="Calibri" panose="020F0502020204030204"/>
              </a:rPr>
              <a:t>GET on resource1</a:t>
            </a:r>
            <a:endParaRPr lang="en-US"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1160A460-0BE0-4F9C-8134-D8376A1AD669}"/>
              </a:ext>
            </a:extLst>
          </p:cNvPr>
          <p:cNvSpPr/>
          <p:nvPr/>
        </p:nvSpPr>
        <p:spPr>
          <a:xfrm>
            <a:off x="2920947" y="3963123"/>
            <a:ext cx="1482090" cy="274879"/>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1050" kern="1200">
                <a:solidFill>
                  <a:prstClr val="white"/>
                </a:solidFill>
                <a:latin typeface="Calibri" panose="020F0502020204030204"/>
              </a:rPr>
              <a:t>GET on </a:t>
            </a:r>
            <a:r>
              <a:rPr lang="en-US" sz="1050" kern="1200" err="1">
                <a:solidFill>
                  <a:prstClr val="white"/>
                </a:solidFill>
                <a:latin typeface="Calibri" panose="020F0502020204030204"/>
              </a:rPr>
              <a:t>resourceN</a:t>
            </a:r>
            <a:endParaRPr lang="en-US"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E0DF1DFE-27C3-4126-A9F8-2C5F0D479AEB}"/>
              </a:ext>
            </a:extLst>
          </p:cNvPr>
          <p:cNvSpPr txBox="1"/>
          <p:nvPr/>
        </p:nvSpPr>
        <p:spPr>
          <a:xfrm>
            <a:off x="2864126" y="3418240"/>
            <a:ext cx="1660829" cy="507831"/>
          </a:xfrm>
          <a:prstGeom prst="rect">
            <a:avLst/>
          </a:prstGeom>
          <a:noFill/>
        </p:spPr>
        <p:txBody>
          <a:bodyPr wrap="square" rtlCol="0">
            <a:spAutoFit/>
          </a:bodyPr>
          <a:lstStyle/>
          <a:p>
            <a:pPr algn="ctr" defTabSz="685800" hangingPunct="1">
              <a:defRPr/>
            </a:pPr>
            <a:r>
              <a:rPr lang="en-US" sz="900" b="1" kern="1200">
                <a:solidFill>
                  <a:prstClr val="black"/>
                </a:solidFill>
                <a:latin typeface="Calibri" panose="020F0502020204030204"/>
                <a:ea typeface="+mn-ea"/>
                <a:cs typeface="+mn-cs"/>
              </a:rPr>
              <a:t>.</a:t>
            </a:r>
          </a:p>
          <a:p>
            <a:pPr algn="ctr" defTabSz="685800" hangingPunct="1">
              <a:defRPr/>
            </a:pPr>
            <a:r>
              <a:rPr lang="en-US" sz="900" b="1" kern="1200">
                <a:solidFill>
                  <a:prstClr val="black"/>
                </a:solidFill>
                <a:latin typeface="Calibri" panose="020F0502020204030204"/>
                <a:ea typeface="+mn-ea"/>
                <a:cs typeface="+mn-cs"/>
              </a:rPr>
              <a:t>.</a:t>
            </a:r>
          </a:p>
          <a:p>
            <a:pPr algn="ctr" defTabSz="685800" hangingPunct="1">
              <a:defRPr/>
            </a:pPr>
            <a:r>
              <a:rPr lang="en-US" sz="900" b="1" kern="1200">
                <a:solidFill>
                  <a:prstClr val="black"/>
                </a:solidFill>
                <a:latin typeface="Calibri" panose="020F0502020204030204"/>
                <a:ea typeface="+mn-ea"/>
                <a:cs typeface="+mn-cs"/>
              </a:rPr>
              <a:t>.</a:t>
            </a:r>
          </a:p>
        </p:txBody>
      </p:sp>
      <p:sp>
        <p:nvSpPr>
          <p:cNvPr id="23" name="Rectangle 22">
            <a:extLst>
              <a:ext uri="{FF2B5EF4-FFF2-40B4-BE49-F238E27FC236}">
                <a16:creationId xmlns:a16="http://schemas.microsoft.com/office/drawing/2014/main" id="{54F026C4-BDFC-4EB7-9E0B-8AE15C336889}"/>
              </a:ext>
            </a:extLst>
          </p:cNvPr>
          <p:cNvSpPr/>
          <p:nvPr/>
        </p:nvSpPr>
        <p:spPr>
          <a:xfrm>
            <a:off x="7225769" y="1810560"/>
            <a:ext cx="1482090" cy="274879"/>
          </a:xfrm>
          <a:prstGeom prst="rect">
            <a:avLst/>
          </a:prstGeom>
          <a:solidFill>
            <a:srgbClr val="8661C5"/>
          </a:solidFill>
          <a:ln>
            <a:solidFill>
              <a:srgbClr val="3B2E58"/>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hangingPunct="1">
              <a:defRPr/>
            </a:pPr>
            <a:r>
              <a:rPr lang="en-US" sz="1050" kern="1200">
                <a:solidFill>
                  <a:prstClr val="white"/>
                </a:solidFill>
                <a:latin typeface="Calibri" panose="020F0502020204030204"/>
              </a:rPr>
              <a:t>Resource1 </a:t>
            </a:r>
            <a:r>
              <a:rPr lang="en-US" sz="1050" kern="1200">
                <a:solidFill>
                  <a:prstClr val="white"/>
                </a:solidFill>
                <a:latin typeface="Calibri" panose="020F0502020204030204"/>
                <a:sym typeface="Wingdings" panose="05000000000000000000" pitchFamily="2" charset="2"/>
              </a:rPr>
              <a:t> UPDATE</a:t>
            </a:r>
            <a:endParaRPr lang="en-US" sz="1350" kern="1200">
              <a:solidFill>
                <a:prstClr val="white"/>
              </a:solidFill>
              <a:latin typeface="Calibri" panose="020F0502020204030204"/>
            </a:endParaRPr>
          </a:p>
        </p:txBody>
      </p:sp>
      <p:sp>
        <p:nvSpPr>
          <p:cNvPr id="25" name="Rectangle 24">
            <a:extLst>
              <a:ext uri="{FF2B5EF4-FFF2-40B4-BE49-F238E27FC236}">
                <a16:creationId xmlns:a16="http://schemas.microsoft.com/office/drawing/2014/main" id="{9E58E447-E1B6-4511-A78D-7C07B620CCA6}"/>
              </a:ext>
            </a:extLst>
          </p:cNvPr>
          <p:cNvSpPr/>
          <p:nvPr/>
        </p:nvSpPr>
        <p:spPr>
          <a:xfrm>
            <a:off x="7225769" y="2170067"/>
            <a:ext cx="1482090" cy="274879"/>
          </a:xfrm>
          <a:prstGeom prst="rect">
            <a:avLst/>
          </a:prstGeom>
          <a:solidFill>
            <a:srgbClr val="D83B01"/>
          </a:solidFill>
          <a:ln>
            <a:solidFill>
              <a:srgbClr val="95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1050" kern="1200">
                <a:solidFill>
                  <a:prstClr val="white"/>
                </a:solidFill>
                <a:latin typeface="Calibri" panose="020F0502020204030204"/>
              </a:rPr>
              <a:t>Resource2 </a:t>
            </a:r>
            <a:r>
              <a:rPr lang="en-US" sz="1050" kern="1200">
                <a:solidFill>
                  <a:prstClr val="white"/>
                </a:solidFill>
                <a:latin typeface="Calibri" panose="020F0502020204030204"/>
                <a:sym typeface="Wingdings" panose="05000000000000000000" pitchFamily="2" charset="2"/>
              </a:rPr>
              <a:t> DELETE</a:t>
            </a:r>
            <a:endParaRPr lang="en-US" sz="1350"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3633F7E3-26E7-4E37-B143-F63BF7EA3CC2}"/>
              </a:ext>
            </a:extLst>
          </p:cNvPr>
          <p:cNvSpPr txBox="1"/>
          <p:nvPr/>
        </p:nvSpPr>
        <p:spPr>
          <a:xfrm>
            <a:off x="7126192" y="2518723"/>
            <a:ext cx="1660829" cy="507831"/>
          </a:xfrm>
          <a:prstGeom prst="rect">
            <a:avLst/>
          </a:prstGeom>
          <a:noFill/>
        </p:spPr>
        <p:txBody>
          <a:bodyPr wrap="square" rtlCol="0">
            <a:spAutoFit/>
          </a:bodyPr>
          <a:lstStyle/>
          <a:p>
            <a:pPr algn="ctr" defTabSz="685800" hangingPunct="1">
              <a:defRPr/>
            </a:pPr>
            <a:r>
              <a:rPr lang="en-US" sz="900" b="1" kern="1200">
                <a:solidFill>
                  <a:prstClr val="black"/>
                </a:solidFill>
                <a:latin typeface="Calibri" panose="020F0502020204030204"/>
                <a:ea typeface="+mn-ea"/>
                <a:cs typeface="+mn-cs"/>
              </a:rPr>
              <a:t>.</a:t>
            </a:r>
          </a:p>
          <a:p>
            <a:pPr algn="ctr" defTabSz="685800" hangingPunct="1">
              <a:defRPr/>
            </a:pPr>
            <a:r>
              <a:rPr lang="en-US" sz="900" b="1" kern="1200">
                <a:solidFill>
                  <a:prstClr val="black"/>
                </a:solidFill>
                <a:latin typeface="Calibri" panose="020F0502020204030204"/>
                <a:ea typeface="+mn-ea"/>
                <a:cs typeface="+mn-cs"/>
              </a:rPr>
              <a:t>.</a:t>
            </a:r>
          </a:p>
          <a:p>
            <a:pPr algn="ctr" defTabSz="685800" hangingPunct="1">
              <a:defRPr/>
            </a:pPr>
            <a:r>
              <a:rPr lang="en-US" sz="900" b="1" kern="1200">
                <a:solidFill>
                  <a:prstClr val="black"/>
                </a:solidFill>
                <a:latin typeface="Calibri" panose="020F0502020204030204"/>
                <a:ea typeface="+mn-ea"/>
                <a:cs typeface="+mn-cs"/>
              </a:rPr>
              <a:t>.</a:t>
            </a:r>
          </a:p>
        </p:txBody>
      </p:sp>
      <p:sp>
        <p:nvSpPr>
          <p:cNvPr id="27" name="Rectangle 26">
            <a:extLst>
              <a:ext uri="{FF2B5EF4-FFF2-40B4-BE49-F238E27FC236}">
                <a16:creationId xmlns:a16="http://schemas.microsoft.com/office/drawing/2014/main" id="{EE7CABD5-FA1D-4605-B4B0-2BCFFDA6B300}"/>
              </a:ext>
            </a:extLst>
          </p:cNvPr>
          <p:cNvSpPr/>
          <p:nvPr/>
        </p:nvSpPr>
        <p:spPr>
          <a:xfrm>
            <a:off x="7225769" y="3077249"/>
            <a:ext cx="1482090" cy="274879"/>
          </a:xfrm>
          <a:prstGeom prst="rect">
            <a:avLst/>
          </a:prstGeom>
          <a:solidFill>
            <a:srgbClr val="525252"/>
          </a:solidFill>
          <a:ln>
            <a:solidFill>
              <a:srgbClr val="73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r>
              <a:rPr lang="en-US" sz="1050" kern="1200" err="1">
                <a:solidFill>
                  <a:prstClr val="white"/>
                </a:solidFill>
                <a:latin typeface="Calibri" panose="020F0502020204030204"/>
              </a:rPr>
              <a:t>ResourceN</a:t>
            </a:r>
            <a:r>
              <a:rPr lang="en-US" sz="1050" kern="1200">
                <a:solidFill>
                  <a:prstClr val="white"/>
                </a:solidFill>
                <a:latin typeface="Calibri" panose="020F0502020204030204"/>
              </a:rPr>
              <a:t> </a:t>
            </a:r>
            <a:r>
              <a:rPr lang="en-US" sz="1050" kern="1200">
                <a:solidFill>
                  <a:prstClr val="white"/>
                </a:solidFill>
                <a:latin typeface="Calibri" panose="020F0502020204030204"/>
                <a:sym typeface="Wingdings" panose="05000000000000000000" pitchFamily="2" charset="2"/>
              </a:rPr>
              <a:t> IGNORE</a:t>
            </a:r>
            <a:endParaRPr lang="en-US" sz="1350" kern="1200">
              <a:solidFill>
                <a:prstClr val="white"/>
              </a:solidFill>
              <a:latin typeface="Calibri" panose="020F0502020204030204"/>
            </a:endParaRPr>
          </a:p>
        </p:txBody>
      </p:sp>
      <p:sp>
        <p:nvSpPr>
          <p:cNvPr id="30" name="TextBox 29">
            <a:extLst>
              <a:ext uri="{FF2B5EF4-FFF2-40B4-BE49-F238E27FC236}">
                <a16:creationId xmlns:a16="http://schemas.microsoft.com/office/drawing/2014/main" id="{6FD84A9A-8AA8-4508-B8D0-006364990923}"/>
              </a:ext>
            </a:extLst>
          </p:cNvPr>
          <p:cNvSpPr txBox="1"/>
          <p:nvPr/>
        </p:nvSpPr>
        <p:spPr>
          <a:xfrm>
            <a:off x="5167134" y="2375129"/>
            <a:ext cx="1046560" cy="715581"/>
          </a:xfrm>
          <a:prstGeom prst="rect">
            <a:avLst/>
          </a:prstGeom>
          <a:noFill/>
        </p:spPr>
        <p:txBody>
          <a:bodyPr wrap="square" rtlCol="0">
            <a:spAutoFit/>
          </a:bodyPr>
          <a:lstStyle/>
          <a:p>
            <a:pPr algn="ctr" defTabSz="685800" hangingPunct="1">
              <a:defRPr/>
            </a:pPr>
            <a:r>
              <a:rPr lang="en-US" sz="1350" kern="1200" dirty="0">
                <a:solidFill>
                  <a:prstClr val="black"/>
                </a:solidFill>
                <a:latin typeface="Calibri" panose="020F0502020204030204"/>
                <a:ea typeface="+mn-ea"/>
                <a:cs typeface="+mn-cs"/>
              </a:rPr>
              <a:t>Noise </a:t>
            </a:r>
          </a:p>
          <a:p>
            <a:pPr algn="ctr" defTabSz="685800" hangingPunct="1">
              <a:defRPr/>
            </a:pPr>
            <a:r>
              <a:rPr lang="en-US" sz="1350" kern="1200" dirty="0">
                <a:solidFill>
                  <a:prstClr val="black"/>
                </a:solidFill>
                <a:latin typeface="Calibri" panose="020F0502020204030204"/>
                <a:ea typeface="+mn-ea"/>
                <a:cs typeface="+mn-cs"/>
              </a:rPr>
              <a:t>Suppression</a:t>
            </a:r>
          </a:p>
          <a:p>
            <a:pPr algn="ctr" defTabSz="685800" hangingPunct="1">
              <a:defRPr/>
            </a:pPr>
            <a:r>
              <a:rPr lang="en-US" sz="1350" kern="1200" dirty="0">
                <a:solidFill>
                  <a:prstClr val="black"/>
                </a:solidFill>
                <a:latin typeface="Calibri" panose="020F0502020204030204"/>
                <a:ea typeface="+mn-ea"/>
                <a:cs typeface="+mn-cs"/>
              </a:rPr>
              <a:t>service</a:t>
            </a:r>
          </a:p>
        </p:txBody>
      </p:sp>
      <p:sp>
        <p:nvSpPr>
          <p:cNvPr id="31" name="Arrow: Right 30">
            <a:extLst>
              <a:ext uri="{FF2B5EF4-FFF2-40B4-BE49-F238E27FC236}">
                <a16:creationId xmlns:a16="http://schemas.microsoft.com/office/drawing/2014/main" id="{ED7771F9-E480-43C4-ACB8-6F78A7ECB85E}"/>
              </a:ext>
            </a:extLst>
          </p:cNvPr>
          <p:cNvSpPr/>
          <p:nvPr/>
        </p:nvSpPr>
        <p:spPr>
          <a:xfrm>
            <a:off x="4630601" y="2650237"/>
            <a:ext cx="418019" cy="177350"/>
          </a:xfrm>
          <a:prstGeom prst="rightArrow">
            <a:avLst>
              <a:gd name="adj1" fmla="val 15089"/>
              <a:gd name="adj2" fmla="val 108646"/>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32" name="Arrow: Right 31">
            <a:extLst>
              <a:ext uri="{FF2B5EF4-FFF2-40B4-BE49-F238E27FC236}">
                <a16:creationId xmlns:a16="http://schemas.microsoft.com/office/drawing/2014/main" id="{779046EB-58EB-4644-9582-75BD6E6D5B94}"/>
              </a:ext>
            </a:extLst>
          </p:cNvPr>
          <p:cNvSpPr/>
          <p:nvPr/>
        </p:nvSpPr>
        <p:spPr>
          <a:xfrm>
            <a:off x="2022947" y="2650237"/>
            <a:ext cx="418019" cy="177350"/>
          </a:xfrm>
          <a:prstGeom prst="rightArrow">
            <a:avLst>
              <a:gd name="adj1" fmla="val 15089"/>
              <a:gd name="adj2" fmla="val 108646"/>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sp>
        <p:nvSpPr>
          <p:cNvPr id="33" name="Arrow: Right 32">
            <a:extLst>
              <a:ext uri="{FF2B5EF4-FFF2-40B4-BE49-F238E27FC236}">
                <a16:creationId xmlns:a16="http://schemas.microsoft.com/office/drawing/2014/main" id="{15354950-A830-476A-B2D5-5A3B96F8ADEE}"/>
              </a:ext>
            </a:extLst>
          </p:cNvPr>
          <p:cNvSpPr/>
          <p:nvPr/>
        </p:nvSpPr>
        <p:spPr>
          <a:xfrm>
            <a:off x="6609937" y="2650237"/>
            <a:ext cx="418019" cy="177350"/>
          </a:xfrm>
          <a:prstGeom prst="rightArrow">
            <a:avLst>
              <a:gd name="adj1" fmla="val 15089"/>
              <a:gd name="adj2" fmla="val 108646"/>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prstClr val="white"/>
              </a:solidFill>
              <a:latin typeface="Calibri" panose="020F0502020204030204"/>
            </a:endParaRPr>
          </a:p>
        </p:txBody>
      </p:sp>
      <p:pic>
        <p:nvPicPr>
          <p:cNvPr id="2" name="Picture 1">
            <a:extLst>
              <a:ext uri="{FF2B5EF4-FFF2-40B4-BE49-F238E27FC236}">
                <a16:creationId xmlns:a16="http://schemas.microsoft.com/office/drawing/2014/main" id="{F5C53852-2899-45BB-8592-B6A8DB64BD61}"/>
              </a:ext>
            </a:extLst>
          </p:cNvPr>
          <p:cNvPicPr>
            <a:picLocks noChangeAspect="1"/>
          </p:cNvPicPr>
          <p:nvPr/>
        </p:nvPicPr>
        <p:blipFill>
          <a:blip r:embed="rId5"/>
          <a:stretch>
            <a:fillRect/>
          </a:stretch>
        </p:blipFill>
        <p:spPr>
          <a:xfrm>
            <a:off x="9196730" y="833477"/>
            <a:ext cx="592185" cy="3175635"/>
          </a:xfrm>
          <a:prstGeom prst="rect">
            <a:avLst/>
          </a:prstGeom>
        </p:spPr>
      </p:pic>
      <p:sp>
        <p:nvSpPr>
          <p:cNvPr id="34" name="Shape 138">
            <a:extLst>
              <a:ext uri="{FF2B5EF4-FFF2-40B4-BE49-F238E27FC236}">
                <a16:creationId xmlns:a16="http://schemas.microsoft.com/office/drawing/2014/main" id="{47D0ACE0-1FB6-4BDD-A8E8-55B29446FED0}"/>
              </a:ext>
            </a:extLst>
          </p:cNvPr>
          <p:cNvSpPr/>
          <p:nvPr/>
        </p:nvSpPr>
        <p:spPr>
          <a:xfrm>
            <a:off x="-4071" y="185944"/>
            <a:ext cx="3514187"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5" name="Shape 139">
            <a:extLst>
              <a:ext uri="{FF2B5EF4-FFF2-40B4-BE49-F238E27FC236}">
                <a16:creationId xmlns:a16="http://schemas.microsoft.com/office/drawing/2014/main" id="{33F9077A-B766-454B-BDCB-F02396E21F7E}"/>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HOW WHAT-IF WORKS</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36" name="Picture 35">
            <a:extLst>
              <a:ext uri="{FF2B5EF4-FFF2-40B4-BE49-F238E27FC236}">
                <a16:creationId xmlns:a16="http://schemas.microsoft.com/office/drawing/2014/main" id="{A69289DF-4366-4388-A4FC-FC3D5179FCB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432667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p:bldP spid="8" grpId="0"/>
      <p:bldP spid="9" grpId="0"/>
      <p:bldP spid="11" grpId="0"/>
      <p:bldP spid="12" grpId="0"/>
      <p:bldP spid="13" grpId="0" animBg="1"/>
      <p:bldP spid="17" grpId="0" animBg="1"/>
      <p:bldP spid="20" grpId="0" animBg="1"/>
      <p:bldP spid="21" grpId="0"/>
      <p:bldP spid="23" grpId="0" animBg="1"/>
      <p:bldP spid="25" grpId="0" animBg="1"/>
      <p:bldP spid="26" grpId="0"/>
      <p:bldP spid="27" grpId="0" animBg="1"/>
      <p:bldP spid="30" grpId="0"/>
      <p:bldP spid="31" grpId="0" animBg="1"/>
      <p:bldP spid="32" grpId="0" animBg="1"/>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53852-2899-45BB-8592-B6A8DB64BD61}"/>
              </a:ext>
            </a:extLst>
          </p:cNvPr>
          <p:cNvPicPr>
            <a:picLocks noChangeAspect="1"/>
          </p:cNvPicPr>
          <p:nvPr/>
        </p:nvPicPr>
        <p:blipFill>
          <a:blip r:embed="rId4"/>
          <a:stretch>
            <a:fillRect/>
          </a:stretch>
        </p:blipFill>
        <p:spPr>
          <a:xfrm>
            <a:off x="9196730" y="833477"/>
            <a:ext cx="592185" cy="3175635"/>
          </a:xfrm>
          <a:prstGeom prst="rect">
            <a:avLst/>
          </a:prstGeom>
        </p:spPr>
      </p:pic>
      <p:pic>
        <p:nvPicPr>
          <p:cNvPr id="5" name="Online Media 4" title="What's new in ARM Templates - November 2019 #MSIgnite Session">
            <a:hlinkClick r:id="" action="ppaction://media"/>
            <a:extLst>
              <a:ext uri="{FF2B5EF4-FFF2-40B4-BE49-F238E27FC236}">
                <a16:creationId xmlns:a16="http://schemas.microsoft.com/office/drawing/2014/main" id="{BFA37D66-A1B1-4B0E-A76E-FF0CC322CA01}"/>
              </a:ext>
            </a:extLst>
          </p:cNvPr>
          <p:cNvPicPr>
            <a:picLocks noRot="1" noChangeAspect="1"/>
          </p:cNvPicPr>
          <p:nvPr>
            <a:videoFile r:link="rId1"/>
          </p:nvPr>
        </p:nvPicPr>
        <p:blipFill>
          <a:blip r:embed="rId5"/>
          <a:stretch>
            <a:fillRect/>
          </a:stretch>
        </p:blipFill>
        <p:spPr>
          <a:xfrm>
            <a:off x="626806" y="532785"/>
            <a:ext cx="7890387" cy="4438343"/>
          </a:xfrm>
          <a:prstGeom prst="rect">
            <a:avLst/>
          </a:prstGeom>
        </p:spPr>
      </p:pic>
      <p:sp>
        <p:nvSpPr>
          <p:cNvPr id="34" name="Shape 138">
            <a:extLst>
              <a:ext uri="{FF2B5EF4-FFF2-40B4-BE49-F238E27FC236}">
                <a16:creationId xmlns:a16="http://schemas.microsoft.com/office/drawing/2014/main" id="{BAE68265-AA6B-492E-884E-9FBFFBF9F6C0}"/>
              </a:ext>
            </a:extLst>
          </p:cNvPr>
          <p:cNvSpPr/>
          <p:nvPr/>
        </p:nvSpPr>
        <p:spPr>
          <a:xfrm>
            <a:off x="-4072" y="185944"/>
            <a:ext cx="4620317"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5" name="Shape 139">
            <a:extLst>
              <a:ext uri="{FF2B5EF4-FFF2-40B4-BE49-F238E27FC236}">
                <a16:creationId xmlns:a16="http://schemas.microsoft.com/office/drawing/2014/main" id="{258CEA11-09C7-4274-B500-D2D6E71E7449}"/>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ARM TEMPLATE WHAT-IF DEMO</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36" name="Picture 35">
            <a:extLst>
              <a:ext uri="{FF2B5EF4-FFF2-40B4-BE49-F238E27FC236}">
                <a16:creationId xmlns:a16="http://schemas.microsoft.com/office/drawing/2014/main" id="{3DD1CFE1-B716-47E4-9655-2B9BBC0C672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335282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438150" y="1076325"/>
            <a:ext cx="8264129" cy="3370154"/>
          </a:xfrm>
        </p:spPr>
        <p:txBody>
          <a:bodyPr/>
          <a:lstStyle/>
          <a:p>
            <a:r>
              <a:rPr lang="en-US"/>
              <a:t>When Not to Use</a:t>
            </a:r>
          </a:p>
          <a:p>
            <a:pPr lvl="1"/>
            <a:r>
              <a:rPr lang="en-US"/>
              <a:t>Convenience - because something seems too hard or obscure</a:t>
            </a:r>
          </a:p>
          <a:p>
            <a:pPr lvl="1"/>
            <a:r>
              <a:rPr lang="en-US"/>
              <a:t>Tell us so we can fix it - otherwise we’ll keep making things hard…</a:t>
            </a:r>
          </a:p>
          <a:p>
            <a:pPr lvl="2"/>
            <a:endParaRPr lang="en-US"/>
          </a:p>
          <a:p>
            <a:r>
              <a:rPr lang="en-US"/>
              <a:t>When To Use Examples</a:t>
            </a:r>
          </a:p>
          <a:p>
            <a:pPr lvl="1"/>
            <a:r>
              <a:rPr lang="en-US"/>
              <a:t>KISS – beyond that there are: Pipeline Tasks, Custom RP, functions, </a:t>
            </a:r>
            <a:r>
              <a:rPr lang="en-US" err="1"/>
              <a:t>etc</a:t>
            </a:r>
            <a:endParaRPr lang="en-US"/>
          </a:p>
          <a:p>
            <a:pPr lvl="1"/>
            <a:r>
              <a:rPr lang="en-US"/>
              <a:t>Data Plane Operations (storage, TSQL)</a:t>
            </a:r>
          </a:p>
          <a:p>
            <a:pPr lvl="1"/>
            <a:r>
              <a:rPr lang="en-US"/>
              <a:t>Deploy code to a Linux Web App from a private repo</a:t>
            </a:r>
          </a:p>
          <a:p>
            <a:pPr lvl="1"/>
            <a:r>
              <a:rPr lang="en-US"/>
              <a:t>Hybrid Networking Scenarios</a:t>
            </a:r>
          </a:p>
          <a:p>
            <a:pPr lvl="1"/>
            <a:r>
              <a:rPr lang="en-US"/>
              <a:t>AAD &amp; Crypto (Creating Certificates, App Registrations, Principals other AAD operations) ***</a:t>
            </a:r>
          </a:p>
          <a:p>
            <a:pPr lvl="1"/>
            <a:r>
              <a:rPr lang="en-US"/>
              <a:t>License Checks ***</a:t>
            </a:r>
          </a:p>
          <a:p>
            <a:pPr lvl="2"/>
            <a:endParaRPr lang="en-US"/>
          </a:p>
        </p:txBody>
      </p:sp>
      <p:sp>
        <p:nvSpPr>
          <p:cNvPr id="10" name="Shape 138">
            <a:extLst>
              <a:ext uri="{FF2B5EF4-FFF2-40B4-BE49-F238E27FC236}">
                <a16:creationId xmlns:a16="http://schemas.microsoft.com/office/drawing/2014/main" id="{8B04391F-1F98-40E3-A022-DE606B5520F1}"/>
              </a:ext>
            </a:extLst>
          </p:cNvPr>
          <p:cNvSpPr/>
          <p:nvPr/>
        </p:nvSpPr>
        <p:spPr>
          <a:xfrm>
            <a:off x="-4073" y="185944"/>
            <a:ext cx="6291801"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 name="Shape 139">
            <a:extLst>
              <a:ext uri="{FF2B5EF4-FFF2-40B4-BE49-F238E27FC236}">
                <a16:creationId xmlns:a16="http://schemas.microsoft.com/office/drawing/2014/main" id="{7C92D761-37FD-43C2-8CE2-9F613AD8DE1A}"/>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DEPLOYMENT SCRIPT RESOURCE PROVIDER</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2" name="Picture 11">
            <a:extLst>
              <a:ext uri="{FF2B5EF4-FFF2-40B4-BE49-F238E27FC236}">
                <a16:creationId xmlns:a16="http://schemas.microsoft.com/office/drawing/2014/main" id="{88E97ECA-C845-48F0-BCD3-2A1472DDBD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13725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500"/>
                                        <p:tgtEl>
                                          <p:spTgt spid="6">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8" end="8"/>
                                            </p:txEl>
                                          </p:spTgt>
                                        </p:tgtEl>
                                        <p:attrNameLst>
                                          <p:attrName>style.visibility</p:attrName>
                                        </p:attrNameLst>
                                      </p:cBhvr>
                                      <p:to>
                                        <p:strVal val="visible"/>
                                      </p:to>
                                    </p:set>
                                    <p:animEffect transition="in" filter="fade">
                                      <p:cBhvr>
                                        <p:cTn id="38" dur="500"/>
                                        <p:tgtEl>
                                          <p:spTgt spid="6">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33361-26D1-4118-99CB-A5545E724B8F}"/>
              </a:ext>
            </a:extLst>
          </p:cNvPr>
          <p:cNvSpPr>
            <a:spLocks noGrp="1"/>
          </p:cNvSpPr>
          <p:nvPr>
            <p:ph type="title"/>
          </p:nvPr>
        </p:nvSpPr>
        <p:spPr>
          <a:xfrm>
            <a:off x="49340" y="833717"/>
            <a:ext cx="9045320" cy="3476065"/>
          </a:xfrm>
        </p:spPr>
        <p:txBody>
          <a:bodyPr>
            <a:normAutofit fontScale="90000"/>
          </a:bodyPr>
          <a:lstStyle/>
          <a:p>
            <a:r>
              <a:rPr lang="en-GB" sz="3600" dirty="0">
                <a:solidFill>
                  <a:srgbClr val="2E93B8"/>
                </a:solidFill>
                <a:latin typeface="Roboto Mono Medium for Powerlin" pitchFamily="2" charset="0"/>
                <a:ea typeface="Roboto Mono Medium for Powerlin" pitchFamily="2" charset="0"/>
              </a:rPr>
              <a:t>Ignite 2019 Roundup</a:t>
            </a:r>
            <a:br>
              <a:rPr lang="en-GB" sz="3600" dirty="0">
                <a:solidFill>
                  <a:srgbClr val="2E93B8"/>
                </a:solidFill>
                <a:latin typeface="Roboto Mono Medium for Powerlin" pitchFamily="2" charset="0"/>
                <a:ea typeface="Roboto Mono Medium for Powerlin" pitchFamily="2" charset="0"/>
              </a:rPr>
            </a:br>
            <a:br>
              <a:rPr lang="en-GB" sz="3200" dirty="0">
                <a:solidFill>
                  <a:srgbClr val="2E93B8"/>
                </a:solidFill>
                <a:latin typeface="Roboto Mono Medium for Powerlin" pitchFamily="2" charset="0"/>
                <a:ea typeface="Roboto Mono Medium for Powerlin" pitchFamily="2" charset="0"/>
              </a:rPr>
            </a:br>
            <a:r>
              <a:rPr lang="en-GB" sz="2400" dirty="0">
                <a:solidFill>
                  <a:srgbClr val="2E93B8"/>
                </a:solidFill>
                <a:latin typeface="Roboto Mono Medium for Powerlin" pitchFamily="2" charset="0"/>
                <a:ea typeface="Roboto Mono Medium for Powerlin" pitchFamily="2" charset="0"/>
              </a:rPr>
              <a:t>With </a:t>
            </a:r>
            <a:br>
              <a:rPr lang="en-GB" sz="2400" dirty="0">
                <a:solidFill>
                  <a:srgbClr val="2E93B8"/>
                </a:solidFill>
                <a:latin typeface="Roboto Mono Medium for Powerlin" pitchFamily="2" charset="0"/>
                <a:ea typeface="Roboto Mono Medium for Powerlin" pitchFamily="2" charset="0"/>
              </a:rPr>
            </a:br>
            <a:br>
              <a:rPr lang="en-GB" sz="2400" dirty="0">
                <a:solidFill>
                  <a:srgbClr val="2E93B8"/>
                </a:solidFill>
                <a:latin typeface="Roboto Mono Medium for Powerlin" pitchFamily="2" charset="0"/>
                <a:ea typeface="Roboto Mono Medium for Powerlin" pitchFamily="2" charset="0"/>
              </a:rPr>
            </a:br>
            <a:r>
              <a:rPr lang="en-GB" sz="2400" dirty="0">
                <a:solidFill>
                  <a:srgbClr val="2E93B8"/>
                </a:solidFill>
                <a:latin typeface="Roboto Mono Medium for Powerlin" pitchFamily="2" charset="0"/>
                <a:ea typeface="Roboto Mono Medium for Powerlin" pitchFamily="2" charset="0"/>
              </a:rPr>
              <a:t>Jack Tracey – </a:t>
            </a:r>
            <a:r>
              <a:rPr lang="en-GB" sz="2000" dirty="0">
                <a:solidFill>
                  <a:srgbClr val="2E93B8"/>
                </a:solidFill>
                <a:latin typeface="Roboto Mono Medium for Powerlin" pitchFamily="2" charset="0"/>
                <a:ea typeface="Roboto Mono Medium for Powerlin" pitchFamily="2" charset="0"/>
              </a:rPr>
              <a:t>Public Cloud Solutions Architect @ CDW </a:t>
            </a:r>
            <a:br>
              <a:rPr lang="en-GB" sz="2400" dirty="0">
                <a:solidFill>
                  <a:srgbClr val="2E93B8"/>
                </a:solidFill>
                <a:latin typeface="Roboto Mono Medium for Powerlin" pitchFamily="2" charset="0"/>
                <a:ea typeface="Roboto Mono Medium for Powerlin" pitchFamily="2" charset="0"/>
              </a:rPr>
            </a:br>
            <a:r>
              <a:rPr lang="en-GB" sz="2400" dirty="0">
                <a:solidFill>
                  <a:srgbClr val="2E93B8"/>
                </a:solidFill>
                <a:latin typeface="Roboto Mono Medium for Powerlin" pitchFamily="2" charset="0"/>
                <a:ea typeface="Roboto Mono Medium for Powerlin" pitchFamily="2" charset="0"/>
              </a:rPr>
              <a:t>&amp;</a:t>
            </a:r>
            <a:br>
              <a:rPr lang="en-GB" sz="2400" dirty="0">
                <a:solidFill>
                  <a:srgbClr val="2E93B8"/>
                </a:solidFill>
                <a:latin typeface="Roboto Mono Medium for Powerlin" pitchFamily="2" charset="0"/>
                <a:ea typeface="Roboto Mono Medium for Powerlin" pitchFamily="2" charset="0"/>
              </a:rPr>
            </a:br>
            <a:r>
              <a:rPr lang="en-GB" sz="2400" dirty="0">
                <a:solidFill>
                  <a:srgbClr val="2E93B8"/>
                </a:solidFill>
                <a:latin typeface="Roboto Mono Medium for Powerlin" pitchFamily="2" charset="0"/>
                <a:ea typeface="Roboto Mono Medium for Powerlin" pitchFamily="2" charset="0"/>
              </a:rPr>
              <a:t>Ryan Littlemore – </a:t>
            </a:r>
            <a:r>
              <a:rPr lang="en-GB" sz="2000" dirty="0">
                <a:solidFill>
                  <a:srgbClr val="2E93B8"/>
                </a:solidFill>
                <a:latin typeface="Roboto Mono Medium for Powerlin" pitchFamily="2" charset="0"/>
                <a:ea typeface="Roboto Mono Medium for Powerlin" pitchFamily="2" charset="0"/>
              </a:rPr>
              <a:t>Azure Infrastructure Specialist @ Microsoft</a:t>
            </a:r>
            <a:br>
              <a:rPr lang="en-GB" sz="2700" dirty="0">
                <a:solidFill>
                  <a:srgbClr val="2E93B8"/>
                </a:solidFill>
                <a:latin typeface="Roboto Mono Medium for Powerlin" pitchFamily="2" charset="0"/>
                <a:ea typeface="Roboto Mono Medium for Powerlin" pitchFamily="2" charset="0"/>
              </a:rPr>
            </a:br>
            <a:endParaRPr lang="en-GB" sz="3600" dirty="0">
              <a:solidFill>
                <a:srgbClr val="2E93B8"/>
              </a:solidFill>
              <a:latin typeface="Roboto Mono Medium for Powerlin" pitchFamily="2" charset="0"/>
              <a:ea typeface="Roboto Mono Medium for Powerlin" pitchFamily="2" charset="0"/>
            </a:endParaRPr>
          </a:p>
        </p:txBody>
      </p:sp>
      <p:pic>
        <p:nvPicPr>
          <p:cNvPr id="5" name="Picture 4">
            <a:extLst>
              <a:ext uri="{FF2B5EF4-FFF2-40B4-BE49-F238E27FC236}">
                <a16:creationId xmlns:a16="http://schemas.microsoft.com/office/drawing/2014/main" id="{65351B6B-5325-4A75-8847-6343848BC0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grpSp>
        <p:nvGrpSpPr>
          <p:cNvPr id="3" name="Group 2">
            <a:extLst>
              <a:ext uri="{FF2B5EF4-FFF2-40B4-BE49-F238E27FC236}">
                <a16:creationId xmlns:a16="http://schemas.microsoft.com/office/drawing/2014/main" id="{EEA76C39-B14A-40A1-BD69-48E224FC5E2F}"/>
              </a:ext>
            </a:extLst>
          </p:cNvPr>
          <p:cNvGrpSpPr/>
          <p:nvPr/>
        </p:nvGrpSpPr>
        <p:grpSpPr>
          <a:xfrm>
            <a:off x="7113590" y="2079607"/>
            <a:ext cx="1892242" cy="615513"/>
            <a:chOff x="6210065" y="4416415"/>
            <a:chExt cx="1892242" cy="615513"/>
          </a:xfrm>
        </p:grpSpPr>
        <p:sp>
          <p:nvSpPr>
            <p:cNvPr id="4" name="TextBox 5">
              <a:extLst>
                <a:ext uri="{FF2B5EF4-FFF2-40B4-BE49-F238E27FC236}">
                  <a16:creationId xmlns:a16="http://schemas.microsoft.com/office/drawing/2014/main" id="{5B86382E-A400-43F6-A819-3ADA26FEF1AC}"/>
                </a:ext>
              </a:extLst>
            </p:cNvPr>
            <p:cNvSpPr txBox="1"/>
            <p:nvPr/>
          </p:nvSpPr>
          <p:spPr>
            <a:xfrm>
              <a:off x="6851195" y="4584102"/>
              <a:ext cx="1251112"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dirty="0">
                  <a:solidFill>
                    <a:schemeClr val="bg1"/>
                  </a:solidFill>
                  <a:latin typeface="Verdana" panose="020B0604030504040204" pitchFamily="34" charset="0"/>
                  <a:ea typeface="Verdana" panose="020B0604030504040204" pitchFamily="34" charset="0"/>
                </a:rPr>
                <a:t>@</a:t>
              </a:r>
              <a:r>
                <a:rPr lang="en-GB" sz="1800" dirty="0" err="1">
                  <a:solidFill>
                    <a:schemeClr val="bg1"/>
                  </a:solidFill>
                  <a:latin typeface="Verdana" panose="020B0604030504040204" pitchFamily="34" charset="0"/>
                  <a:ea typeface="Verdana" panose="020B0604030504040204" pitchFamily="34" charset="0"/>
                </a:rPr>
                <a:t>Jack_Ref</a:t>
              </a:r>
              <a:endParaRPr lang="en-GB" sz="1800" dirty="0">
                <a:solidFill>
                  <a:schemeClr val="bg1"/>
                </a:solidFill>
                <a:latin typeface="Verdana" panose="020B0604030504040204" pitchFamily="34" charset="0"/>
                <a:ea typeface="Verdana" panose="020B0604030504040204" pitchFamily="34" charset="0"/>
              </a:endParaRPr>
            </a:p>
          </p:txBody>
        </p:sp>
        <p:pic>
          <p:nvPicPr>
            <p:cNvPr id="6" name="Graphic 7">
              <a:extLst>
                <a:ext uri="{FF2B5EF4-FFF2-40B4-BE49-F238E27FC236}">
                  <a16:creationId xmlns:a16="http://schemas.microsoft.com/office/drawing/2014/main" id="{0BE4DB5E-808E-49A8-AF92-2129FADA3F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0065" y="4416415"/>
              <a:ext cx="566466" cy="615513"/>
            </a:xfrm>
            <a:prstGeom prst="rect">
              <a:avLst/>
            </a:prstGeom>
          </p:spPr>
        </p:pic>
      </p:grpSp>
      <p:grpSp>
        <p:nvGrpSpPr>
          <p:cNvPr id="7" name="Group 6">
            <a:extLst>
              <a:ext uri="{FF2B5EF4-FFF2-40B4-BE49-F238E27FC236}">
                <a16:creationId xmlns:a16="http://schemas.microsoft.com/office/drawing/2014/main" id="{CE25B7A9-B330-4760-BDF4-91E54A750274}"/>
              </a:ext>
            </a:extLst>
          </p:cNvPr>
          <p:cNvGrpSpPr/>
          <p:nvPr/>
        </p:nvGrpSpPr>
        <p:grpSpPr>
          <a:xfrm>
            <a:off x="163760" y="3806460"/>
            <a:ext cx="2803956" cy="615513"/>
            <a:chOff x="6210065" y="4416415"/>
            <a:chExt cx="2803956" cy="615513"/>
          </a:xfrm>
        </p:grpSpPr>
        <p:sp>
          <p:nvSpPr>
            <p:cNvPr id="8" name="TextBox 5">
              <a:extLst>
                <a:ext uri="{FF2B5EF4-FFF2-40B4-BE49-F238E27FC236}">
                  <a16:creationId xmlns:a16="http://schemas.microsoft.com/office/drawing/2014/main" id="{6F317DFF-5DF8-4E7F-9E94-AA61B9E9B4E6}"/>
                </a:ext>
              </a:extLst>
            </p:cNvPr>
            <p:cNvSpPr txBox="1"/>
            <p:nvPr/>
          </p:nvSpPr>
          <p:spPr>
            <a:xfrm>
              <a:off x="6851195" y="4584102"/>
              <a:ext cx="2162826" cy="2769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dirty="0">
                  <a:solidFill>
                    <a:schemeClr val="bg1"/>
                  </a:solidFill>
                  <a:latin typeface="Verdana" panose="020B0604030504040204" pitchFamily="34" charset="0"/>
                  <a:ea typeface="Verdana" panose="020B0604030504040204" pitchFamily="34" charset="0"/>
                </a:rPr>
                <a:t>@</a:t>
              </a:r>
              <a:r>
                <a:rPr lang="en-GB" sz="1800" dirty="0" err="1">
                  <a:solidFill>
                    <a:schemeClr val="bg1"/>
                  </a:solidFill>
                  <a:latin typeface="Verdana" panose="020B0604030504040204" pitchFamily="34" charset="0"/>
                  <a:ea typeface="Verdana" panose="020B0604030504040204" pitchFamily="34" charset="0"/>
                </a:rPr>
                <a:t>Ryan_Littlemore</a:t>
              </a:r>
              <a:endParaRPr lang="en-GB" sz="1800" dirty="0">
                <a:solidFill>
                  <a:schemeClr val="bg1"/>
                </a:solidFill>
                <a:latin typeface="Verdana" panose="020B0604030504040204" pitchFamily="34" charset="0"/>
                <a:ea typeface="Verdana" panose="020B0604030504040204" pitchFamily="34" charset="0"/>
              </a:endParaRPr>
            </a:p>
          </p:txBody>
        </p:sp>
        <p:pic>
          <p:nvPicPr>
            <p:cNvPr id="9" name="Graphic 7">
              <a:extLst>
                <a:ext uri="{FF2B5EF4-FFF2-40B4-BE49-F238E27FC236}">
                  <a16:creationId xmlns:a16="http://schemas.microsoft.com/office/drawing/2014/main" id="{D6B5874E-BBFA-4199-ADA4-1AD88FAE9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0065" y="4416415"/>
              <a:ext cx="566466" cy="615513"/>
            </a:xfrm>
            <a:prstGeom prst="rect">
              <a:avLst/>
            </a:prstGeom>
          </p:spPr>
        </p:pic>
      </p:grpSp>
    </p:spTree>
    <p:extLst>
      <p:ext uri="{BB962C8B-B14F-4D97-AF65-F5344CB8AC3E}">
        <p14:creationId xmlns:p14="http://schemas.microsoft.com/office/powerpoint/2010/main" val="2714039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53852-2899-45BB-8592-B6A8DB64BD61}"/>
              </a:ext>
            </a:extLst>
          </p:cNvPr>
          <p:cNvPicPr>
            <a:picLocks noChangeAspect="1"/>
          </p:cNvPicPr>
          <p:nvPr/>
        </p:nvPicPr>
        <p:blipFill>
          <a:blip r:embed="rId4"/>
          <a:stretch>
            <a:fillRect/>
          </a:stretch>
        </p:blipFill>
        <p:spPr>
          <a:xfrm>
            <a:off x="9196730" y="833477"/>
            <a:ext cx="592185" cy="3175635"/>
          </a:xfrm>
          <a:prstGeom prst="rect">
            <a:avLst/>
          </a:prstGeom>
        </p:spPr>
      </p:pic>
      <p:pic>
        <p:nvPicPr>
          <p:cNvPr id="3" name="Online Media 2" title="What's new in ARM Templates - November 2019 #MSIgnite Session">
            <a:hlinkClick r:id="" action="ppaction://media"/>
            <a:extLst>
              <a:ext uri="{FF2B5EF4-FFF2-40B4-BE49-F238E27FC236}">
                <a16:creationId xmlns:a16="http://schemas.microsoft.com/office/drawing/2014/main" id="{2B77E09E-5B49-483B-BB44-2DF79EB8465B}"/>
              </a:ext>
            </a:extLst>
          </p:cNvPr>
          <p:cNvPicPr>
            <a:picLocks noRot="1" noChangeAspect="1"/>
          </p:cNvPicPr>
          <p:nvPr>
            <a:videoFile r:link="rId1"/>
          </p:nvPr>
        </p:nvPicPr>
        <p:blipFill>
          <a:blip r:embed="rId5"/>
          <a:stretch>
            <a:fillRect/>
          </a:stretch>
        </p:blipFill>
        <p:spPr>
          <a:xfrm>
            <a:off x="503903" y="493229"/>
            <a:ext cx="8136194" cy="4576609"/>
          </a:xfrm>
          <a:prstGeom prst="rect">
            <a:avLst/>
          </a:prstGeom>
        </p:spPr>
      </p:pic>
      <p:sp>
        <p:nvSpPr>
          <p:cNvPr id="8" name="Shape 138">
            <a:extLst>
              <a:ext uri="{FF2B5EF4-FFF2-40B4-BE49-F238E27FC236}">
                <a16:creationId xmlns:a16="http://schemas.microsoft.com/office/drawing/2014/main" id="{A0317516-2D1F-4E0A-8EFB-8DF446360A6A}"/>
              </a:ext>
            </a:extLst>
          </p:cNvPr>
          <p:cNvSpPr/>
          <p:nvPr/>
        </p:nvSpPr>
        <p:spPr>
          <a:xfrm>
            <a:off x="-4071" y="185944"/>
            <a:ext cx="3514187"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 name="Shape 139">
            <a:extLst>
              <a:ext uri="{FF2B5EF4-FFF2-40B4-BE49-F238E27FC236}">
                <a16:creationId xmlns:a16="http://schemas.microsoft.com/office/drawing/2014/main" id="{5E71970A-8911-43AC-A9BD-1E205653CD4A}"/>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ARM TOOLKIT DEMO</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spTree>
    <p:extLst>
      <p:ext uri="{BB962C8B-B14F-4D97-AF65-F5344CB8AC3E}">
        <p14:creationId xmlns:p14="http://schemas.microsoft.com/office/powerpoint/2010/main" val="15309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01540" y="572692"/>
            <a:ext cx="8340920"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Migrate Support For Web Apps*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App Service Managed Certificates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AKS Support For Availability Zones Now GA</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Functions Premium Plan Now GA</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Visual Studio Online (Preview)</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Open Container Initiative Now Support In ACR</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Spring Cloud (Preview)</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 CLI Support To Build Containers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Cloud Shell Updates</a:t>
            </a:r>
            <a:br>
              <a:rPr lang="en-GB" sz="1800" b="1" dirty="0">
                <a:solidFill>
                  <a:srgbClr val="2E93B8"/>
                </a:solidFill>
                <a:latin typeface="Roboto Mono Medium for Powerlin" pitchFamily="2" charset="0"/>
                <a:ea typeface="Roboto Mono Medium for Powerlin" pitchFamily="2" charset="0"/>
              </a:rPr>
            </a:br>
            <a:r>
              <a:rPr lang="en-GB" sz="1600" b="1" dirty="0">
                <a:solidFill>
                  <a:srgbClr val="2E93B8"/>
                </a:solidFill>
                <a:latin typeface="Roboto Mono Medium for Powerlin" pitchFamily="2" charset="0"/>
                <a:ea typeface="Roboto Mono Medium for Powerlin" pitchFamily="2" charset="0"/>
              </a:rPr>
              <a:t>- WAC &amp; Office 365 Support</a:t>
            </a:r>
            <a:r>
              <a:rPr lang="en-GB" sz="1800" b="1" dirty="0">
                <a:solidFill>
                  <a:srgbClr val="2E93B8"/>
                </a:solidFill>
                <a:latin typeface="Roboto Mono Medium for Powerlin" pitchFamily="2" charset="0"/>
                <a:ea typeface="Roboto Mono Medium for Powerlin" pitchFamily="2" charset="0"/>
              </a:rPr>
              <a:t> </a:t>
            </a:r>
          </a:p>
        </p:txBody>
      </p:sp>
      <p:sp>
        <p:nvSpPr>
          <p:cNvPr id="8" name="Shape 138">
            <a:extLst>
              <a:ext uri="{FF2B5EF4-FFF2-40B4-BE49-F238E27FC236}">
                <a16:creationId xmlns:a16="http://schemas.microsoft.com/office/drawing/2014/main" id="{022A2DF9-416C-4715-A4CE-B77A82E740E9}"/>
              </a:ext>
            </a:extLst>
          </p:cNvPr>
          <p:cNvSpPr/>
          <p:nvPr/>
        </p:nvSpPr>
        <p:spPr>
          <a:xfrm>
            <a:off x="-4072" y="185944"/>
            <a:ext cx="4826103"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AZURE APPS - SUMMARY</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1270121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E51E1CE-526E-4771-9C68-2F3E77104755}"/>
              </a:ext>
            </a:extLst>
          </p:cNvPr>
          <p:cNvSpPr txBox="1"/>
          <p:nvPr/>
        </p:nvSpPr>
        <p:spPr>
          <a:xfrm>
            <a:off x="219712" y="3067984"/>
            <a:ext cx="2204810" cy="581185"/>
          </a:xfrm>
          <a:prstGeom prst="rect">
            <a:avLst/>
          </a:prstGeom>
          <a:noFill/>
        </p:spPr>
        <p:txBody>
          <a:bodyPr wrap="square" lIns="0" rtlCol="0">
            <a:spAutoFit/>
          </a:bodyPr>
          <a:lstStyle/>
          <a:p>
            <a:pPr defTabSz="685775" hangingPunct="1">
              <a:lnSpc>
                <a:spcPct val="90000"/>
              </a:lnSpc>
            </a:pPr>
            <a:r>
              <a:rPr lang="en-US" sz="1765" kern="1200" dirty="0">
                <a:solidFill>
                  <a:srgbClr val="0078D7"/>
                </a:solidFill>
                <a:latin typeface="Segoe UI Semilight" panose="020B0402040204020203" pitchFamily="34" charset="0"/>
                <a:ea typeface="+mn-ea"/>
                <a:cs typeface="Segoe UI Semilight" panose="020B0402040204020203" pitchFamily="34" charset="0"/>
              </a:rPr>
              <a:t>App Service</a:t>
            </a:r>
          </a:p>
          <a:p>
            <a:pPr defTabSz="685775" hangingPunct="1">
              <a:lnSpc>
                <a:spcPct val="90000"/>
              </a:lnSpc>
            </a:pPr>
            <a:r>
              <a:rPr lang="en-US" sz="1765" kern="1200" dirty="0">
                <a:solidFill>
                  <a:srgbClr val="0078D7"/>
                </a:solidFill>
                <a:latin typeface="Segoe UI Semilight" panose="020B0402040204020203" pitchFamily="34" charset="0"/>
                <a:ea typeface="+mn-ea"/>
                <a:cs typeface="Segoe UI Semilight" panose="020B0402040204020203" pitchFamily="34" charset="0"/>
              </a:rPr>
              <a:t>Migration Assistant</a:t>
            </a:r>
          </a:p>
        </p:txBody>
      </p:sp>
      <p:sp>
        <p:nvSpPr>
          <p:cNvPr id="23" name="Rectangle 22">
            <a:extLst>
              <a:ext uri="{FF2B5EF4-FFF2-40B4-BE49-F238E27FC236}">
                <a16:creationId xmlns:a16="http://schemas.microsoft.com/office/drawing/2014/main" id="{3C017C5D-C509-4B20-BBF2-F5D8F252AD2F}"/>
              </a:ext>
            </a:extLst>
          </p:cNvPr>
          <p:cNvSpPr/>
          <p:nvPr/>
        </p:nvSpPr>
        <p:spPr>
          <a:xfrm>
            <a:off x="219712" y="3573251"/>
            <a:ext cx="2164730" cy="458780"/>
          </a:xfrm>
          <a:prstGeom prst="rect">
            <a:avLst/>
          </a:prstGeom>
        </p:spPr>
        <p:txBody>
          <a:bodyPr wrap="square" lIns="0">
            <a:spAutoFit/>
          </a:bodyPr>
          <a:lstStyle/>
          <a:p>
            <a:pPr defTabSz="659045" hangingPunct="1">
              <a:lnSpc>
                <a:spcPct val="90000"/>
              </a:lnSpc>
              <a:spcAft>
                <a:spcPts val="441"/>
              </a:spcAft>
            </a:pPr>
            <a:r>
              <a:rPr lang="en-US" sz="882" dirty="0">
                <a:solidFill>
                  <a:srgbClr val="797979"/>
                </a:solidFill>
                <a:latin typeface="Segoe UI" panose="020B0502040204020203" pitchFamily="34" charset="0"/>
                <a:ea typeface="+mn-ea"/>
                <a:cs typeface="Segoe UI" panose="020B0502040204020203" pitchFamily="34" charset="0"/>
              </a:rPr>
              <a:t>Move your </a:t>
            </a:r>
            <a:r>
              <a:rPr lang="en-US" sz="882" dirty="0" err="1">
                <a:solidFill>
                  <a:srgbClr val="797979"/>
                </a:solidFill>
                <a:latin typeface="Segoe UI" panose="020B0502040204020203" pitchFamily="34" charset="0"/>
                <a:ea typeface="+mn-ea"/>
                <a:cs typeface="Segoe UI" panose="020B0502040204020203" pitchFamily="34" charset="0"/>
              </a:rPr>
              <a:t>ASP.Net</a:t>
            </a:r>
            <a:r>
              <a:rPr lang="en-US" sz="882" dirty="0">
                <a:solidFill>
                  <a:srgbClr val="797979"/>
                </a:solidFill>
                <a:latin typeface="Segoe UI" panose="020B0502040204020203" pitchFamily="34" charset="0"/>
                <a:ea typeface="+mn-ea"/>
                <a:cs typeface="Segoe UI" panose="020B0502040204020203" pitchFamily="34" charset="0"/>
              </a:rPr>
              <a:t> or PHP Web App to Azure app service with the help of the Azure App Service Migration Assistant. </a:t>
            </a:r>
          </a:p>
        </p:txBody>
      </p:sp>
      <p:cxnSp>
        <p:nvCxnSpPr>
          <p:cNvPr id="137" name="Straight Connector 136">
            <a:extLst>
              <a:ext uri="{FF2B5EF4-FFF2-40B4-BE49-F238E27FC236}">
                <a16:creationId xmlns:a16="http://schemas.microsoft.com/office/drawing/2014/main" id="{1B8D8BF7-7E80-4DE2-B6E7-1DAEBF59A21A}"/>
              </a:ext>
            </a:extLst>
          </p:cNvPr>
          <p:cNvCxnSpPr>
            <a:cxnSpLocks/>
          </p:cNvCxnSpPr>
          <p:nvPr/>
        </p:nvCxnSpPr>
        <p:spPr>
          <a:xfrm>
            <a:off x="219713" y="4032778"/>
            <a:ext cx="2046617"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E818641B-08B1-4DE0-BD83-B3389D13AF90}"/>
              </a:ext>
            </a:extLst>
          </p:cNvPr>
          <p:cNvPicPr>
            <a:picLocks noChangeAspect="1"/>
          </p:cNvPicPr>
          <p:nvPr/>
        </p:nvPicPr>
        <p:blipFill>
          <a:blip r:embed="rId2"/>
          <a:stretch>
            <a:fillRect/>
          </a:stretch>
        </p:blipFill>
        <p:spPr>
          <a:xfrm>
            <a:off x="361771" y="1076075"/>
            <a:ext cx="1779329" cy="1703208"/>
          </a:xfrm>
          <a:prstGeom prst="rect">
            <a:avLst/>
          </a:prstGeom>
        </p:spPr>
      </p:pic>
      <p:sp>
        <p:nvSpPr>
          <p:cNvPr id="86" name="TextBox 85">
            <a:extLst>
              <a:ext uri="{FF2B5EF4-FFF2-40B4-BE49-F238E27FC236}">
                <a16:creationId xmlns:a16="http://schemas.microsoft.com/office/drawing/2014/main" id="{767FC5C3-1D61-466F-AD08-B88943348F30}"/>
              </a:ext>
            </a:extLst>
          </p:cNvPr>
          <p:cNvSpPr txBox="1"/>
          <p:nvPr/>
        </p:nvSpPr>
        <p:spPr>
          <a:xfrm>
            <a:off x="2256003" y="4098897"/>
            <a:ext cx="4071263" cy="19973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85775" hangingPunct="1"/>
            <a:r>
              <a:rPr lang="en-US" sz="1298" kern="1200" dirty="0">
                <a:solidFill>
                  <a:srgbClr val="353535"/>
                </a:solidFill>
                <a:latin typeface="Segoe UI"/>
                <a:ea typeface="+mn-ea"/>
                <a:cs typeface="Segoe UI Semilight"/>
                <a:hlinkClick r:id="rId3"/>
              </a:rPr>
              <a:t>https://appmigration.microsoft.com/</a:t>
            </a:r>
            <a:r>
              <a:rPr lang="en-US" sz="1298" kern="1200" dirty="0">
                <a:solidFill>
                  <a:srgbClr val="353535"/>
                </a:solidFill>
                <a:latin typeface="Segoe UI"/>
                <a:ea typeface="+mn-ea"/>
                <a:cs typeface="Segoe UI Semilight"/>
              </a:rPr>
              <a:t> </a:t>
            </a:r>
            <a:endParaRPr lang="en-US" sz="1298" kern="1200" dirty="0">
              <a:latin typeface="Segoe UI"/>
              <a:ea typeface="+mn-ea"/>
              <a:cs typeface="+mn-cs"/>
            </a:endParaRPr>
          </a:p>
        </p:txBody>
      </p:sp>
      <p:pic>
        <p:nvPicPr>
          <p:cNvPr id="87" name="Picture 86">
            <a:extLst>
              <a:ext uri="{FF2B5EF4-FFF2-40B4-BE49-F238E27FC236}">
                <a16:creationId xmlns:a16="http://schemas.microsoft.com/office/drawing/2014/main" id="{294551AE-28F0-492C-A630-3548E2597E5D}"/>
              </a:ext>
            </a:extLst>
          </p:cNvPr>
          <p:cNvPicPr>
            <a:picLocks noChangeAspect="1"/>
          </p:cNvPicPr>
          <p:nvPr/>
        </p:nvPicPr>
        <p:blipFill>
          <a:blip r:embed="rId4"/>
          <a:stretch>
            <a:fillRect/>
          </a:stretch>
        </p:blipFill>
        <p:spPr>
          <a:xfrm>
            <a:off x="2539871" y="678841"/>
            <a:ext cx="3637682" cy="3377847"/>
          </a:xfrm>
          <a:prstGeom prst="rect">
            <a:avLst/>
          </a:prstGeom>
          <a:ln>
            <a:solidFill>
              <a:schemeClr val="tx2"/>
            </a:solidFill>
          </a:ln>
        </p:spPr>
      </p:pic>
      <p:sp>
        <p:nvSpPr>
          <p:cNvPr id="89" name="Rectangle 88">
            <a:extLst>
              <a:ext uri="{FF2B5EF4-FFF2-40B4-BE49-F238E27FC236}">
                <a16:creationId xmlns:a16="http://schemas.microsoft.com/office/drawing/2014/main" id="{7494AE1A-52FC-46B6-BAE9-A2F0286485F4}"/>
              </a:ext>
            </a:extLst>
          </p:cNvPr>
          <p:cNvSpPr/>
          <p:nvPr/>
        </p:nvSpPr>
        <p:spPr>
          <a:xfrm>
            <a:off x="3519241" y="1449907"/>
            <a:ext cx="226344" cy="292068"/>
          </a:xfrm>
          <a:prstGeom prst="rect">
            <a:avLst/>
          </a:prstGeom>
        </p:spPr>
        <p:txBody>
          <a:bodyPr wrap="none">
            <a:spAutoFit/>
          </a:bodyPr>
          <a:lstStyle/>
          <a:p>
            <a:pPr defTabSz="685775" hangingPunct="1"/>
            <a:r>
              <a:rPr lang="en-US" sz="1298" kern="1200" dirty="0">
                <a:latin typeface="Times New Roman" panose="02020603050405020304" pitchFamily="18" charset="0"/>
                <a:ea typeface="+mn-ea"/>
                <a:cs typeface="+mn-cs"/>
              </a:rPr>
              <a:t> </a:t>
            </a:r>
            <a:endParaRPr lang="en-US" sz="1298" kern="1200" dirty="0">
              <a:latin typeface="Segoe UI"/>
              <a:ea typeface="+mn-ea"/>
              <a:cs typeface="+mn-cs"/>
            </a:endParaRPr>
          </a:p>
        </p:txBody>
      </p:sp>
      <p:sp>
        <p:nvSpPr>
          <p:cNvPr id="90" name="Rectangle 89">
            <a:extLst>
              <a:ext uri="{FF2B5EF4-FFF2-40B4-BE49-F238E27FC236}">
                <a16:creationId xmlns:a16="http://schemas.microsoft.com/office/drawing/2014/main" id="{12001C8F-FF91-496E-9343-90FD50CB69AC}"/>
              </a:ext>
            </a:extLst>
          </p:cNvPr>
          <p:cNvSpPr/>
          <p:nvPr/>
        </p:nvSpPr>
        <p:spPr>
          <a:xfrm>
            <a:off x="3519241" y="1449907"/>
            <a:ext cx="271228" cy="292068"/>
          </a:xfrm>
          <a:prstGeom prst="rect">
            <a:avLst/>
          </a:prstGeom>
        </p:spPr>
        <p:txBody>
          <a:bodyPr wrap="none">
            <a:spAutoFit/>
          </a:bodyPr>
          <a:lstStyle/>
          <a:p>
            <a:pPr defTabSz="685775" hangingPunct="1"/>
            <a:r>
              <a:rPr lang="en-US" sz="1298" kern="1200" dirty="0">
                <a:latin typeface="Times New Roman" panose="02020603050405020304" pitchFamily="18" charset="0"/>
                <a:ea typeface="+mn-ea"/>
                <a:cs typeface="+mn-cs"/>
              </a:rPr>
              <a:t> </a:t>
            </a:r>
            <a:r>
              <a:rPr lang="en-US" sz="1298" kern="1200" dirty="0">
                <a:latin typeface="Segoe UI"/>
                <a:ea typeface="+mn-ea"/>
                <a:cs typeface="+mn-cs"/>
              </a:rPr>
              <a:t> </a:t>
            </a:r>
          </a:p>
        </p:txBody>
      </p:sp>
      <p:sp>
        <p:nvSpPr>
          <p:cNvPr id="93" name="Rectangle 92">
            <a:extLst>
              <a:ext uri="{FF2B5EF4-FFF2-40B4-BE49-F238E27FC236}">
                <a16:creationId xmlns:a16="http://schemas.microsoft.com/office/drawing/2014/main" id="{6449A807-2094-49D2-B7F3-F56C0AA879AD}"/>
              </a:ext>
            </a:extLst>
          </p:cNvPr>
          <p:cNvSpPr/>
          <p:nvPr/>
        </p:nvSpPr>
        <p:spPr>
          <a:xfrm>
            <a:off x="6522764" y="540832"/>
            <a:ext cx="2358482" cy="4155881"/>
          </a:xfrm>
          <a:prstGeom prst="rect">
            <a:avLst/>
          </a:prstGeom>
        </p:spPr>
        <p:txBody>
          <a:bodyPr wrap="square">
            <a:spAutoFit/>
          </a:bodyPr>
          <a:lstStyle/>
          <a:p>
            <a:pPr defTabSz="699288" hangingPunct="1">
              <a:lnSpc>
                <a:spcPct val="150000"/>
              </a:lnSpc>
              <a:spcBef>
                <a:spcPct val="20000"/>
              </a:spcBef>
              <a:buSzPct val="90000"/>
            </a:pPr>
            <a:r>
              <a:rPr lang="en-US" sz="2059" kern="1200" dirty="0">
                <a:solidFill>
                  <a:srgbClr val="0078D7"/>
                </a:solidFill>
                <a:latin typeface="Segoe UI Semilight" panose="020B0402040204020203" pitchFamily="34" charset="0"/>
                <a:ea typeface="+mn-ea"/>
                <a:cs typeface="Segoe UI Semilight" panose="020B0402040204020203" pitchFamily="34" charset="0"/>
              </a:rPr>
              <a:t>Assess</a:t>
            </a:r>
            <a:endParaRPr lang="en-US" sz="1765" kern="1200" dirty="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endParaRPr>
          </a:p>
          <a:p>
            <a:pPr defTabSz="685142" hangingPunct="1">
              <a:lnSpc>
                <a:spcPct val="90000"/>
              </a:lnSpc>
              <a:spcAft>
                <a:spcPts val="441"/>
              </a:spcAft>
              <a:defRPr/>
            </a:pPr>
            <a:r>
              <a:rPr lang="en-US" sz="1176" kern="1200" dirty="0">
                <a:gradFill>
                  <a:gsLst>
                    <a:gs pos="0">
                      <a:srgbClr val="505050"/>
                    </a:gs>
                    <a:gs pos="85000">
                      <a:srgbClr val="505050"/>
                    </a:gs>
                  </a:gsLst>
                  <a:lin ang="16200000" scaled="1"/>
                </a:gradFill>
                <a:latin typeface="Segoe UI" panose="020B0502040204020203" pitchFamily="34" charset="0"/>
                <a:ea typeface="+mn-ea"/>
                <a:cs typeface="Segoe UI" panose="020B0502040204020203" pitchFamily="34" charset="0"/>
              </a:rPr>
              <a:t>Quickly and easily determine if a public endpoint is a good candidate for App Service.</a:t>
            </a:r>
          </a:p>
          <a:p>
            <a:pPr defTabSz="699288" hangingPunct="1">
              <a:lnSpc>
                <a:spcPct val="150000"/>
              </a:lnSpc>
              <a:spcBef>
                <a:spcPct val="20000"/>
              </a:spcBef>
              <a:buSzPct val="90000"/>
            </a:pPr>
            <a:r>
              <a:rPr lang="en-US" sz="2059" kern="1200" dirty="0">
                <a:solidFill>
                  <a:srgbClr val="0078D7"/>
                </a:solidFill>
                <a:latin typeface="Segoe UI Semilight" panose="020B0402040204020203" pitchFamily="34" charset="0"/>
                <a:ea typeface="+mn-ea"/>
                <a:cs typeface="Segoe UI Semilight" panose="020B0402040204020203" pitchFamily="34" charset="0"/>
              </a:rPr>
              <a:t>Migrate</a:t>
            </a:r>
          </a:p>
          <a:p>
            <a:pPr defTabSz="685142" hangingPunct="1">
              <a:lnSpc>
                <a:spcPct val="90000"/>
              </a:lnSpc>
              <a:spcAft>
                <a:spcPts val="441"/>
              </a:spcAft>
              <a:defRPr/>
            </a:pPr>
            <a:r>
              <a:rPr lang="en-US" sz="1176" kern="1200" dirty="0">
                <a:gradFill>
                  <a:gsLst>
                    <a:gs pos="0">
                      <a:srgbClr val="505050"/>
                    </a:gs>
                    <a:gs pos="85000">
                      <a:srgbClr val="505050"/>
                    </a:gs>
                  </a:gsLst>
                  <a:lin ang="16200000" scaled="1"/>
                </a:gradFill>
                <a:latin typeface="Segoe UI" panose="020B0502040204020203" pitchFamily="34" charset="0"/>
                <a:ea typeface="+mn-ea"/>
                <a:cs typeface="Segoe UI" panose="020B0502040204020203" pitchFamily="34" charset="0"/>
              </a:rPr>
              <a:t>Download the tool to do a detailed assessment of your </a:t>
            </a:r>
            <a:r>
              <a:rPr lang="en-US" sz="1176" kern="1200" dirty="0" err="1">
                <a:gradFill>
                  <a:gsLst>
                    <a:gs pos="0">
                      <a:srgbClr val="505050"/>
                    </a:gs>
                    <a:gs pos="85000">
                      <a:srgbClr val="505050"/>
                    </a:gs>
                  </a:gsLst>
                  <a:lin ang="16200000" scaled="1"/>
                </a:gradFill>
                <a:latin typeface="Segoe UI" panose="020B0502040204020203" pitchFamily="34" charset="0"/>
                <a:ea typeface="+mn-ea"/>
                <a:cs typeface="Segoe UI" panose="020B0502040204020203" pitchFamily="34" charset="0"/>
              </a:rPr>
              <a:t>ASP.Net</a:t>
            </a:r>
            <a:r>
              <a:rPr lang="en-US" sz="1176" kern="1200" dirty="0">
                <a:gradFill>
                  <a:gsLst>
                    <a:gs pos="0">
                      <a:srgbClr val="505050"/>
                    </a:gs>
                    <a:gs pos="85000">
                      <a:srgbClr val="505050"/>
                    </a:gs>
                  </a:gsLst>
                  <a:lin ang="16200000" scaled="1"/>
                </a:gradFill>
                <a:latin typeface="Segoe UI" panose="020B0502040204020203" pitchFamily="34" charset="0"/>
                <a:ea typeface="+mn-ea"/>
                <a:cs typeface="Segoe UI" panose="020B0502040204020203" pitchFamily="34" charset="0"/>
              </a:rPr>
              <a:t> or PHP site and then use the tool to quickly and easily migrated your content and config to Azure App Service. </a:t>
            </a:r>
          </a:p>
          <a:p>
            <a:pPr defTabSz="699288" hangingPunct="1">
              <a:lnSpc>
                <a:spcPct val="150000"/>
              </a:lnSpc>
              <a:spcBef>
                <a:spcPct val="20000"/>
              </a:spcBef>
              <a:buSzPct val="90000"/>
            </a:pPr>
            <a:r>
              <a:rPr lang="en-US" sz="2059" kern="1200" dirty="0">
                <a:solidFill>
                  <a:srgbClr val="0078D7"/>
                </a:solidFill>
                <a:latin typeface="Segoe UI Semilight" panose="020B0402040204020203" pitchFamily="34" charset="0"/>
                <a:ea typeface="+mn-ea"/>
                <a:cs typeface="Segoe UI Semilight" panose="020B0402040204020203" pitchFamily="34" charset="0"/>
              </a:rPr>
              <a:t>Optimize</a:t>
            </a:r>
          </a:p>
          <a:p>
            <a:pPr defTabSz="685142" hangingPunct="1">
              <a:lnSpc>
                <a:spcPct val="90000"/>
              </a:lnSpc>
              <a:spcAft>
                <a:spcPts val="441"/>
              </a:spcAft>
              <a:defRPr/>
            </a:pPr>
            <a:r>
              <a:rPr lang="en-US" sz="1176" kern="1200" dirty="0">
                <a:gradFill>
                  <a:gsLst>
                    <a:gs pos="0">
                      <a:srgbClr val="505050"/>
                    </a:gs>
                    <a:gs pos="85000">
                      <a:srgbClr val="505050"/>
                    </a:gs>
                  </a:gsLst>
                  <a:lin ang="16200000" scaled="1"/>
                </a:gradFill>
                <a:latin typeface="Segoe UI" panose="020B0502040204020203" pitchFamily="34" charset="0"/>
                <a:ea typeface="+mn-ea"/>
                <a:cs typeface="Segoe UI" panose="020B0502040204020203" pitchFamily="34" charset="0"/>
              </a:rPr>
              <a:t>Dedicated migration experience in the portal analyzes your apps and provides detailed configuration guidance. </a:t>
            </a:r>
          </a:p>
          <a:p>
            <a:pPr defTabSz="699288" hangingPunct="1">
              <a:lnSpc>
                <a:spcPct val="150000"/>
              </a:lnSpc>
              <a:spcBef>
                <a:spcPct val="20000"/>
              </a:spcBef>
              <a:buSzPct val="90000"/>
            </a:pPr>
            <a:endParaRPr lang="en-US" sz="1029" kern="1200" dirty="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endParaRPr>
          </a:p>
        </p:txBody>
      </p:sp>
      <p:sp>
        <p:nvSpPr>
          <p:cNvPr id="14" name="Shape 138">
            <a:extLst>
              <a:ext uri="{FF2B5EF4-FFF2-40B4-BE49-F238E27FC236}">
                <a16:creationId xmlns:a16="http://schemas.microsoft.com/office/drawing/2014/main" id="{33332FE0-9340-4A6A-83AC-40D947F9B6AF}"/>
              </a:ext>
            </a:extLst>
          </p:cNvPr>
          <p:cNvSpPr/>
          <p:nvPr/>
        </p:nvSpPr>
        <p:spPr>
          <a:xfrm>
            <a:off x="-4072" y="185944"/>
            <a:ext cx="4826103"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 name="Shape 139">
            <a:extLst>
              <a:ext uri="{FF2B5EF4-FFF2-40B4-BE49-F238E27FC236}">
                <a16:creationId xmlns:a16="http://schemas.microsoft.com/office/drawing/2014/main" id="{F6A59769-5C7B-4899-9CAC-1C5CF4591496}"/>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AZURE MIGRATE APP SUPPORT</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16" name="Picture 15">
            <a:extLst>
              <a:ext uri="{FF2B5EF4-FFF2-40B4-BE49-F238E27FC236}">
                <a16:creationId xmlns:a16="http://schemas.microsoft.com/office/drawing/2014/main" id="{0AA8509B-8306-4566-991E-EA50A88A52C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3119989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3">
            <a:extLst>
              <a:ext uri="{FF2B5EF4-FFF2-40B4-BE49-F238E27FC236}">
                <a16:creationId xmlns:a16="http://schemas.microsoft.com/office/drawing/2014/main" id="{6926F940-CE07-4E63-B5C1-5939A011419B}"/>
              </a:ext>
            </a:extLst>
          </p:cNvPr>
          <p:cNvSpPr>
            <a:spLocks noGrp="1"/>
          </p:cNvSpPr>
          <p:nvPr>
            <p:ph type="body" sz="quarter" idx="10"/>
          </p:nvPr>
        </p:nvSpPr>
        <p:spPr>
          <a:xfrm>
            <a:off x="439792" y="827572"/>
            <a:ext cx="5213366" cy="2683876"/>
          </a:xfrm>
        </p:spPr>
        <p:txBody>
          <a:bodyPr/>
          <a:lstStyle/>
          <a:p>
            <a:pPr lvl="1">
              <a:spcBef>
                <a:spcPts val="0"/>
              </a:spcBef>
            </a:pPr>
            <a:endParaRPr lang="en-US" sz="750" b="1" dirty="0">
              <a:gradFill>
                <a:gsLst>
                  <a:gs pos="1250">
                    <a:srgbClr val="1A1A1A"/>
                  </a:gs>
                  <a:gs pos="100000">
                    <a:srgbClr val="1A1A1A"/>
                  </a:gs>
                </a:gsLst>
                <a:lin ang="5400000" scaled="0"/>
              </a:gradFill>
              <a:latin typeface="Segoe UI (Body)"/>
              <a:cs typeface="Segoe UI Semilight" panose="020B0402040204020203" pitchFamily="34" charset="0"/>
            </a:endParaRPr>
          </a:p>
          <a:p>
            <a:pPr lvl="1">
              <a:spcBef>
                <a:spcPts val="0"/>
              </a:spcBef>
            </a:pPr>
            <a:endParaRPr lang="en-US" sz="750" b="1" dirty="0">
              <a:gradFill>
                <a:gsLst>
                  <a:gs pos="1250">
                    <a:srgbClr val="1A1A1A"/>
                  </a:gs>
                  <a:gs pos="100000">
                    <a:srgbClr val="1A1A1A"/>
                  </a:gs>
                </a:gsLst>
                <a:lin ang="5400000" scaled="0"/>
              </a:gradFill>
              <a:latin typeface="Segoe UI (Body)"/>
              <a:cs typeface="Segoe UI Semilight" panose="020B0402040204020203" pitchFamily="34" charset="0"/>
            </a:endParaRPr>
          </a:p>
          <a:p>
            <a:pPr lvl="1">
              <a:spcBef>
                <a:spcPts val="0"/>
              </a:spcBef>
            </a:pPr>
            <a:r>
              <a:rPr lang="en-US" sz="825" b="1" dirty="0">
                <a:gradFill>
                  <a:gsLst>
                    <a:gs pos="1250">
                      <a:srgbClr val="1A1A1A"/>
                    </a:gs>
                    <a:gs pos="100000">
                      <a:srgbClr val="1A1A1A"/>
                    </a:gs>
                  </a:gsLst>
                  <a:lin ang="5400000" scaled="0"/>
                </a:gradFill>
                <a:latin typeface="Segoe UI (Body)"/>
                <a:cs typeface="Segoe UI Semilight" panose="020B0402040204020203" pitchFamily="34" charset="0"/>
              </a:rPr>
              <a:t>App Service Managed Certificates </a:t>
            </a:r>
            <a:r>
              <a:rPr lang="en-US" sz="825" b="1" dirty="0">
                <a:gradFill>
                  <a:gsLst>
                    <a:gs pos="1250">
                      <a:srgbClr val="1A1A1A"/>
                    </a:gs>
                    <a:gs pos="100000">
                      <a:srgbClr val="1A1A1A"/>
                    </a:gs>
                  </a:gsLst>
                  <a:lin ang="5400000" scaled="0"/>
                </a:gradFill>
                <a:latin typeface="Segoe UI (Body)"/>
              </a:rPr>
              <a:t>— </a:t>
            </a:r>
            <a:r>
              <a:rPr lang="en-US" sz="825" b="1" dirty="0">
                <a:gradFill>
                  <a:gsLst>
                    <a:gs pos="1250">
                      <a:srgbClr val="1A1A1A"/>
                    </a:gs>
                    <a:gs pos="100000">
                      <a:srgbClr val="1A1A1A"/>
                    </a:gs>
                  </a:gsLst>
                  <a:lin ang="5400000" scaled="0"/>
                </a:gradFill>
                <a:latin typeface="Segoe UI (Body)"/>
                <a:cs typeface="Segoe UI Semilight" panose="020B0402040204020203" pitchFamily="34" charset="0"/>
              </a:rPr>
              <a:t>Public Preview Ignite Nov 2019, Public GA ETA H1 2020</a:t>
            </a:r>
          </a:p>
          <a:p>
            <a:pPr lvl="1">
              <a:spcBef>
                <a:spcPts val="0"/>
              </a:spcBef>
            </a:pPr>
            <a:r>
              <a:rPr lang="en-US" sz="750" dirty="0">
                <a:gradFill>
                  <a:gsLst>
                    <a:gs pos="1250">
                      <a:srgbClr val="1A1A1A"/>
                    </a:gs>
                    <a:gs pos="100000">
                      <a:srgbClr val="1A1A1A"/>
                    </a:gs>
                  </a:gsLst>
                  <a:lin ang="5400000" scaled="0"/>
                </a:gradFill>
                <a:latin typeface="Segoe UI (Body)"/>
                <a:cs typeface="Segoe UI Semilight" panose="020B0402040204020203" pitchFamily="34" charset="0"/>
              </a:rPr>
              <a:t>Enabling and making it easy for customers to secure their sites with TLS at no additional cost</a:t>
            </a:r>
          </a:p>
          <a:p>
            <a:pPr lvl="1">
              <a:spcBef>
                <a:spcPts val="0"/>
              </a:spcBef>
            </a:pPr>
            <a:r>
              <a:rPr lang="en-US" sz="750" dirty="0">
                <a:gradFill>
                  <a:gsLst>
                    <a:gs pos="1250">
                      <a:srgbClr val="1A1A1A"/>
                    </a:gs>
                    <a:gs pos="100000">
                      <a:srgbClr val="1A1A1A"/>
                    </a:gs>
                  </a:gsLst>
                  <a:lin ang="5400000" scaled="0"/>
                </a:gradFill>
                <a:latin typeface="Segoe UI (Body)"/>
                <a:cs typeface="Segoe UI Semilight" panose="020B0402040204020203" pitchFamily="34" charset="0"/>
              </a:rPr>
              <a:t>Available for Basic, Standard, Premium, Isolated Plans.  Limited to only one free certificate per custom domain.</a:t>
            </a:r>
          </a:p>
          <a:p>
            <a:pPr lvl="1">
              <a:spcBef>
                <a:spcPts val="0"/>
              </a:spcBef>
            </a:pPr>
            <a:endParaRPr lang="en-US" sz="788" dirty="0">
              <a:gradFill>
                <a:gsLst>
                  <a:gs pos="1250">
                    <a:srgbClr val="0078D4"/>
                  </a:gs>
                  <a:gs pos="100000">
                    <a:srgbClr val="0078D4"/>
                  </a:gs>
                </a:gsLst>
                <a:lin ang="5400000" scaled="0"/>
              </a:gradFill>
              <a:latin typeface="Segoe UI (Body)"/>
              <a:cs typeface="Segoe UI Semilight" panose="020B0402040204020203" pitchFamily="34" charset="0"/>
            </a:endParaRPr>
          </a:p>
          <a:p>
            <a:pPr lvl="1">
              <a:spcBef>
                <a:spcPts val="0"/>
              </a:spcBef>
            </a:pPr>
            <a:r>
              <a:rPr lang="en-US" sz="900" b="1" dirty="0">
                <a:gradFill>
                  <a:gsLst>
                    <a:gs pos="1250">
                      <a:srgbClr val="1A1A1A"/>
                    </a:gs>
                    <a:gs pos="100000">
                      <a:srgbClr val="1A1A1A"/>
                    </a:gs>
                  </a:gsLst>
                  <a:lin ang="5400000" scaled="0"/>
                </a:gradFill>
                <a:latin typeface="Segoe UI (Body)"/>
                <a:cs typeface="Segoe UI Semilight" panose="020B0402040204020203" pitchFamily="34" charset="0"/>
              </a:rPr>
              <a:t>Azure Monitor Integration with App Service  - GA Ignite Nov 2019</a:t>
            </a:r>
          </a:p>
          <a:p>
            <a:pPr lvl="1">
              <a:spcBef>
                <a:spcPts val="0"/>
              </a:spcBef>
            </a:pPr>
            <a:r>
              <a:rPr lang="en-US" sz="788" dirty="0">
                <a:gradFill>
                  <a:gsLst>
                    <a:gs pos="1250">
                      <a:srgbClr val="1A1A1A"/>
                    </a:gs>
                    <a:gs pos="100000">
                      <a:srgbClr val="1A1A1A"/>
                    </a:gs>
                  </a:gsLst>
                  <a:lin ang="5400000" scaled="0"/>
                </a:gradFill>
                <a:latin typeface="Segoe UI (Body)"/>
                <a:cs typeface="Segoe UI Semilight" panose="020B0402040204020203" pitchFamily="34" charset="0"/>
              </a:rPr>
              <a:t>Provide customers new options for exporting textual application and request log information to Azure Monitor.</a:t>
            </a:r>
          </a:p>
          <a:p>
            <a:pPr lvl="1">
              <a:spcBef>
                <a:spcPts val="0"/>
              </a:spcBef>
            </a:pPr>
            <a:r>
              <a:rPr lang="en-US" sz="788" dirty="0">
                <a:gradFill>
                  <a:gsLst>
                    <a:gs pos="1250">
                      <a:srgbClr val="1A1A1A"/>
                    </a:gs>
                    <a:gs pos="100000">
                      <a:srgbClr val="1A1A1A"/>
                    </a:gs>
                  </a:gsLst>
                  <a:lin ang="5400000" scaled="0"/>
                </a:gradFill>
                <a:latin typeface="Segoe UI (Body)"/>
                <a:cs typeface="Segoe UI Semilight" panose="020B0402040204020203" pitchFamily="34" charset="0"/>
              </a:rPr>
              <a:t>Logs from App Service can be sent to Log Analytics workspace, Storage Account, or Event Hub. </a:t>
            </a:r>
          </a:p>
          <a:p>
            <a:pPr lvl="1">
              <a:spcBef>
                <a:spcPts val="0"/>
              </a:spcBef>
            </a:pPr>
            <a:r>
              <a:rPr lang="en-US" sz="788" dirty="0">
                <a:gradFill>
                  <a:gsLst>
                    <a:gs pos="1250">
                      <a:srgbClr val="1A1A1A"/>
                    </a:gs>
                    <a:gs pos="100000">
                      <a:srgbClr val="1A1A1A"/>
                    </a:gs>
                  </a:gsLst>
                  <a:lin ang="5400000" scaled="0"/>
                </a:gradFill>
                <a:latin typeface="Segoe UI (Body)"/>
                <a:cs typeface="Segoe UI Semilight" panose="020B0402040204020203" pitchFamily="34" charset="0"/>
              </a:rPr>
              <a:t>Supported log types include console logs, HTTP logs, and auditing log</a:t>
            </a:r>
          </a:p>
          <a:p>
            <a:pPr lvl="1">
              <a:spcBef>
                <a:spcPts val="0"/>
              </a:spcBef>
            </a:pPr>
            <a:endParaRPr lang="en-US" sz="788" dirty="0">
              <a:gradFill>
                <a:gsLst>
                  <a:gs pos="1250">
                    <a:srgbClr val="0078D4"/>
                  </a:gs>
                  <a:gs pos="100000">
                    <a:srgbClr val="0078D4"/>
                  </a:gs>
                </a:gsLst>
                <a:lin ang="5400000" scaled="0"/>
              </a:gradFill>
              <a:latin typeface="Segoe UI (Body)"/>
              <a:cs typeface="Segoe UI Semilight" panose="020B0402040204020203" pitchFamily="34" charset="0"/>
            </a:endParaRPr>
          </a:p>
          <a:p>
            <a:pPr lvl="1">
              <a:spcBef>
                <a:spcPts val="0"/>
              </a:spcBef>
            </a:pPr>
            <a:r>
              <a:rPr lang="en-US" sz="900" b="1" dirty="0">
                <a:gradFill>
                  <a:gsLst>
                    <a:gs pos="1250">
                      <a:srgbClr val="1A1A1A"/>
                    </a:gs>
                    <a:gs pos="100000">
                      <a:srgbClr val="1A1A1A"/>
                    </a:gs>
                  </a:gsLst>
                  <a:lin ang="5400000" scaled="0"/>
                </a:gradFill>
                <a:latin typeface="Segoe UI (Body)"/>
                <a:cs typeface="Segoe UI Semilight" panose="020B0402040204020203" pitchFamily="34" charset="0"/>
              </a:rPr>
              <a:t>App Service Migration Tool Refresh –  GA Update Nov 2019</a:t>
            </a:r>
          </a:p>
          <a:p>
            <a:pPr>
              <a:spcBef>
                <a:spcPts val="0"/>
              </a:spcBef>
            </a:pPr>
            <a:endParaRPr lang="en-US" sz="825" b="1" dirty="0">
              <a:gradFill>
                <a:gsLst>
                  <a:gs pos="1250">
                    <a:srgbClr val="1A1A1A"/>
                  </a:gs>
                  <a:gs pos="100000">
                    <a:srgbClr val="1A1A1A"/>
                  </a:gs>
                </a:gsLst>
                <a:lin ang="5400000" scaled="0"/>
              </a:gradFill>
              <a:latin typeface="Segoe UI (Body)"/>
            </a:endParaRPr>
          </a:p>
          <a:p>
            <a:pPr>
              <a:spcBef>
                <a:spcPts val="0"/>
              </a:spcBef>
            </a:pPr>
            <a:r>
              <a:rPr lang="en-US" sz="825" b="1" dirty="0">
                <a:gradFill>
                  <a:gsLst>
                    <a:gs pos="1250">
                      <a:srgbClr val="1A1A1A"/>
                    </a:gs>
                    <a:gs pos="100000">
                      <a:srgbClr val="1A1A1A"/>
                    </a:gs>
                  </a:gsLst>
                  <a:lin ang="5400000" scaled="0"/>
                </a:gradFill>
                <a:latin typeface="Segoe UI (Body)"/>
              </a:rPr>
              <a:t>Private Link — Public Preview — ETA 1Q 2020</a:t>
            </a:r>
          </a:p>
          <a:p>
            <a:pPr>
              <a:spcBef>
                <a:spcPts val="0"/>
              </a:spcBef>
            </a:pPr>
            <a:r>
              <a:rPr lang="en-US" sz="750" dirty="0">
                <a:gradFill>
                  <a:gsLst>
                    <a:gs pos="1250">
                      <a:srgbClr val="1A1A1A"/>
                    </a:gs>
                    <a:gs pos="100000">
                      <a:srgbClr val="1A1A1A"/>
                    </a:gs>
                  </a:gsLst>
                  <a:lin ang="5400000" scaled="0"/>
                </a:gradFill>
                <a:latin typeface="Segoe UI (Body)"/>
              </a:rPr>
              <a:t>Private (</a:t>
            </a:r>
            <a:r>
              <a:rPr lang="en-US" sz="750" dirty="0" err="1">
                <a:gradFill>
                  <a:gsLst>
                    <a:gs pos="1250">
                      <a:srgbClr val="1A1A1A"/>
                    </a:gs>
                    <a:gs pos="100000">
                      <a:srgbClr val="1A1A1A"/>
                    </a:gs>
                  </a:gsLst>
                  <a:lin ang="5400000" scaled="0"/>
                </a:gradFill>
                <a:latin typeface="Segoe UI (Body)"/>
              </a:rPr>
              <a:t>vnet</a:t>
            </a:r>
            <a:r>
              <a:rPr lang="en-US" sz="750" dirty="0">
                <a:gradFill>
                  <a:gsLst>
                    <a:gs pos="1250">
                      <a:srgbClr val="1A1A1A"/>
                    </a:gs>
                    <a:gs pos="100000">
                      <a:srgbClr val="1A1A1A"/>
                    </a:gs>
                  </a:gsLst>
                  <a:lin ang="5400000" scaled="0"/>
                </a:gradFill>
                <a:latin typeface="Segoe UI (Body)"/>
              </a:rPr>
              <a:t> internal) IP address for apps running on Windows or Linux variations of public App Service</a:t>
            </a:r>
          </a:p>
          <a:p>
            <a:pPr>
              <a:spcBef>
                <a:spcPts val="0"/>
              </a:spcBef>
            </a:pPr>
            <a:endParaRPr lang="en-US" sz="825" b="1" dirty="0">
              <a:gradFill>
                <a:gsLst>
                  <a:gs pos="1250">
                    <a:srgbClr val="1A1A1A"/>
                  </a:gs>
                  <a:gs pos="100000">
                    <a:srgbClr val="1A1A1A"/>
                  </a:gs>
                </a:gsLst>
                <a:lin ang="5400000" scaled="0"/>
              </a:gradFill>
              <a:latin typeface="Segoe UI (Body)"/>
            </a:endParaRPr>
          </a:p>
          <a:p>
            <a:pPr>
              <a:spcBef>
                <a:spcPts val="0"/>
              </a:spcBef>
            </a:pPr>
            <a:r>
              <a:rPr lang="en-US" sz="825" b="1" dirty="0" err="1">
                <a:gradFill>
                  <a:gsLst>
                    <a:gs pos="1250">
                      <a:srgbClr val="1A1A1A"/>
                    </a:gs>
                    <a:gs pos="100000">
                      <a:srgbClr val="1A1A1A"/>
                    </a:gs>
                  </a:gsLst>
                  <a:lin ang="5400000" scaled="0"/>
                </a:gradFill>
                <a:latin typeface="Segoe UI (Body)"/>
              </a:rPr>
              <a:t>Vnet</a:t>
            </a:r>
            <a:r>
              <a:rPr lang="en-US" sz="825" b="1" dirty="0">
                <a:gradFill>
                  <a:gsLst>
                    <a:gs pos="1250">
                      <a:srgbClr val="1A1A1A"/>
                    </a:gs>
                    <a:gs pos="100000">
                      <a:srgbClr val="1A1A1A"/>
                    </a:gs>
                  </a:gsLst>
                  <a:lin ang="5400000" scaled="0"/>
                </a:gradFill>
                <a:latin typeface="Segoe UI (Body)"/>
              </a:rPr>
              <a:t> integration for Linux—GA ETA—ETA 1Q 2020</a:t>
            </a:r>
          </a:p>
          <a:p>
            <a:pPr>
              <a:spcBef>
                <a:spcPts val="0"/>
              </a:spcBef>
            </a:pPr>
            <a:r>
              <a:rPr lang="en-US" sz="750" dirty="0">
                <a:gradFill>
                  <a:gsLst>
                    <a:gs pos="1250">
                      <a:srgbClr val="1A1A1A"/>
                    </a:gs>
                    <a:gs pos="100000">
                      <a:srgbClr val="1A1A1A"/>
                    </a:gs>
                  </a:gsLst>
                  <a:lin ang="5400000" scaled="0"/>
                </a:gradFill>
                <a:latin typeface="Segoe UI (Body)"/>
              </a:rPr>
              <a:t>Refresh of current Linux </a:t>
            </a:r>
            <a:r>
              <a:rPr lang="en-US" sz="750" dirty="0" err="1">
                <a:gradFill>
                  <a:gsLst>
                    <a:gs pos="1250">
                      <a:srgbClr val="1A1A1A"/>
                    </a:gs>
                    <a:gs pos="100000">
                      <a:srgbClr val="1A1A1A"/>
                    </a:gs>
                  </a:gsLst>
                  <a:lin ang="5400000" scaled="0"/>
                </a:gradFill>
                <a:latin typeface="Segoe UI (Body)"/>
              </a:rPr>
              <a:t>vnet</a:t>
            </a:r>
            <a:r>
              <a:rPr lang="en-US" sz="750" dirty="0">
                <a:gradFill>
                  <a:gsLst>
                    <a:gs pos="1250">
                      <a:srgbClr val="1A1A1A"/>
                    </a:gs>
                    <a:gs pos="100000">
                      <a:srgbClr val="1A1A1A"/>
                    </a:gs>
                  </a:gsLst>
                  <a:lin ang="5400000" scaled="0"/>
                </a:gradFill>
                <a:latin typeface="Segoe UI (Body)"/>
              </a:rPr>
              <a:t> preview offering</a:t>
            </a:r>
          </a:p>
          <a:p>
            <a:pPr>
              <a:spcBef>
                <a:spcPts val="0"/>
              </a:spcBef>
            </a:pPr>
            <a:r>
              <a:rPr lang="en-US" sz="750" dirty="0">
                <a:gradFill>
                  <a:gsLst>
                    <a:gs pos="1250">
                      <a:srgbClr val="1A1A1A"/>
                    </a:gs>
                    <a:gs pos="100000">
                      <a:srgbClr val="1A1A1A"/>
                    </a:gs>
                  </a:gsLst>
                  <a:lin ang="5400000" scaled="0"/>
                </a:gradFill>
                <a:latin typeface="Segoe UI (Body)"/>
              </a:rPr>
              <a:t>Add Route table support to Linux apps running on the public App Service.</a:t>
            </a:r>
          </a:p>
          <a:p>
            <a:pPr lvl="1">
              <a:spcBef>
                <a:spcPts val="0"/>
              </a:spcBef>
            </a:pPr>
            <a:endParaRPr lang="en-US" sz="750" b="1" dirty="0">
              <a:gradFill>
                <a:gsLst>
                  <a:gs pos="1250">
                    <a:srgbClr val="1A1A1A"/>
                  </a:gs>
                  <a:gs pos="100000">
                    <a:srgbClr val="1A1A1A"/>
                  </a:gs>
                </a:gsLst>
                <a:lin ang="5400000" scaled="0"/>
              </a:gradFill>
              <a:latin typeface="Segoe UI (Body)"/>
            </a:endParaRPr>
          </a:p>
          <a:p>
            <a:pPr lvl="1">
              <a:spcBef>
                <a:spcPts val="0"/>
              </a:spcBef>
            </a:pPr>
            <a:endParaRPr lang="en-US" sz="788" dirty="0">
              <a:gradFill>
                <a:gsLst>
                  <a:gs pos="1250">
                    <a:srgbClr val="0078D4"/>
                  </a:gs>
                  <a:gs pos="100000">
                    <a:srgbClr val="0078D4"/>
                  </a:gs>
                </a:gsLst>
                <a:lin ang="5400000" scaled="0"/>
              </a:gradFill>
              <a:latin typeface="Segoe UI (Body)"/>
              <a:cs typeface="Segoe UI Semilight" panose="020B0402040204020203" pitchFamily="34" charset="0"/>
            </a:endParaRPr>
          </a:p>
          <a:p>
            <a:pPr lvl="1">
              <a:spcBef>
                <a:spcPts val="0"/>
              </a:spcBef>
            </a:pPr>
            <a:endParaRPr lang="en-US" sz="788" dirty="0">
              <a:gradFill>
                <a:gsLst>
                  <a:gs pos="1250">
                    <a:srgbClr val="0078D4"/>
                  </a:gs>
                  <a:gs pos="100000">
                    <a:srgbClr val="0078D4"/>
                  </a:gs>
                </a:gsLst>
                <a:lin ang="5400000" scaled="0"/>
              </a:gradFill>
              <a:latin typeface="Segoe UI (Body)"/>
              <a:cs typeface="Segoe UI Semilight" panose="020B0402040204020203" pitchFamily="34" charset="0"/>
            </a:endParaRPr>
          </a:p>
        </p:txBody>
      </p:sp>
      <p:sp>
        <p:nvSpPr>
          <p:cNvPr id="60" name="Title 2">
            <a:extLst>
              <a:ext uri="{FF2B5EF4-FFF2-40B4-BE49-F238E27FC236}">
                <a16:creationId xmlns:a16="http://schemas.microsoft.com/office/drawing/2014/main" id="{C15CE59E-96AE-4785-AFBF-820734C8B5BB}"/>
              </a:ext>
            </a:extLst>
          </p:cNvPr>
          <p:cNvSpPr>
            <a:spLocks noGrp="1"/>
          </p:cNvSpPr>
          <p:nvPr>
            <p:ph type="title"/>
          </p:nvPr>
        </p:nvSpPr>
        <p:spPr>
          <a:xfrm>
            <a:off x="441197" y="342900"/>
            <a:ext cx="6181059" cy="415499"/>
          </a:xfrm>
        </p:spPr>
        <p:txBody>
          <a:bodyPr/>
          <a:lstStyle/>
          <a:p>
            <a:r>
              <a:rPr lang="en-US"/>
              <a:t>Azure App Service</a:t>
            </a:r>
          </a:p>
        </p:txBody>
      </p:sp>
      <p:sp>
        <p:nvSpPr>
          <p:cNvPr id="2" name="Text Placeholder 1">
            <a:extLst>
              <a:ext uri="{FF2B5EF4-FFF2-40B4-BE49-F238E27FC236}">
                <a16:creationId xmlns:a16="http://schemas.microsoft.com/office/drawing/2014/main" id="{D6E53241-837F-4BCC-A6FD-03DD88FCD22F}"/>
              </a:ext>
            </a:extLst>
          </p:cNvPr>
          <p:cNvSpPr>
            <a:spLocks noGrp="1"/>
          </p:cNvSpPr>
          <p:nvPr>
            <p:ph type="body" sz="quarter" idx="11"/>
          </p:nvPr>
        </p:nvSpPr>
        <p:spPr>
          <a:xfrm>
            <a:off x="7508081" y="355946"/>
            <a:ext cx="1415654" cy="577081"/>
          </a:xfrm>
        </p:spPr>
        <p:txBody>
          <a:bodyPr/>
          <a:lstStyle/>
          <a:p>
            <a:pPr lvl="0">
              <a:defRPr/>
            </a:pPr>
            <a:r>
              <a:rPr lang="en-US" dirty="0"/>
              <a:t>GA/Public Preview</a:t>
            </a:r>
          </a:p>
          <a:p>
            <a:pPr lvl="0">
              <a:defRPr/>
            </a:pPr>
            <a:r>
              <a:rPr lang="en-US" dirty="0"/>
              <a:t>Updates</a:t>
            </a:r>
          </a:p>
          <a:p>
            <a:pPr lvl="0">
              <a:defRPr/>
            </a:pPr>
            <a:r>
              <a:rPr lang="en-US" dirty="0"/>
              <a:t>H2 2019</a:t>
            </a:r>
          </a:p>
        </p:txBody>
      </p:sp>
      <p:grpSp>
        <p:nvGrpSpPr>
          <p:cNvPr id="11" name="Group 10" descr="Azure App Services diagram">
            <a:extLst>
              <a:ext uri="{FF2B5EF4-FFF2-40B4-BE49-F238E27FC236}">
                <a16:creationId xmlns:a16="http://schemas.microsoft.com/office/drawing/2014/main" id="{34A68B50-C3C1-47E9-B32E-4C532DB34BF9}"/>
              </a:ext>
            </a:extLst>
          </p:cNvPr>
          <p:cNvGrpSpPr>
            <a:grpSpLocks noChangeAspect="1"/>
          </p:cNvGrpSpPr>
          <p:nvPr/>
        </p:nvGrpSpPr>
        <p:grpSpPr>
          <a:xfrm>
            <a:off x="5820402" y="1482810"/>
            <a:ext cx="2886640" cy="2943708"/>
            <a:chOff x="4602818" y="116539"/>
            <a:chExt cx="6348256" cy="6473762"/>
          </a:xfrm>
        </p:grpSpPr>
        <p:grpSp>
          <p:nvGrpSpPr>
            <p:cNvPr id="12" name="Group 11">
              <a:extLst>
                <a:ext uri="{FF2B5EF4-FFF2-40B4-BE49-F238E27FC236}">
                  <a16:creationId xmlns:a16="http://schemas.microsoft.com/office/drawing/2014/main" id="{5A0EA608-A2DC-4231-BE6D-31B1C5400E75}"/>
                </a:ext>
              </a:extLst>
            </p:cNvPr>
            <p:cNvGrpSpPr/>
            <p:nvPr/>
          </p:nvGrpSpPr>
          <p:grpSpPr>
            <a:xfrm>
              <a:off x="5543422" y="1249140"/>
              <a:ext cx="4496244" cy="4496244"/>
              <a:chOff x="5543422" y="1249140"/>
              <a:chExt cx="4496244" cy="4496244"/>
            </a:xfrm>
          </p:grpSpPr>
          <p:sp>
            <p:nvSpPr>
              <p:cNvPr id="72" name="Oval 71">
                <a:extLst>
                  <a:ext uri="{FF2B5EF4-FFF2-40B4-BE49-F238E27FC236}">
                    <a16:creationId xmlns:a16="http://schemas.microsoft.com/office/drawing/2014/main" id="{467A8CEF-9C2F-43A7-8DE7-A4289785EFCA}"/>
                  </a:ext>
                </a:extLst>
              </p:cNvPr>
              <p:cNvSpPr/>
              <p:nvPr/>
            </p:nvSpPr>
            <p:spPr>
              <a:xfrm>
                <a:off x="5543422" y="1249140"/>
                <a:ext cx="4496244" cy="4496244"/>
              </a:xfrm>
              <a:prstGeom prst="ellipse">
                <a:avLst/>
              </a:pr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grpSp>
            <p:nvGrpSpPr>
              <p:cNvPr id="73" name="Group 72">
                <a:extLst>
                  <a:ext uri="{FF2B5EF4-FFF2-40B4-BE49-F238E27FC236}">
                    <a16:creationId xmlns:a16="http://schemas.microsoft.com/office/drawing/2014/main" id="{DDF4ABFD-472C-463F-A90D-497CA4843619}"/>
                  </a:ext>
                </a:extLst>
              </p:cNvPr>
              <p:cNvGrpSpPr/>
              <p:nvPr/>
            </p:nvGrpSpPr>
            <p:grpSpPr>
              <a:xfrm>
                <a:off x="7020537" y="2750950"/>
                <a:ext cx="1570593" cy="1492625"/>
                <a:chOff x="6697619" y="2776238"/>
                <a:chExt cx="1570593" cy="1492625"/>
              </a:xfrm>
            </p:grpSpPr>
            <p:sp>
              <p:nvSpPr>
                <p:cNvPr id="74" name="Oval 73">
                  <a:extLst>
                    <a:ext uri="{FF2B5EF4-FFF2-40B4-BE49-F238E27FC236}">
                      <a16:creationId xmlns:a16="http://schemas.microsoft.com/office/drawing/2014/main" id="{36565D2E-F81A-4A10-86D1-720A9A55339D}"/>
                    </a:ext>
                  </a:extLst>
                </p:cNvPr>
                <p:cNvSpPr/>
                <p:nvPr/>
              </p:nvSpPr>
              <p:spPr>
                <a:xfrm>
                  <a:off x="6723528" y="2776238"/>
                  <a:ext cx="1492625" cy="1492625"/>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75" name="Rectangle 74">
                  <a:extLst>
                    <a:ext uri="{FF2B5EF4-FFF2-40B4-BE49-F238E27FC236}">
                      <a16:creationId xmlns:a16="http://schemas.microsoft.com/office/drawing/2014/main" id="{515167B9-B30D-43A0-B095-62CAE4064274}"/>
                    </a:ext>
                  </a:extLst>
                </p:cNvPr>
                <p:cNvSpPr/>
                <p:nvPr/>
              </p:nvSpPr>
              <p:spPr>
                <a:xfrm>
                  <a:off x="6697619" y="3058948"/>
                  <a:ext cx="1570593" cy="1025439"/>
                </a:xfrm>
                <a:prstGeom prst="rect">
                  <a:avLst/>
                </a:prstGeom>
              </p:spPr>
              <p:txBody>
                <a:bodyPr wrap="none">
                  <a:spAutoFit/>
                </a:bodyPr>
                <a:lstStyle/>
                <a:p>
                  <a:pPr algn="ctr" defTabSz="685800" hangingPunct="1">
                    <a:lnSpc>
                      <a:spcPct val="90000"/>
                    </a:lnSpc>
                    <a:defRPr/>
                  </a:pPr>
                  <a:r>
                    <a:rPr lang="en-US" sz="1350" kern="1200" dirty="0">
                      <a:solidFill>
                        <a:srgbClr val="FFFFFF"/>
                      </a:solidFill>
                      <a:latin typeface="Segoe UI Semilight" panose="020B0402040204020203" pitchFamily="34" charset="0"/>
                      <a:ea typeface="+mn-ea"/>
                      <a:cs typeface="Segoe UI Semilight" panose="020B0402040204020203" pitchFamily="34" charset="0"/>
                    </a:rPr>
                    <a:t>App </a:t>
                  </a:r>
                  <a:br>
                    <a:rPr lang="en-US" sz="1350" kern="1200" dirty="0">
                      <a:solidFill>
                        <a:srgbClr val="FFFFFF"/>
                      </a:solidFill>
                      <a:latin typeface="Segoe UI Semilight" panose="020B0402040204020203" pitchFamily="34" charset="0"/>
                      <a:ea typeface="+mn-ea"/>
                      <a:cs typeface="Segoe UI Semilight" panose="020B0402040204020203" pitchFamily="34" charset="0"/>
                    </a:rPr>
                  </a:br>
                  <a:r>
                    <a:rPr lang="en-US" sz="1350" kern="1200" dirty="0">
                      <a:solidFill>
                        <a:srgbClr val="FFFFFF"/>
                      </a:solidFill>
                      <a:latin typeface="Segoe UI Semilight" panose="020B0402040204020203" pitchFamily="34" charset="0"/>
                      <a:ea typeface="+mn-ea"/>
                      <a:cs typeface="Segoe UI Semilight" panose="020B0402040204020203" pitchFamily="34" charset="0"/>
                    </a:rPr>
                    <a:t>Service</a:t>
                  </a:r>
                </a:p>
              </p:txBody>
            </p:sp>
          </p:grpSp>
        </p:grpSp>
        <p:sp>
          <p:nvSpPr>
            <p:cNvPr id="13" name="Oval 12">
              <a:extLst>
                <a:ext uri="{FF2B5EF4-FFF2-40B4-BE49-F238E27FC236}">
                  <a16:creationId xmlns:a16="http://schemas.microsoft.com/office/drawing/2014/main" id="{6C5BF5A1-8F28-46BE-B9E2-7B0A7FC38F4C}"/>
                </a:ext>
              </a:extLst>
            </p:cNvPr>
            <p:cNvSpPr/>
            <p:nvPr/>
          </p:nvSpPr>
          <p:spPr>
            <a:xfrm>
              <a:off x="4755782" y="1515035"/>
              <a:ext cx="2111188" cy="2111188"/>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14" name="Oval 13">
              <a:extLst>
                <a:ext uri="{FF2B5EF4-FFF2-40B4-BE49-F238E27FC236}">
                  <a16:creationId xmlns:a16="http://schemas.microsoft.com/office/drawing/2014/main" id="{553F8E20-947E-4E58-BFF8-B1DAD5487601}"/>
                </a:ext>
              </a:extLst>
            </p:cNvPr>
            <p:cNvSpPr/>
            <p:nvPr/>
          </p:nvSpPr>
          <p:spPr>
            <a:xfrm>
              <a:off x="5317600" y="2076853"/>
              <a:ext cx="987552" cy="987552"/>
            </a:xfrm>
            <a:prstGeom prst="ellipse">
              <a:avLst/>
            </a:prstGeom>
            <a:solidFill>
              <a:srgbClr val="0078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15" name="Rectangle 14">
              <a:extLst>
                <a:ext uri="{FF2B5EF4-FFF2-40B4-BE49-F238E27FC236}">
                  <a16:creationId xmlns:a16="http://schemas.microsoft.com/office/drawing/2014/main" id="{73AF7C88-7B7E-4E76-8A54-66A0572D6D74}"/>
                </a:ext>
              </a:extLst>
            </p:cNvPr>
            <p:cNvSpPr/>
            <p:nvPr/>
          </p:nvSpPr>
          <p:spPr>
            <a:xfrm>
              <a:off x="5178230" y="2349100"/>
              <a:ext cx="1266289" cy="443059"/>
            </a:xfrm>
            <a:prstGeom prst="rect">
              <a:avLst/>
            </a:prstGeom>
          </p:spPr>
          <p:txBody>
            <a:bodyPr wrap="none" anchor="ctr">
              <a:spAutoFit/>
            </a:bodyPr>
            <a:lstStyle/>
            <a:p>
              <a:pPr algn="ctr" defTabSz="685800" hangingPunct="1">
                <a:lnSpc>
                  <a:spcPct val="90000"/>
                </a:lnSpc>
                <a:defRPr/>
              </a:pPr>
              <a:r>
                <a:rPr lang="en-US" sz="788" b="1" dirty="0">
                  <a:gradFill>
                    <a:gsLst>
                      <a:gs pos="1250">
                        <a:srgbClr val="FFFFFF"/>
                      </a:gs>
                      <a:gs pos="100000">
                        <a:srgbClr val="FFFFFF"/>
                      </a:gs>
                    </a:gsLst>
                    <a:lin ang="5400000" scaled="0"/>
                  </a:gradFill>
                  <a:latin typeface="Segoe UI"/>
                  <a:ea typeface="+mn-ea"/>
                  <a:cs typeface="Segoe UI Semilight" panose="020B0402040204020203" pitchFamily="34" charset="0"/>
                </a:rPr>
                <a:t>Develop</a:t>
              </a:r>
            </a:p>
          </p:txBody>
        </p:sp>
        <p:sp>
          <p:nvSpPr>
            <p:cNvPr id="16" name="Oval 15">
              <a:extLst>
                <a:ext uri="{FF2B5EF4-FFF2-40B4-BE49-F238E27FC236}">
                  <a16:creationId xmlns:a16="http://schemas.microsoft.com/office/drawing/2014/main" id="{312E784A-C152-42E1-B735-CA1625F7CC18}"/>
                </a:ext>
              </a:extLst>
            </p:cNvPr>
            <p:cNvSpPr/>
            <p:nvPr/>
          </p:nvSpPr>
          <p:spPr>
            <a:xfrm>
              <a:off x="4602818" y="1976717"/>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17" name="Oval 16">
              <a:extLst>
                <a:ext uri="{FF2B5EF4-FFF2-40B4-BE49-F238E27FC236}">
                  <a16:creationId xmlns:a16="http://schemas.microsoft.com/office/drawing/2014/main" id="{1AD7395F-C1A2-4779-A569-8A0EA632A02A}"/>
                </a:ext>
              </a:extLst>
            </p:cNvPr>
            <p:cNvSpPr/>
            <p:nvPr/>
          </p:nvSpPr>
          <p:spPr>
            <a:xfrm>
              <a:off x="6194054" y="150085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18" name="Oval 17">
              <a:extLst>
                <a:ext uri="{FF2B5EF4-FFF2-40B4-BE49-F238E27FC236}">
                  <a16:creationId xmlns:a16="http://schemas.microsoft.com/office/drawing/2014/main" id="{8C894AC4-F5EC-455B-BC27-6CCF354565E9}"/>
                </a:ext>
              </a:extLst>
            </p:cNvPr>
            <p:cNvSpPr/>
            <p:nvPr/>
          </p:nvSpPr>
          <p:spPr>
            <a:xfrm>
              <a:off x="6117855" y="3155575"/>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grpSp>
          <p:nvGrpSpPr>
            <p:cNvPr id="19" name="Group 18">
              <a:extLst>
                <a:ext uri="{FF2B5EF4-FFF2-40B4-BE49-F238E27FC236}">
                  <a16:creationId xmlns:a16="http://schemas.microsoft.com/office/drawing/2014/main" id="{ACDEF757-18DA-4408-8650-5E1C5A1B4D26}"/>
                </a:ext>
              </a:extLst>
            </p:cNvPr>
            <p:cNvGrpSpPr/>
            <p:nvPr/>
          </p:nvGrpSpPr>
          <p:grpSpPr>
            <a:xfrm>
              <a:off x="4725055" y="1524495"/>
              <a:ext cx="2319902" cy="2096423"/>
              <a:chOff x="4725055" y="1524495"/>
              <a:chExt cx="2319902" cy="2096423"/>
            </a:xfrm>
          </p:grpSpPr>
          <p:grpSp>
            <p:nvGrpSpPr>
              <p:cNvPr id="67" name="Group 66">
                <a:extLst>
                  <a:ext uri="{FF2B5EF4-FFF2-40B4-BE49-F238E27FC236}">
                    <a16:creationId xmlns:a16="http://schemas.microsoft.com/office/drawing/2014/main" id="{230289B7-D2BC-4863-9212-6BF4A6F1C622}"/>
                  </a:ext>
                </a:extLst>
              </p:cNvPr>
              <p:cNvGrpSpPr/>
              <p:nvPr/>
            </p:nvGrpSpPr>
            <p:grpSpPr>
              <a:xfrm>
                <a:off x="4725055" y="2108218"/>
                <a:ext cx="299135" cy="280607"/>
                <a:chOff x="2393576" y="1666115"/>
                <a:chExt cx="431455" cy="404732"/>
              </a:xfrm>
            </p:grpSpPr>
            <p:sp>
              <p:nvSpPr>
                <p:cNvPr id="70" name="Double Brace 69">
                  <a:extLst>
                    <a:ext uri="{FF2B5EF4-FFF2-40B4-BE49-F238E27FC236}">
                      <a16:creationId xmlns:a16="http://schemas.microsoft.com/office/drawing/2014/main" id="{16A5F15A-291E-4872-8F92-3925F4530C4B}"/>
                    </a:ext>
                  </a:extLst>
                </p:cNvPr>
                <p:cNvSpPr/>
                <p:nvPr/>
              </p:nvSpPr>
              <p:spPr>
                <a:xfrm>
                  <a:off x="2393576" y="1666115"/>
                  <a:ext cx="431455" cy="404732"/>
                </a:xfrm>
                <a:prstGeom prst="bracePair">
                  <a:avLst/>
                </a:prstGeom>
                <a:ln w="19050">
                  <a:solidFill>
                    <a:srgbClr val="797979"/>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hangingPunct="1">
                    <a:defRPr/>
                  </a:pPr>
                  <a:endParaRPr lang="en-US" sz="1350" kern="1200">
                    <a:solidFill>
                      <a:srgbClr val="1A1A1A"/>
                    </a:solidFill>
                    <a:latin typeface="Segoe UI"/>
                  </a:endParaRPr>
                </a:p>
              </p:txBody>
            </p:sp>
            <p:sp>
              <p:nvSpPr>
                <p:cNvPr id="71" name="Freeform 104">
                  <a:extLst>
                    <a:ext uri="{FF2B5EF4-FFF2-40B4-BE49-F238E27FC236}">
                      <a16:creationId xmlns:a16="http://schemas.microsoft.com/office/drawing/2014/main" id="{D55FAC08-5F8F-4DBD-8D26-1CDD8D8140EA}"/>
                    </a:ext>
                  </a:extLst>
                </p:cNvPr>
                <p:cNvSpPr>
                  <a:spLocks noChangeAspect="1" noEditPoints="1"/>
                </p:cNvSpPr>
                <p:nvPr/>
              </p:nvSpPr>
              <p:spPr bwMode="black">
                <a:xfrm>
                  <a:off x="2478339" y="1737517"/>
                  <a:ext cx="261929" cy="26192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797979"/>
                </a:solidFill>
                <a:ln>
                  <a:noFill/>
                </a:ln>
              </p:spPr>
              <p:txBody>
                <a:bodyPr vert="horz" wrap="square" lIns="52465" tIns="26232" rIns="52465" bIns="26232" numCol="1" anchor="t" anchorCtr="0" compatLnSpc="1">
                  <a:prstTxWarp prst="textNoShape">
                    <a:avLst/>
                  </a:prstTxWarp>
                </a:bodyPr>
                <a:lstStyle/>
                <a:p>
                  <a:pPr defTabSz="685800" hangingPunct="1">
                    <a:defRPr/>
                  </a:pPr>
                  <a:endParaRPr lang="en-US" sz="1013" kern="1200">
                    <a:latin typeface="Segoe UI"/>
                    <a:ea typeface="+mn-ea"/>
                    <a:cs typeface="+mn-cs"/>
                  </a:endParaRPr>
                </a:p>
              </p:txBody>
            </p:sp>
          </p:grpSp>
          <p:sp>
            <p:nvSpPr>
              <p:cNvPr id="68" name="TextBox 67">
                <a:extLst>
                  <a:ext uri="{FF2B5EF4-FFF2-40B4-BE49-F238E27FC236}">
                    <a16:creationId xmlns:a16="http://schemas.microsoft.com/office/drawing/2014/main" id="{6303F8EA-1209-4CBF-884C-DBC103F52648}"/>
                  </a:ext>
                </a:extLst>
              </p:cNvPr>
              <p:cNvSpPr txBox="1"/>
              <p:nvPr/>
            </p:nvSpPr>
            <p:spPr>
              <a:xfrm>
                <a:off x="6258110" y="1524495"/>
                <a:ext cx="786847" cy="812230"/>
              </a:xfrm>
              <a:prstGeom prst="rect">
                <a:avLst/>
              </a:prstGeom>
              <a:noFill/>
            </p:spPr>
            <p:txBody>
              <a:bodyPr wrap="none" rtlCol="0">
                <a:spAutoFit/>
              </a:bodyPr>
              <a:lstStyle/>
              <a:p>
                <a:pPr defTabSz="685800" hangingPunct="1">
                  <a:defRPr/>
                </a:pPr>
                <a:r>
                  <a:rPr lang="en-US" sz="1800" kern="1200">
                    <a:solidFill>
                      <a:srgbClr val="797979"/>
                    </a:solidFill>
                    <a:latin typeface="Segoe UI Black" panose="020B0A02040204020203" pitchFamily="34" charset="0"/>
                    <a:ea typeface="Segoe UI Black" panose="020B0A02040204020203" pitchFamily="34" charset="0"/>
                    <a:cs typeface="Segoe UI Black" panose="020B0A02040204020203" pitchFamily="34" charset="0"/>
                  </a:rPr>
                  <a:t>A</a:t>
                </a:r>
              </a:p>
            </p:txBody>
          </p:sp>
          <p:pic>
            <p:nvPicPr>
              <p:cNvPr id="69" name="Graphic 68" descr="Box icon">
                <a:extLst>
                  <a:ext uri="{FF2B5EF4-FFF2-40B4-BE49-F238E27FC236}">
                    <a16:creationId xmlns:a16="http://schemas.microsoft.com/office/drawing/2014/main" id="{707637A2-6242-4431-AC49-09F443B9376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4370" t="30560" r="41994" b="35000"/>
              <a:stretch/>
            </p:blipFill>
            <p:spPr>
              <a:xfrm>
                <a:off x="6218559" y="3233841"/>
                <a:ext cx="342200" cy="387077"/>
              </a:xfrm>
              <a:prstGeom prst="rect">
                <a:avLst/>
              </a:prstGeom>
            </p:spPr>
          </p:pic>
        </p:grpSp>
        <p:grpSp>
          <p:nvGrpSpPr>
            <p:cNvPr id="20" name="Group 19">
              <a:extLst>
                <a:ext uri="{FF2B5EF4-FFF2-40B4-BE49-F238E27FC236}">
                  <a16:creationId xmlns:a16="http://schemas.microsoft.com/office/drawing/2014/main" id="{E9CE7D9E-B5ED-44DE-AD8C-3DCFA51619B7}"/>
                </a:ext>
              </a:extLst>
            </p:cNvPr>
            <p:cNvGrpSpPr/>
            <p:nvPr/>
          </p:nvGrpSpPr>
          <p:grpSpPr>
            <a:xfrm>
              <a:off x="6973982" y="116539"/>
              <a:ext cx="2116235" cy="2511360"/>
              <a:chOff x="6973982" y="116539"/>
              <a:chExt cx="2116235" cy="2511360"/>
            </a:xfrm>
          </p:grpSpPr>
          <p:sp>
            <p:nvSpPr>
              <p:cNvPr id="46" name="Oval 45">
                <a:extLst>
                  <a:ext uri="{FF2B5EF4-FFF2-40B4-BE49-F238E27FC236}">
                    <a16:creationId xmlns:a16="http://schemas.microsoft.com/office/drawing/2014/main" id="{11055D96-9CCE-4229-B338-D9C7B21ADFCF}"/>
                  </a:ext>
                </a:extLst>
              </p:cNvPr>
              <p:cNvSpPr/>
              <p:nvPr/>
            </p:nvSpPr>
            <p:spPr>
              <a:xfrm>
                <a:off x="6979029" y="295834"/>
                <a:ext cx="2111188" cy="2111188"/>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grpSp>
            <p:nvGrpSpPr>
              <p:cNvPr id="47" name="Group 46">
                <a:extLst>
                  <a:ext uri="{FF2B5EF4-FFF2-40B4-BE49-F238E27FC236}">
                    <a16:creationId xmlns:a16="http://schemas.microsoft.com/office/drawing/2014/main" id="{7716A690-1820-4137-AAA7-C11E2C259CCE}"/>
                  </a:ext>
                </a:extLst>
              </p:cNvPr>
              <p:cNvGrpSpPr/>
              <p:nvPr/>
            </p:nvGrpSpPr>
            <p:grpSpPr>
              <a:xfrm>
                <a:off x="7540847" y="857652"/>
                <a:ext cx="987552" cy="987552"/>
                <a:chOff x="5384835" y="2023065"/>
                <a:chExt cx="987552" cy="987552"/>
              </a:xfrm>
            </p:grpSpPr>
            <p:sp>
              <p:nvSpPr>
                <p:cNvPr id="65" name="Oval 64">
                  <a:extLst>
                    <a:ext uri="{FF2B5EF4-FFF2-40B4-BE49-F238E27FC236}">
                      <a16:creationId xmlns:a16="http://schemas.microsoft.com/office/drawing/2014/main" id="{88E30118-2757-4200-937A-9EED2365ADCA}"/>
                    </a:ext>
                  </a:extLst>
                </p:cNvPr>
                <p:cNvSpPr/>
                <p:nvPr/>
              </p:nvSpPr>
              <p:spPr>
                <a:xfrm>
                  <a:off x="5384835" y="2023065"/>
                  <a:ext cx="987552" cy="987552"/>
                </a:xfrm>
                <a:prstGeom prst="ellipse">
                  <a:avLst/>
                </a:prstGeom>
                <a:solidFill>
                  <a:srgbClr val="0078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66" name="Rectangle 65">
                  <a:extLst>
                    <a:ext uri="{FF2B5EF4-FFF2-40B4-BE49-F238E27FC236}">
                      <a16:creationId xmlns:a16="http://schemas.microsoft.com/office/drawing/2014/main" id="{16B9810F-225D-4965-8805-F299A661DA9A}"/>
                    </a:ext>
                  </a:extLst>
                </p:cNvPr>
                <p:cNvSpPr/>
                <p:nvPr/>
              </p:nvSpPr>
              <p:spPr>
                <a:xfrm>
                  <a:off x="5389651" y="2295311"/>
                  <a:ext cx="945488" cy="443058"/>
                </a:xfrm>
                <a:prstGeom prst="rect">
                  <a:avLst/>
                </a:prstGeom>
              </p:spPr>
              <p:txBody>
                <a:bodyPr wrap="none" anchor="ctr">
                  <a:spAutoFit/>
                </a:bodyPr>
                <a:lstStyle/>
                <a:p>
                  <a:pPr algn="ctr" defTabSz="685800" hangingPunct="1">
                    <a:lnSpc>
                      <a:spcPct val="90000"/>
                    </a:lnSpc>
                    <a:defRPr/>
                  </a:pPr>
                  <a:r>
                    <a:rPr lang="en-US" sz="788" b="1" dirty="0">
                      <a:gradFill>
                        <a:gsLst>
                          <a:gs pos="1250">
                            <a:srgbClr val="FFFFFF"/>
                          </a:gs>
                          <a:gs pos="100000">
                            <a:srgbClr val="FFFFFF"/>
                          </a:gs>
                        </a:gsLst>
                        <a:lin ang="5400000" scaled="0"/>
                      </a:gradFill>
                      <a:latin typeface="Segoe UI"/>
                      <a:ea typeface="+mn-ea"/>
                      <a:cs typeface="Segoe UI Semilight" panose="020B0402040204020203" pitchFamily="34" charset="0"/>
                    </a:rPr>
                    <a:t>Build</a:t>
                  </a:r>
                </a:p>
              </p:txBody>
            </p:sp>
          </p:grpSp>
          <p:sp>
            <p:nvSpPr>
              <p:cNvPr id="48" name="Oval 47">
                <a:extLst>
                  <a:ext uri="{FF2B5EF4-FFF2-40B4-BE49-F238E27FC236}">
                    <a16:creationId xmlns:a16="http://schemas.microsoft.com/office/drawing/2014/main" id="{3982FE4F-5666-49DB-89C5-D82348859CBD}"/>
                  </a:ext>
                </a:extLst>
              </p:cNvPr>
              <p:cNvSpPr/>
              <p:nvPr/>
            </p:nvSpPr>
            <p:spPr>
              <a:xfrm>
                <a:off x="6973982" y="421340"/>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49" name="Oval 48">
                <a:extLst>
                  <a:ext uri="{FF2B5EF4-FFF2-40B4-BE49-F238E27FC236}">
                    <a16:creationId xmlns:a16="http://schemas.microsoft.com/office/drawing/2014/main" id="{FDF4F449-10D3-4EF7-AACE-F75370CE0C5D}"/>
                  </a:ext>
                </a:extLst>
              </p:cNvPr>
              <p:cNvSpPr/>
              <p:nvPr/>
            </p:nvSpPr>
            <p:spPr>
              <a:xfrm>
                <a:off x="8229042" y="116539"/>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50" name="Oval 49">
                <a:extLst>
                  <a:ext uri="{FF2B5EF4-FFF2-40B4-BE49-F238E27FC236}">
                    <a16:creationId xmlns:a16="http://schemas.microsoft.com/office/drawing/2014/main" id="{D92CF014-26AA-45C9-82AC-4B302E2004EA}"/>
                  </a:ext>
                </a:extLst>
              </p:cNvPr>
              <p:cNvSpPr/>
              <p:nvPr/>
            </p:nvSpPr>
            <p:spPr>
              <a:xfrm>
                <a:off x="7951138" y="2084291"/>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51" name="TextBox 50">
                <a:extLst>
                  <a:ext uri="{FF2B5EF4-FFF2-40B4-BE49-F238E27FC236}">
                    <a16:creationId xmlns:a16="http://schemas.microsoft.com/office/drawing/2014/main" id="{A646ED17-21BC-4574-AFE2-F52AE47836FB}"/>
                  </a:ext>
                </a:extLst>
              </p:cNvPr>
              <p:cNvSpPr txBox="1"/>
              <p:nvPr/>
            </p:nvSpPr>
            <p:spPr>
              <a:xfrm>
                <a:off x="8162363" y="173384"/>
                <a:ext cx="699249" cy="812230"/>
              </a:xfrm>
              <a:prstGeom prst="rect">
                <a:avLst/>
              </a:prstGeom>
              <a:noFill/>
            </p:spPr>
            <p:txBody>
              <a:bodyPr wrap="square" rtlCol="0">
                <a:spAutoFit/>
              </a:bodyPr>
              <a:lstStyle/>
              <a:p>
                <a:pPr algn="ctr" defTabSz="685800" hangingPunct="1">
                  <a:defRPr/>
                </a:pPr>
                <a:r>
                  <a:rPr lang="en-US" sz="900" b="1" kern="1200" dirty="0">
                    <a:solidFill>
                      <a:srgbClr val="797979"/>
                    </a:solidFill>
                    <a:latin typeface="Dosis" panose="02010703020202060003" pitchFamily="2" charset="0"/>
                    <a:ea typeface="+mn-ea"/>
                    <a:cs typeface="+mn-cs"/>
                  </a:rPr>
                  <a:t>&lt;/&gt;</a:t>
                </a:r>
              </a:p>
            </p:txBody>
          </p:sp>
          <p:grpSp>
            <p:nvGrpSpPr>
              <p:cNvPr id="52" name="Group 51">
                <a:extLst>
                  <a:ext uri="{FF2B5EF4-FFF2-40B4-BE49-F238E27FC236}">
                    <a16:creationId xmlns:a16="http://schemas.microsoft.com/office/drawing/2014/main" id="{8D3AD633-B1C6-4DD2-BEF3-3686C2B02B83}"/>
                  </a:ext>
                </a:extLst>
              </p:cNvPr>
              <p:cNvGrpSpPr/>
              <p:nvPr/>
            </p:nvGrpSpPr>
            <p:grpSpPr>
              <a:xfrm>
                <a:off x="7074659" y="596024"/>
                <a:ext cx="342270" cy="194241"/>
                <a:chOff x="4243181" y="2376385"/>
                <a:chExt cx="3950114" cy="2241754"/>
              </a:xfrm>
            </p:grpSpPr>
            <p:sp>
              <p:nvSpPr>
                <p:cNvPr id="54" name="Freeform: Shape 53">
                  <a:extLst>
                    <a:ext uri="{FF2B5EF4-FFF2-40B4-BE49-F238E27FC236}">
                      <a16:creationId xmlns:a16="http://schemas.microsoft.com/office/drawing/2014/main" id="{AC65BD59-3CA1-46B7-8695-1F3F7C415080}"/>
                    </a:ext>
                  </a:extLst>
                </p:cNvPr>
                <p:cNvSpPr/>
                <p:nvPr/>
              </p:nvSpPr>
              <p:spPr>
                <a:xfrm>
                  <a:off x="4243181"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55" name="Freeform: Shape 54">
                  <a:extLst>
                    <a:ext uri="{FF2B5EF4-FFF2-40B4-BE49-F238E27FC236}">
                      <a16:creationId xmlns:a16="http://schemas.microsoft.com/office/drawing/2014/main" id="{49DBDFAC-D393-4D3C-9A00-EFA12D143D8E}"/>
                    </a:ext>
                  </a:extLst>
                </p:cNvPr>
                <p:cNvSpPr/>
                <p:nvPr/>
              </p:nvSpPr>
              <p:spPr>
                <a:xfrm>
                  <a:off x="7824585"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56" name="Rectangle 55">
                  <a:extLst>
                    <a:ext uri="{FF2B5EF4-FFF2-40B4-BE49-F238E27FC236}">
                      <a16:creationId xmlns:a16="http://schemas.microsoft.com/office/drawing/2014/main" id="{F00556C5-7CF3-45E7-A5E8-EDF3B8D1A6C5}"/>
                    </a:ext>
                  </a:extLst>
                </p:cNvPr>
                <p:cNvSpPr/>
                <p:nvPr/>
              </p:nvSpPr>
              <p:spPr>
                <a:xfrm>
                  <a:off x="4573792" y="3460391"/>
                  <a:ext cx="3288891" cy="884903"/>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57" name="Freeform: Shape 56">
                  <a:extLst>
                    <a:ext uri="{FF2B5EF4-FFF2-40B4-BE49-F238E27FC236}">
                      <a16:creationId xmlns:a16="http://schemas.microsoft.com/office/drawing/2014/main" id="{5C590A4D-E836-42A2-96AB-10081BCC21DC}"/>
                    </a:ext>
                  </a:extLst>
                </p:cNvPr>
                <p:cNvSpPr/>
                <p:nvPr/>
              </p:nvSpPr>
              <p:spPr>
                <a:xfrm>
                  <a:off x="5539812" y="2944198"/>
                  <a:ext cx="1356851" cy="744793"/>
                </a:xfrm>
                <a:custGeom>
                  <a:avLst/>
                  <a:gdLst>
                    <a:gd name="connsiteX0" fmla="*/ 0 w 1356851"/>
                    <a:gd name="connsiteY0" fmla="*/ 381000 h 744793"/>
                    <a:gd name="connsiteX1" fmla="*/ 1356851 w 1356851"/>
                    <a:gd name="connsiteY1" fmla="*/ 381000 h 744793"/>
                    <a:gd name="connsiteX2" fmla="*/ 1356851 w 1356851"/>
                    <a:gd name="connsiteY2" fmla="*/ 620658 h 744793"/>
                    <a:gd name="connsiteX3" fmla="*/ 1232716 w 1356851"/>
                    <a:gd name="connsiteY3" fmla="*/ 744793 h 744793"/>
                    <a:gd name="connsiteX4" fmla="*/ 124135 w 1356851"/>
                    <a:gd name="connsiteY4" fmla="*/ 744793 h 744793"/>
                    <a:gd name="connsiteX5" fmla="*/ 0 w 1356851"/>
                    <a:gd name="connsiteY5" fmla="*/ 620658 h 744793"/>
                    <a:gd name="connsiteX6" fmla="*/ 124135 w 1356851"/>
                    <a:gd name="connsiteY6" fmla="*/ 0 h 744793"/>
                    <a:gd name="connsiteX7" fmla="*/ 1232716 w 1356851"/>
                    <a:gd name="connsiteY7" fmla="*/ 0 h 744793"/>
                    <a:gd name="connsiteX8" fmla="*/ 1356851 w 1356851"/>
                    <a:gd name="connsiteY8" fmla="*/ 124135 h 744793"/>
                    <a:gd name="connsiteX9" fmla="*/ 1356851 w 1356851"/>
                    <a:gd name="connsiteY9" fmla="*/ 314631 h 744793"/>
                    <a:gd name="connsiteX10" fmla="*/ 0 w 1356851"/>
                    <a:gd name="connsiteY10" fmla="*/ 314631 h 744793"/>
                    <a:gd name="connsiteX11" fmla="*/ 0 w 1356851"/>
                    <a:gd name="connsiteY11" fmla="*/ 124135 h 744793"/>
                    <a:gd name="connsiteX12" fmla="*/ 124135 w 1356851"/>
                    <a:gd name="connsiteY12" fmla="*/ 0 h 7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6851" h="744793">
                      <a:moveTo>
                        <a:pt x="0" y="381000"/>
                      </a:moveTo>
                      <a:lnTo>
                        <a:pt x="1356851" y="381000"/>
                      </a:lnTo>
                      <a:lnTo>
                        <a:pt x="1356851" y="620658"/>
                      </a:lnTo>
                      <a:cubicBezTo>
                        <a:pt x="1356851" y="689216"/>
                        <a:pt x="1301274" y="744793"/>
                        <a:pt x="1232716" y="744793"/>
                      </a:cubicBezTo>
                      <a:lnTo>
                        <a:pt x="124135" y="744793"/>
                      </a:lnTo>
                      <a:cubicBezTo>
                        <a:pt x="55577" y="744793"/>
                        <a:pt x="0" y="689216"/>
                        <a:pt x="0" y="620658"/>
                      </a:cubicBezTo>
                      <a:close/>
                      <a:moveTo>
                        <a:pt x="124135" y="0"/>
                      </a:moveTo>
                      <a:lnTo>
                        <a:pt x="1232716" y="0"/>
                      </a:lnTo>
                      <a:cubicBezTo>
                        <a:pt x="1301274" y="0"/>
                        <a:pt x="1356851" y="55577"/>
                        <a:pt x="1356851" y="124135"/>
                      </a:cubicBezTo>
                      <a:lnTo>
                        <a:pt x="1356851" y="314631"/>
                      </a:lnTo>
                      <a:lnTo>
                        <a:pt x="0" y="314631"/>
                      </a:lnTo>
                      <a:lnTo>
                        <a:pt x="0" y="124135"/>
                      </a:lnTo>
                      <a:cubicBezTo>
                        <a:pt x="0" y="55577"/>
                        <a:pt x="55577" y="0"/>
                        <a:pt x="124135" y="0"/>
                      </a:cubicBezTo>
                      <a:close/>
                    </a:path>
                  </a:pathLst>
                </a:cu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58" name="Rectangle: Rounded Corners 57">
                  <a:extLst>
                    <a:ext uri="{FF2B5EF4-FFF2-40B4-BE49-F238E27FC236}">
                      <a16:creationId xmlns:a16="http://schemas.microsoft.com/office/drawing/2014/main" id="{E5C2DE79-2B19-4EAE-85A9-6A9E477E5328}"/>
                    </a:ext>
                  </a:extLst>
                </p:cNvPr>
                <p:cNvSpPr/>
                <p:nvPr/>
              </p:nvSpPr>
              <p:spPr>
                <a:xfrm>
                  <a:off x="6114998" y="2376385"/>
                  <a:ext cx="206478" cy="796412"/>
                </a:xfrm>
                <a:prstGeom prst="roundRect">
                  <a:avLst>
                    <a:gd name="adj" fmla="val 50000"/>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62" name="Rectangle: Rounded Corners 61">
                  <a:extLst>
                    <a:ext uri="{FF2B5EF4-FFF2-40B4-BE49-F238E27FC236}">
                      <a16:creationId xmlns:a16="http://schemas.microsoft.com/office/drawing/2014/main" id="{0A58A0F8-7537-483B-AA8A-E8867F2158FA}"/>
                    </a:ext>
                  </a:extLst>
                </p:cNvPr>
                <p:cNvSpPr/>
                <p:nvPr/>
              </p:nvSpPr>
              <p:spPr>
                <a:xfrm rot="5400000">
                  <a:off x="6114998" y="2072817"/>
                  <a:ext cx="206478" cy="970932"/>
                </a:xfrm>
                <a:prstGeom prst="roundRect">
                  <a:avLst>
                    <a:gd name="adj" fmla="val 50000"/>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grpSp>
          <p:pic>
            <p:nvPicPr>
              <p:cNvPr id="53" name="Graphic 52" descr="Container icon">
                <a:extLst>
                  <a:ext uri="{FF2B5EF4-FFF2-40B4-BE49-F238E27FC236}">
                    <a16:creationId xmlns:a16="http://schemas.microsoft.com/office/drawing/2014/main" id="{F6196B8C-CD51-4053-9E05-85A216BAD4A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038652" y="2171805"/>
                <a:ext cx="368581" cy="368581"/>
              </a:xfrm>
              <a:prstGeom prst="rect">
                <a:avLst/>
              </a:prstGeom>
            </p:spPr>
          </p:pic>
        </p:grpSp>
        <p:grpSp>
          <p:nvGrpSpPr>
            <p:cNvPr id="21" name="Group 20">
              <a:extLst>
                <a:ext uri="{FF2B5EF4-FFF2-40B4-BE49-F238E27FC236}">
                  <a16:creationId xmlns:a16="http://schemas.microsoft.com/office/drawing/2014/main" id="{63B8026E-337D-42CB-8052-52E018E54304}"/>
                </a:ext>
              </a:extLst>
            </p:cNvPr>
            <p:cNvGrpSpPr/>
            <p:nvPr/>
          </p:nvGrpSpPr>
          <p:grpSpPr>
            <a:xfrm>
              <a:off x="8547289" y="3240741"/>
              <a:ext cx="2403785" cy="2111188"/>
              <a:chOff x="8547289" y="3240741"/>
              <a:chExt cx="2403785" cy="2111188"/>
            </a:xfrm>
          </p:grpSpPr>
          <p:sp>
            <p:nvSpPr>
              <p:cNvPr id="31" name="Oval 30">
                <a:extLst>
                  <a:ext uri="{FF2B5EF4-FFF2-40B4-BE49-F238E27FC236}">
                    <a16:creationId xmlns:a16="http://schemas.microsoft.com/office/drawing/2014/main" id="{8B74426E-FE80-4B97-BB78-77DABB198A3B}"/>
                  </a:ext>
                </a:extLst>
              </p:cNvPr>
              <p:cNvSpPr/>
              <p:nvPr/>
            </p:nvSpPr>
            <p:spPr>
              <a:xfrm>
                <a:off x="8807829" y="3240741"/>
                <a:ext cx="2111188" cy="2111188"/>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grpSp>
            <p:nvGrpSpPr>
              <p:cNvPr id="32" name="Group 31">
                <a:extLst>
                  <a:ext uri="{FF2B5EF4-FFF2-40B4-BE49-F238E27FC236}">
                    <a16:creationId xmlns:a16="http://schemas.microsoft.com/office/drawing/2014/main" id="{8FA4C9C3-EACB-4B5F-A4ED-9A1E1ED629FC}"/>
                  </a:ext>
                </a:extLst>
              </p:cNvPr>
              <p:cNvGrpSpPr/>
              <p:nvPr/>
            </p:nvGrpSpPr>
            <p:grpSpPr>
              <a:xfrm>
                <a:off x="9290208" y="3802559"/>
                <a:ext cx="1146432" cy="987552"/>
                <a:chOff x="5305396" y="2023065"/>
                <a:chExt cx="1146432" cy="987552"/>
              </a:xfrm>
            </p:grpSpPr>
            <p:sp>
              <p:nvSpPr>
                <p:cNvPr id="44" name="Oval 43">
                  <a:extLst>
                    <a:ext uri="{FF2B5EF4-FFF2-40B4-BE49-F238E27FC236}">
                      <a16:creationId xmlns:a16="http://schemas.microsoft.com/office/drawing/2014/main" id="{0D638F62-9ED9-4593-ADEE-C731DB4B9737}"/>
                    </a:ext>
                  </a:extLst>
                </p:cNvPr>
                <p:cNvSpPr/>
                <p:nvPr/>
              </p:nvSpPr>
              <p:spPr>
                <a:xfrm>
                  <a:off x="5384835" y="2023065"/>
                  <a:ext cx="987552" cy="987552"/>
                </a:xfrm>
                <a:prstGeom prst="ellipse">
                  <a:avLst/>
                </a:prstGeom>
                <a:solidFill>
                  <a:srgbClr val="0078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45" name="Rectangle 44">
                  <a:extLst>
                    <a:ext uri="{FF2B5EF4-FFF2-40B4-BE49-F238E27FC236}">
                      <a16:creationId xmlns:a16="http://schemas.microsoft.com/office/drawing/2014/main" id="{AAB9E49F-B15B-4142-833F-D6E6773471BE}"/>
                    </a:ext>
                  </a:extLst>
                </p:cNvPr>
                <p:cNvSpPr/>
                <p:nvPr/>
              </p:nvSpPr>
              <p:spPr>
                <a:xfrm>
                  <a:off x="5305396" y="2295311"/>
                  <a:ext cx="1146432" cy="443059"/>
                </a:xfrm>
                <a:prstGeom prst="rect">
                  <a:avLst/>
                </a:prstGeom>
              </p:spPr>
              <p:txBody>
                <a:bodyPr wrap="none" anchor="ctr">
                  <a:spAutoFit/>
                </a:bodyPr>
                <a:lstStyle/>
                <a:p>
                  <a:pPr algn="ctr" defTabSz="685800" hangingPunct="1">
                    <a:lnSpc>
                      <a:spcPct val="90000"/>
                    </a:lnSpc>
                    <a:defRPr/>
                  </a:pPr>
                  <a:r>
                    <a:rPr lang="en-US" sz="788" b="1" dirty="0">
                      <a:gradFill>
                        <a:gsLst>
                          <a:gs pos="1250">
                            <a:srgbClr val="FFFFFF"/>
                          </a:gs>
                          <a:gs pos="100000">
                            <a:srgbClr val="FFFFFF"/>
                          </a:gs>
                        </a:gsLst>
                        <a:lin ang="5400000" scaled="0"/>
                      </a:gradFill>
                      <a:latin typeface="Segoe UI"/>
                      <a:ea typeface="+mn-ea"/>
                      <a:cs typeface="Segoe UI Semilight" panose="020B0402040204020203" pitchFamily="34" charset="0"/>
                    </a:rPr>
                    <a:t>Deploy</a:t>
                  </a:r>
                </a:p>
              </p:txBody>
            </p:sp>
          </p:grpSp>
          <p:sp>
            <p:nvSpPr>
              <p:cNvPr id="33" name="Oval 32">
                <a:extLst>
                  <a:ext uri="{FF2B5EF4-FFF2-40B4-BE49-F238E27FC236}">
                    <a16:creationId xmlns:a16="http://schemas.microsoft.com/office/drawing/2014/main" id="{0E15A2D0-35DF-4BF7-95B2-ECE8C574D21E}"/>
                  </a:ext>
                </a:extLst>
              </p:cNvPr>
              <p:cNvSpPr/>
              <p:nvPr/>
            </p:nvSpPr>
            <p:spPr>
              <a:xfrm>
                <a:off x="8547289" y="4132729"/>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34" name="Oval 33">
                <a:extLst>
                  <a:ext uri="{FF2B5EF4-FFF2-40B4-BE49-F238E27FC236}">
                    <a16:creationId xmlns:a16="http://schemas.microsoft.com/office/drawing/2014/main" id="{5E96CF15-05FE-4585-92CD-6D24BDC09C5C}"/>
                  </a:ext>
                </a:extLst>
              </p:cNvPr>
              <p:cNvSpPr/>
              <p:nvPr/>
            </p:nvSpPr>
            <p:spPr>
              <a:xfrm>
                <a:off x="10407466" y="3276599"/>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grpSp>
            <p:nvGrpSpPr>
              <p:cNvPr id="35" name="Group 34">
                <a:extLst>
                  <a:ext uri="{FF2B5EF4-FFF2-40B4-BE49-F238E27FC236}">
                    <a16:creationId xmlns:a16="http://schemas.microsoft.com/office/drawing/2014/main" id="{0C28DEC9-F186-4AAD-A70B-77D42E810CB8}"/>
                  </a:ext>
                </a:extLst>
              </p:cNvPr>
              <p:cNvGrpSpPr/>
              <p:nvPr/>
            </p:nvGrpSpPr>
            <p:grpSpPr>
              <a:xfrm>
                <a:off x="8647966" y="4307413"/>
                <a:ext cx="342270" cy="194241"/>
                <a:chOff x="4243181" y="2376385"/>
                <a:chExt cx="3950114" cy="2241754"/>
              </a:xfrm>
            </p:grpSpPr>
            <p:sp>
              <p:nvSpPr>
                <p:cNvPr id="37" name="Freeform: Shape 36">
                  <a:extLst>
                    <a:ext uri="{FF2B5EF4-FFF2-40B4-BE49-F238E27FC236}">
                      <a16:creationId xmlns:a16="http://schemas.microsoft.com/office/drawing/2014/main" id="{5E754DA3-131D-4486-9908-407EBAD79374}"/>
                    </a:ext>
                  </a:extLst>
                </p:cNvPr>
                <p:cNvSpPr/>
                <p:nvPr/>
              </p:nvSpPr>
              <p:spPr>
                <a:xfrm>
                  <a:off x="4243181"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39" name="Freeform: Shape 38">
                  <a:extLst>
                    <a:ext uri="{FF2B5EF4-FFF2-40B4-BE49-F238E27FC236}">
                      <a16:creationId xmlns:a16="http://schemas.microsoft.com/office/drawing/2014/main" id="{F1513FD3-B53F-4F65-B857-8BFFBB48B9BF}"/>
                    </a:ext>
                  </a:extLst>
                </p:cNvPr>
                <p:cNvSpPr/>
                <p:nvPr/>
              </p:nvSpPr>
              <p:spPr>
                <a:xfrm>
                  <a:off x="7824585"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40" name="Rectangle 39">
                  <a:extLst>
                    <a:ext uri="{FF2B5EF4-FFF2-40B4-BE49-F238E27FC236}">
                      <a16:creationId xmlns:a16="http://schemas.microsoft.com/office/drawing/2014/main" id="{38A7151B-8B3A-4E86-9742-52B12BA7C336}"/>
                    </a:ext>
                  </a:extLst>
                </p:cNvPr>
                <p:cNvSpPr/>
                <p:nvPr/>
              </p:nvSpPr>
              <p:spPr>
                <a:xfrm>
                  <a:off x="4573792" y="3460391"/>
                  <a:ext cx="3288891" cy="884903"/>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41" name="Freeform: Shape 40">
                  <a:extLst>
                    <a:ext uri="{FF2B5EF4-FFF2-40B4-BE49-F238E27FC236}">
                      <a16:creationId xmlns:a16="http://schemas.microsoft.com/office/drawing/2014/main" id="{B1C2064E-76B0-4C23-9087-2F0906D0E9A3}"/>
                    </a:ext>
                  </a:extLst>
                </p:cNvPr>
                <p:cNvSpPr/>
                <p:nvPr/>
              </p:nvSpPr>
              <p:spPr>
                <a:xfrm>
                  <a:off x="5539812" y="2944198"/>
                  <a:ext cx="1356851" cy="744793"/>
                </a:xfrm>
                <a:custGeom>
                  <a:avLst/>
                  <a:gdLst>
                    <a:gd name="connsiteX0" fmla="*/ 0 w 1356851"/>
                    <a:gd name="connsiteY0" fmla="*/ 381000 h 744793"/>
                    <a:gd name="connsiteX1" fmla="*/ 1356851 w 1356851"/>
                    <a:gd name="connsiteY1" fmla="*/ 381000 h 744793"/>
                    <a:gd name="connsiteX2" fmla="*/ 1356851 w 1356851"/>
                    <a:gd name="connsiteY2" fmla="*/ 620658 h 744793"/>
                    <a:gd name="connsiteX3" fmla="*/ 1232716 w 1356851"/>
                    <a:gd name="connsiteY3" fmla="*/ 744793 h 744793"/>
                    <a:gd name="connsiteX4" fmla="*/ 124135 w 1356851"/>
                    <a:gd name="connsiteY4" fmla="*/ 744793 h 744793"/>
                    <a:gd name="connsiteX5" fmla="*/ 0 w 1356851"/>
                    <a:gd name="connsiteY5" fmla="*/ 620658 h 744793"/>
                    <a:gd name="connsiteX6" fmla="*/ 124135 w 1356851"/>
                    <a:gd name="connsiteY6" fmla="*/ 0 h 744793"/>
                    <a:gd name="connsiteX7" fmla="*/ 1232716 w 1356851"/>
                    <a:gd name="connsiteY7" fmla="*/ 0 h 744793"/>
                    <a:gd name="connsiteX8" fmla="*/ 1356851 w 1356851"/>
                    <a:gd name="connsiteY8" fmla="*/ 124135 h 744793"/>
                    <a:gd name="connsiteX9" fmla="*/ 1356851 w 1356851"/>
                    <a:gd name="connsiteY9" fmla="*/ 314631 h 744793"/>
                    <a:gd name="connsiteX10" fmla="*/ 0 w 1356851"/>
                    <a:gd name="connsiteY10" fmla="*/ 314631 h 744793"/>
                    <a:gd name="connsiteX11" fmla="*/ 0 w 1356851"/>
                    <a:gd name="connsiteY11" fmla="*/ 124135 h 744793"/>
                    <a:gd name="connsiteX12" fmla="*/ 124135 w 1356851"/>
                    <a:gd name="connsiteY12" fmla="*/ 0 h 7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6851" h="744793">
                      <a:moveTo>
                        <a:pt x="0" y="381000"/>
                      </a:moveTo>
                      <a:lnTo>
                        <a:pt x="1356851" y="381000"/>
                      </a:lnTo>
                      <a:lnTo>
                        <a:pt x="1356851" y="620658"/>
                      </a:lnTo>
                      <a:cubicBezTo>
                        <a:pt x="1356851" y="689216"/>
                        <a:pt x="1301274" y="744793"/>
                        <a:pt x="1232716" y="744793"/>
                      </a:cubicBezTo>
                      <a:lnTo>
                        <a:pt x="124135" y="744793"/>
                      </a:lnTo>
                      <a:cubicBezTo>
                        <a:pt x="55577" y="744793"/>
                        <a:pt x="0" y="689216"/>
                        <a:pt x="0" y="620658"/>
                      </a:cubicBezTo>
                      <a:close/>
                      <a:moveTo>
                        <a:pt x="124135" y="0"/>
                      </a:moveTo>
                      <a:lnTo>
                        <a:pt x="1232716" y="0"/>
                      </a:lnTo>
                      <a:cubicBezTo>
                        <a:pt x="1301274" y="0"/>
                        <a:pt x="1356851" y="55577"/>
                        <a:pt x="1356851" y="124135"/>
                      </a:cubicBezTo>
                      <a:lnTo>
                        <a:pt x="1356851" y="314631"/>
                      </a:lnTo>
                      <a:lnTo>
                        <a:pt x="0" y="314631"/>
                      </a:lnTo>
                      <a:lnTo>
                        <a:pt x="0" y="124135"/>
                      </a:lnTo>
                      <a:cubicBezTo>
                        <a:pt x="0" y="55577"/>
                        <a:pt x="55577" y="0"/>
                        <a:pt x="124135" y="0"/>
                      </a:cubicBezTo>
                      <a:close/>
                    </a:path>
                  </a:pathLst>
                </a:cu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42" name="Rectangle: Rounded Corners 41">
                  <a:extLst>
                    <a:ext uri="{FF2B5EF4-FFF2-40B4-BE49-F238E27FC236}">
                      <a16:creationId xmlns:a16="http://schemas.microsoft.com/office/drawing/2014/main" id="{827B3783-50B0-4A88-A455-F53B42E10379}"/>
                    </a:ext>
                  </a:extLst>
                </p:cNvPr>
                <p:cNvSpPr/>
                <p:nvPr/>
              </p:nvSpPr>
              <p:spPr>
                <a:xfrm>
                  <a:off x="6114998" y="2376385"/>
                  <a:ext cx="206478" cy="796412"/>
                </a:xfrm>
                <a:prstGeom prst="roundRect">
                  <a:avLst>
                    <a:gd name="adj" fmla="val 50000"/>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sp>
              <p:nvSpPr>
                <p:cNvPr id="43" name="Rectangle: Rounded Corners 42">
                  <a:extLst>
                    <a:ext uri="{FF2B5EF4-FFF2-40B4-BE49-F238E27FC236}">
                      <a16:creationId xmlns:a16="http://schemas.microsoft.com/office/drawing/2014/main" id="{A1BE88EF-83A5-4EA0-8285-2D1B183ADBC6}"/>
                    </a:ext>
                  </a:extLst>
                </p:cNvPr>
                <p:cNvSpPr/>
                <p:nvPr/>
              </p:nvSpPr>
              <p:spPr>
                <a:xfrm rot="5400000">
                  <a:off x="6114998" y="2072817"/>
                  <a:ext cx="206478" cy="970932"/>
                </a:xfrm>
                <a:prstGeom prst="roundRect">
                  <a:avLst>
                    <a:gd name="adj" fmla="val 50000"/>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defRPr/>
                  </a:pPr>
                  <a:endParaRPr lang="en-US" sz="1350">
                    <a:solidFill>
                      <a:srgbClr val="FFFFFF"/>
                    </a:solidFill>
                    <a:latin typeface="Segoe UI"/>
                  </a:endParaRPr>
                </a:p>
              </p:txBody>
            </p:sp>
          </p:grpSp>
          <p:pic>
            <p:nvPicPr>
              <p:cNvPr id="36" name="Graphic 35" descr="Box icon">
                <a:extLst>
                  <a:ext uri="{FF2B5EF4-FFF2-40B4-BE49-F238E27FC236}">
                    <a16:creationId xmlns:a16="http://schemas.microsoft.com/office/drawing/2014/main" id="{5C355853-FDBF-4520-8342-B072BF76D4A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4370" t="30560" r="41994" b="35000"/>
              <a:stretch/>
            </p:blipFill>
            <p:spPr>
              <a:xfrm>
                <a:off x="10508170" y="3354865"/>
                <a:ext cx="342200" cy="387077"/>
              </a:xfrm>
              <a:prstGeom prst="rect">
                <a:avLst/>
              </a:prstGeom>
            </p:spPr>
          </p:pic>
        </p:grpSp>
        <p:grpSp>
          <p:nvGrpSpPr>
            <p:cNvPr id="22" name="Group 21">
              <a:extLst>
                <a:ext uri="{FF2B5EF4-FFF2-40B4-BE49-F238E27FC236}">
                  <a16:creationId xmlns:a16="http://schemas.microsoft.com/office/drawing/2014/main" id="{0FA80BF0-0D83-4F3A-8F90-F3CE3E85D9DB}"/>
                </a:ext>
              </a:extLst>
            </p:cNvPr>
            <p:cNvGrpSpPr/>
            <p:nvPr/>
          </p:nvGrpSpPr>
          <p:grpSpPr>
            <a:xfrm>
              <a:off x="5827065" y="4401670"/>
              <a:ext cx="2304610" cy="2188631"/>
              <a:chOff x="5827065" y="4401670"/>
              <a:chExt cx="2304610" cy="2188631"/>
            </a:xfrm>
          </p:grpSpPr>
          <p:sp>
            <p:nvSpPr>
              <p:cNvPr id="23" name="Oval 22">
                <a:extLst>
                  <a:ext uri="{FF2B5EF4-FFF2-40B4-BE49-F238E27FC236}">
                    <a16:creationId xmlns:a16="http://schemas.microsoft.com/office/drawing/2014/main" id="{D2D1FAF7-B0BD-497F-9140-C491571A7D66}"/>
                  </a:ext>
                </a:extLst>
              </p:cNvPr>
              <p:cNvSpPr/>
              <p:nvPr/>
            </p:nvSpPr>
            <p:spPr>
              <a:xfrm>
                <a:off x="5827065" y="4401670"/>
                <a:ext cx="2111188" cy="2111188"/>
              </a:xfrm>
              <a:prstGeom prst="ellipse">
                <a:avLst/>
              </a:prstGeom>
              <a:noFill/>
              <a:ln>
                <a:solidFill>
                  <a:srgbClr val="7979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grpSp>
            <p:nvGrpSpPr>
              <p:cNvPr id="24" name="Group 23">
                <a:extLst>
                  <a:ext uri="{FF2B5EF4-FFF2-40B4-BE49-F238E27FC236}">
                    <a16:creationId xmlns:a16="http://schemas.microsoft.com/office/drawing/2014/main" id="{71041541-E2FA-4B36-8C62-33BEB3D50D8A}"/>
                  </a:ext>
                </a:extLst>
              </p:cNvPr>
              <p:cNvGrpSpPr/>
              <p:nvPr/>
            </p:nvGrpSpPr>
            <p:grpSpPr>
              <a:xfrm>
                <a:off x="6249516" y="4963488"/>
                <a:ext cx="1266287" cy="987552"/>
                <a:chOff x="5245468" y="2023065"/>
                <a:chExt cx="1266287" cy="987552"/>
              </a:xfrm>
            </p:grpSpPr>
            <p:sp>
              <p:nvSpPr>
                <p:cNvPr id="29" name="Oval 28">
                  <a:extLst>
                    <a:ext uri="{FF2B5EF4-FFF2-40B4-BE49-F238E27FC236}">
                      <a16:creationId xmlns:a16="http://schemas.microsoft.com/office/drawing/2014/main" id="{65E9CED4-E911-48E1-89F3-73D4BB7BB986}"/>
                    </a:ext>
                  </a:extLst>
                </p:cNvPr>
                <p:cNvSpPr/>
                <p:nvPr/>
              </p:nvSpPr>
              <p:spPr>
                <a:xfrm>
                  <a:off x="5384835" y="2023065"/>
                  <a:ext cx="987552" cy="987552"/>
                </a:xfrm>
                <a:prstGeom prst="ellipse">
                  <a:avLst/>
                </a:prstGeom>
                <a:solidFill>
                  <a:srgbClr val="0078D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30" name="Rectangle 29">
                  <a:extLst>
                    <a:ext uri="{FF2B5EF4-FFF2-40B4-BE49-F238E27FC236}">
                      <a16:creationId xmlns:a16="http://schemas.microsoft.com/office/drawing/2014/main" id="{C7FA4189-ACA3-4515-B263-D48EBDD1DEEA}"/>
                    </a:ext>
                  </a:extLst>
                </p:cNvPr>
                <p:cNvSpPr/>
                <p:nvPr/>
              </p:nvSpPr>
              <p:spPr>
                <a:xfrm>
                  <a:off x="5245468" y="2295311"/>
                  <a:ext cx="1266287" cy="443059"/>
                </a:xfrm>
                <a:prstGeom prst="rect">
                  <a:avLst/>
                </a:prstGeom>
              </p:spPr>
              <p:txBody>
                <a:bodyPr wrap="none" anchor="ctr">
                  <a:spAutoFit/>
                </a:bodyPr>
                <a:lstStyle/>
                <a:p>
                  <a:pPr algn="ctr" defTabSz="685800" hangingPunct="1">
                    <a:lnSpc>
                      <a:spcPct val="90000"/>
                    </a:lnSpc>
                    <a:defRPr/>
                  </a:pPr>
                  <a:r>
                    <a:rPr lang="en-US" sz="788" b="1" dirty="0">
                      <a:gradFill>
                        <a:gsLst>
                          <a:gs pos="1250">
                            <a:srgbClr val="FFFFFF"/>
                          </a:gs>
                          <a:gs pos="100000">
                            <a:srgbClr val="FFFFFF"/>
                          </a:gs>
                        </a:gsLst>
                        <a:lin ang="5400000" scaled="0"/>
                      </a:gradFill>
                      <a:latin typeface="Segoe UI"/>
                      <a:ea typeface="+mn-ea"/>
                      <a:cs typeface="Segoe UI Semilight" panose="020B0402040204020203" pitchFamily="34" charset="0"/>
                    </a:rPr>
                    <a:t>Monitor</a:t>
                  </a:r>
                </a:p>
              </p:txBody>
            </p:sp>
          </p:grpSp>
          <p:sp>
            <p:nvSpPr>
              <p:cNvPr id="25" name="Oval 24">
                <a:extLst>
                  <a:ext uri="{FF2B5EF4-FFF2-40B4-BE49-F238E27FC236}">
                    <a16:creationId xmlns:a16="http://schemas.microsoft.com/office/drawing/2014/main" id="{D5A6980B-7603-46A9-A705-BC87C306C78C}"/>
                  </a:ext>
                </a:extLst>
              </p:cNvPr>
              <p:cNvSpPr/>
              <p:nvPr/>
            </p:nvSpPr>
            <p:spPr>
              <a:xfrm>
                <a:off x="7166725" y="6046693"/>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sp>
            <p:nvSpPr>
              <p:cNvPr id="26" name="Oval 25">
                <a:extLst>
                  <a:ext uri="{FF2B5EF4-FFF2-40B4-BE49-F238E27FC236}">
                    <a16:creationId xmlns:a16="http://schemas.microsoft.com/office/drawing/2014/main" id="{CEED5131-6399-430D-BED7-16448C2868D7}"/>
                  </a:ext>
                </a:extLst>
              </p:cNvPr>
              <p:cNvSpPr/>
              <p:nvPr/>
            </p:nvSpPr>
            <p:spPr>
              <a:xfrm>
                <a:off x="7588067" y="4814045"/>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defRPr/>
                </a:pPr>
                <a:endParaRPr lang="en-US" sz="1350" kern="1200">
                  <a:solidFill>
                    <a:srgbClr val="FFFFFF"/>
                  </a:solidFill>
                  <a:latin typeface="Segoe UI"/>
                </a:endParaRPr>
              </a:p>
            </p:txBody>
          </p:sp>
          <p:pic>
            <p:nvPicPr>
              <p:cNvPr id="27" name="Graphic 26" descr="Bug icon">
                <a:extLst>
                  <a:ext uri="{FF2B5EF4-FFF2-40B4-BE49-F238E27FC236}">
                    <a16:creationId xmlns:a16="http://schemas.microsoft.com/office/drawing/2014/main" id="{AECBCA78-7797-4CD2-8E2B-4A065658353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718292" y="4944270"/>
                <a:ext cx="283158" cy="283158"/>
              </a:xfrm>
              <a:prstGeom prst="rect">
                <a:avLst/>
              </a:prstGeom>
            </p:spPr>
          </p:pic>
          <p:sp>
            <p:nvSpPr>
              <p:cNvPr id="28" name="Freeform 81">
                <a:extLst>
                  <a:ext uri="{FF2B5EF4-FFF2-40B4-BE49-F238E27FC236}">
                    <a16:creationId xmlns:a16="http://schemas.microsoft.com/office/drawing/2014/main" id="{C7DAAA9E-C967-49C3-81E9-CF2841ABC0E1}"/>
                  </a:ext>
                </a:extLst>
              </p:cNvPr>
              <p:cNvSpPr>
                <a:spLocks/>
              </p:cNvSpPr>
              <p:nvPr/>
            </p:nvSpPr>
            <p:spPr bwMode="black">
              <a:xfrm>
                <a:off x="7311869" y="6146034"/>
                <a:ext cx="253320" cy="344927"/>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797979"/>
              </a:solidFill>
              <a:ln>
                <a:noFill/>
              </a:ln>
            </p:spPr>
            <p:txBody>
              <a:bodyPr vert="horz" wrap="square" lIns="61729" tIns="30865" rIns="61729" bIns="30865" numCol="1" anchor="t" anchorCtr="0" compatLnSpc="1">
                <a:prstTxWarp prst="textNoShape">
                  <a:avLst/>
                </a:prstTxWarp>
              </a:bodyPr>
              <a:lstStyle/>
              <a:p>
                <a:pPr defTabSz="685800" hangingPunct="1">
                  <a:defRPr/>
                </a:pPr>
                <a:endParaRPr lang="en-US" sz="1200" kern="1200">
                  <a:solidFill>
                    <a:srgbClr val="1A1A1A"/>
                  </a:solidFill>
                  <a:latin typeface="Segoe Pro" pitchFamily="34" charset="0"/>
                  <a:ea typeface="+mn-ea"/>
                  <a:cs typeface="+mn-cs"/>
                </a:endParaRPr>
              </a:p>
            </p:txBody>
          </p:sp>
        </p:grpSp>
      </p:grpSp>
      <p:grpSp>
        <p:nvGrpSpPr>
          <p:cNvPr id="64" name="Group 63" descr="Home button">
            <a:extLst>
              <a:ext uri="{FF2B5EF4-FFF2-40B4-BE49-F238E27FC236}">
                <a16:creationId xmlns:a16="http://schemas.microsoft.com/office/drawing/2014/main" id="{D66EB677-B8CC-4E8B-8CBA-81019EFE3378}"/>
              </a:ext>
            </a:extLst>
          </p:cNvPr>
          <p:cNvGrpSpPr/>
          <p:nvPr/>
        </p:nvGrpSpPr>
        <p:grpSpPr>
          <a:xfrm>
            <a:off x="8481060" y="4697254"/>
            <a:ext cx="225981" cy="225981"/>
            <a:chOff x="11308080" y="6263005"/>
            <a:chExt cx="301308" cy="301308"/>
          </a:xfrm>
        </p:grpSpPr>
        <p:sp>
          <p:nvSpPr>
            <p:cNvPr id="76" name="Oval 75">
              <a:hlinkClick r:id="rId9" action="ppaction://hlinksldjump"/>
              <a:extLst>
                <a:ext uri="{FF2B5EF4-FFF2-40B4-BE49-F238E27FC236}">
                  <a16:creationId xmlns:a16="http://schemas.microsoft.com/office/drawing/2014/main" id="{249752DE-21DF-408B-B97D-109E687F1FDA}"/>
                </a:ext>
              </a:extLst>
            </p:cNvPr>
            <p:cNvSpPr/>
            <p:nvPr/>
          </p:nvSpPr>
          <p:spPr bwMode="auto">
            <a:xfrm>
              <a:off x="11308080" y="6263005"/>
              <a:ext cx="301308" cy="301308"/>
            </a:xfrm>
            <a:prstGeom prst="ellipse">
              <a:avLst/>
            </a:prstGeom>
            <a:solidFill>
              <a:srgbClr val="E6E6E6"/>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pPr>
              <a:endParaRPr lang="en-US" sz="18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house" title="Icon of a house">
              <a:hlinkClick r:id="rId9" action="ppaction://hlinksldjump"/>
              <a:extLst>
                <a:ext uri="{FF2B5EF4-FFF2-40B4-BE49-F238E27FC236}">
                  <a16:creationId xmlns:a16="http://schemas.microsoft.com/office/drawing/2014/main" id="{2739E11F-3950-4B1C-BC00-1918A266FD9B}"/>
                </a:ext>
              </a:extLst>
            </p:cNvPr>
            <p:cNvSpPr>
              <a:spLocks noChangeAspect="1" noEditPoints="1"/>
            </p:cNvSpPr>
            <p:nvPr/>
          </p:nvSpPr>
          <p:spPr bwMode="auto">
            <a:xfrm>
              <a:off x="11381572" y="6345209"/>
              <a:ext cx="154324" cy="136901"/>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hangingPunct="1"/>
              <a:endParaRPr lang="en-US" sz="675" kern="1200" dirty="0">
                <a:gradFill>
                  <a:gsLst>
                    <a:gs pos="0">
                      <a:srgbClr val="505050"/>
                    </a:gs>
                    <a:gs pos="100000">
                      <a:srgbClr val="505050"/>
                    </a:gs>
                  </a:gsLst>
                </a:gradFill>
                <a:latin typeface="Segoe UI"/>
                <a:ea typeface="+mn-ea"/>
                <a:cs typeface="+mn-cs"/>
              </a:endParaRPr>
            </a:p>
          </p:txBody>
        </p:sp>
      </p:grpSp>
    </p:spTree>
    <p:extLst>
      <p:ext uri="{BB962C8B-B14F-4D97-AF65-F5344CB8AC3E}">
        <p14:creationId xmlns:p14="http://schemas.microsoft.com/office/powerpoint/2010/main" val="45126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01540" y="572692"/>
            <a:ext cx="8340920"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hlinkClick r:id="rId3"/>
              </a:rPr>
              <a:t>https://online.visualstudio.com</a:t>
            </a:r>
            <a:r>
              <a:rPr lang="en-GB" sz="1800" b="1" dirty="0">
                <a:solidFill>
                  <a:srgbClr val="2E93B8"/>
                </a:solidFill>
                <a:latin typeface="Roboto Mono Medium for Powerlin" pitchFamily="2" charset="0"/>
                <a:ea typeface="Roboto Mono Medium for Powerlin" pitchFamily="2" charset="0"/>
              </a:rPr>
              <a:t> </a:t>
            </a:r>
          </a:p>
        </p:txBody>
      </p:sp>
      <p:sp>
        <p:nvSpPr>
          <p:cNvPr id="8" name="Shape 138">
            <a:extLst>
              <a:ext uri="{FF2B5EF4-FFF2-40B4-BE49-F238E27FC236}">
                <a16:creationId xmlns:a16="http://schemas.microsoft.com/office/drawing/2014/main" id="{022A2DF9-416C-4715-A4CE-B77A82E740E9}"/>
              </a:ext>
            </a:extLst>
          </p:cNvPr>
          <p:cNvSpPr/>
          <p:nvPr/>
        </p:nvSpPr>
        <p:spPr>
          <a:xfrm>
            <a:off x="-4072" y="185944"/>
            <a:ext cx="4826103"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VISUAL STUDIO ONLINE - DEMO</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pic>
        <p:nvPicPr>
          <p:cNvPr id="1026" name="Picture 2" descr="Visual Studio Online screenshot">
            <a:extLst>
              <a:ext uri="{FF2B5EF4-FFF2-40B4-BE49-F238E27FC236}">
                <a16:creationId xmlns:a16="http://schemas.microsoft.com/office/drawing/2014/main" id="{F27A29B1-4BF6-43D6-8DCA-E74C7C793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9811" y="1201206"/>
            <a:ext cx="6384377" cy="359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9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401540" y="655842"/>
            <a:ext cx="8340920" cy="3831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Synapse Analytics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Arc</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Project Silica</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SQL Server 2019 Now GA</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SQL Database Serverless Now GA</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SQL Database Edge (Preview)</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Cosmos DB Autopilot Mode (Preview)</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New Reservations Available For Azure PostgreSQL, MySQL, MariaDB</a:t>
            </a:r>
          </a:p>
        </p:txBody>
      </p:sp>
      <p:sp>
        <p:nvSpPr>
          <p:cNvPr id="8" name="Shape 138">
            <a:extLst>
              <a:ext uri="{FF2B5EF4-FFF2-40B4-BE49-F238E27FC236}">
                <a16:creationId xmlns:a16="http://schemas.microsoft.com/office/drawing/2014/main" id="{022A2DF9-416C-4715-A4CE-B77A82E740E9}"/>
              </a:ext>
            </a:extLst>
          </p:cNvPr>
          <p:cNvSpPr/>
          <p:nvPr/>
        </p:nvSpPr>
        <p:spPr>
          <a:xfrm>
            <a:off x="-4072" y="185944"/>
            <a:ext cx="4826103"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AZURE DATA - SUMMARY</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077351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AD2DB0-4A80-4F26-8B2A-952DB0AA0061}"/>
              </a:ext>
            </a:extLst>
          </p:cNvPr>
          <p:cNvSpPr>
            <a:spLocks noGrp="1"/>
          </p:cNvSpPr>
          <p:nvPr>
            <p:ph type="body" sz="quarter" idx="10"/>
          </p:nvPr>
        </p:nvSpPr>
        <p:spPr>
          <a:xfrm>
            <a:off x="439793" y="1075777"/>
            <a:ext cx="3099816" cy="2026196"/>
          </a:xfrm>
        </p:spPr>
        <p:txBody>
          <a:bodyPr/>
          <a:lstStyle/>
          <a:p>
            <a:r>
              <a:rPr lang="en-US" dirty="0"/>
              <a:t>Perform quick disaster recover of your Hyperscale databases</a:t>
            </a:r>
          </a:p>
          <a:p>
            <a:pPr>
              <a:spcBef>
                <a:spcPts val="900"/>
              </a:spcBef>
            </a:pPr>
            <a:r>
              <a:rPr lang="en-US" sz="1350" dirty="0">
                <a:latin typeface="+mn-lt"/>
              </a:rPr>
              <a:t>Create up to four readable secondaries on Hyperscale in different regions</a:t>
            </a:r>
          </a:p>
          <a:p>
            <a:pPr>
              <a:spcBef>
                <a:spcPts val="900"/>
              </a:spcBef>
            </a:pPr>
            <a:r>
              <a:rPr lang="en-US" sz="1350" dirty="0">
                <a:latin typeface="+mn-lt"/>
              </a:rPr>
              <a:t>Use geo-replication load balance read-only workloads and provide access to data in multiple regions</a:t>
            </a:r>
          </a:p>
          <a:p>
            <a:endParaRPr lang="en-US" dirty="0"/>
          </a:p>
        </p:txBody>
      </p:sp>
      <p:sp>
        <p:nvSpPr>
          <p:cNvPr id="3" name="Title 2">
            <a:extLst>
              <a:ext uri="{FF2B5EF4-FFF2-40B4-BE49-F238E27FC236}">
                <a16:creationId xmlns:a16="http://schemas.microsoft.com/office/drawing/2014/main" id="{A220F74A-286E-4C8E-BF98-BA58FAC22EA1}"/>
              </a:ext>
            </a:extLst>
          </p:cNvPr>
          <p:cNvSpPr>
            <a:spLocks noGrp="1"/>
          </p:cNvSpPr>
          <p:nvPr>
            <p:ph type="title"/>
          </p:nvPr>
        </p:nvSpPr>
        <p:spPr/>
        <p:txBody>
          <a:bodyPr/>
          <a:lstStyle/>
          <a:p>
            <a:r>
              <a:rPr lang="en-US" dirty="0"/>
              <a:t>Geo-replication for Hyperscale</a:t>
            </a:r>
          </a:p>
        </p:txBody>
      </p:sp>
      <p:sp>
        <p:nvSpPr>
          <p:cNvPr id="4" name="Text Placeholder 3">
            <a:extLst>
              <a:ext uri="{FF2B5EF4-FFF2-40B4-BE49-F238E27FC236}">
                <a16:creationId xmlns:a16="http://schemas.microsoft.com/office/drawing/2014/main" id="{DAA1468F-2974-4235-8FBF-F4228AC30861}"/>
              </a:ext>
            </a:extLst>
          </p:cNvPr>
          <p:cNvSpPr>
            <a:spLocks noGrp="1"/>
          </p:cNvSpPr>
          <p:nvPr>
            <p:ph type="body" sz="quarter" idx="11"/>
          </p:nvPr>
        </p:nvSpPr>
        <p:spPr/>
        <p:txBody>
          <a:bodyPr/>
          <a:lstStyle/>
          <a:p>
            <a:r>
              <a:rPr lang="en-US" dirty="0"/>
              <a:t>Public Preview</a:t>
            </a:r>
          </a:p>
          <a:p>
            <a:r>
              <a:rPr lang="en-US" dirty="0"/>
              <a:t>ETA</a:t>
            </a:r>
          </a:p>
          <a:p>
            <a:r>
              <a:rPr lang="en-US" dirty="0"/>
              <a:t>February 2020</a:t>
            </a:r>
          </a:p>
        </p:txBody>
      </p:sp>
      <p:sp>
        <p:nvSpPr>
          <p:cNvPr id="109" name="TextBox 338">
            <a:extLst>
              <a:ext uri="{FF2B5EF4-FFF2-40B4-BE49-F238E27FC236}">
                <a16:creationId xmlns:a16="http://schemas.microsoft.com/office/drawing/2014/main" id="{76968B5C-F2DD-4A12-83B0-71710F8FD95F}"/>
              </a:ext>
            </a:extLst>
          </p:cNvPr>
          <p:cNvSpPr txBox="1"/>
          <p:nvPr/>
        </p:nvSpPr>
        <p:spPr>
          <a:xfrm>
            <a:off x="6107184" y="3932247"/>
            <a:ext cx="1785235" cy="230832"/>
          </a:xfrm>
          <a:prstGeom prst="rect">
            <a:avLst/>
          </a:prstGeom>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defTabSz="685916" hangingPunct="1">
              <a:defRPr/>
            </a:pPr>
            <a:r>
              <a:rPr lang="en-US" sz="900">
                <a:solidFill>
                  <a:srgbClr val="0078D7"/>
                </a:solidFill>
                <a:ea typeface="+mn-ea"/>
              </a:rPr>
              <a:t>Up to 4 secondaries</a:t>
            </a:r>
          </a:p>
        </p:txBody>
      </p:sp>
      <p:sp>
        <p:nvSpPr>
          <p:cNvPr id="110" name="Freeform: Shape 109" descr="Image of the world with different hyperscale databases scattered throughout">
            <a:extLst>
              <a:ext uri="{FF2B5EF4-FFF2-40B4-BE49-F238E27FC236}">
                <a16:creationId xmlns:a16="http://schemas.microsoft.com/office/drawing/2014/main" id="{456B8DC1-A2CD-49C9-9F4F-DA27CC6DBEA9}"/>
              </a:ext>
            </a:extLst>
          </p:cNvPr>
          <p:cNvSpPr>
            <a:spLocks/>
          </p:cNvSpPr>
          <p:nvPr/>
        </p:nvSpPr>
        <p:spPr bwMode="auto">
          <a:xfrm>
            <a:off x="4462388" y="1386350"/>
            <a:ext cx="4319736" cy="2370801"/>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rgbClr val="D2D2D2"/>
          </a:solidFill>
          <a:ln w="0">
            <a:noFill/>
            <a:prstDash val="solid"/>
            <a:round/>
            <a:headEnd/>
            <a:tailEnd/>
          </a:ln>
        </p:spPr>
        <p:txBody>
          <a:bodyPr vert="horz" wrap="square" lIns="68580" tIns="34290" rIns="68580" bIns="34290" numCol="1" anchor="t" anchorCtr="0" compatLnSpc="1">
            <a:prstTxWarp prst="textNoShape">
              <a:avLst/>
            </a:prstTxWarp>
            <a:noAutofit/>
          </a:bodyPr>
          <a:lstStyle/>
          <a:p>
            <a:pPr defTabSz="685800" hangingPunct="1">
              <a:defRPr/>
            </a:pPr>
            <a:endParaRPr lang="en-US" sz="1350">
              <a:latin typeface="Segoe UI"/>
              <a:ea typeface="+mn-ea"/>
              <a:cs typeface="+mn-cs"/>
            </a:endParaRPr>
          </a:p>
        </p:txBody>
      </p:sp>
      <p:sp>
        <p:nvSpPr>
          <p:cNvPr id="111" name="Oval 110" descr="Marker">
            <a:extLst>
              <a:ext uri="{FF2B5EF4-FFF2-40B4-BE49-F238E27FC236}">
                <a16:creationId xmlns:a16="http://schemas.microsoft.com/office/drawing/2014/main" id="{E6A2C320-D7BF-4F48-B67E-436D3C7B4F95}"/>
              </a:ext>
            </a:extLst>
          </p:cNvPr>
          <p:cNvSpPr/>
          <p:nvPr/>
        </p:nvSpPr>
        <p:spPr bwMode="auto">
          <a:xfrm>
            <a:off x="4947732" y="2199870"/>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descr="Marker">
            <a:extLst>
              <a:ext uri="{FF2B5EF4-FFF2-40B4-BE49-F238E27FC236}">
                <a16:creationId xmlns:a16="http://schemas.microsoft.com/office/drawing/2014/main" id="{D2E6E433-F333-4208-BFCA-602021794488}"/>
              </a:ext>
            </a:extLst>
          </p:cNvPr>
          <p:cNvSpPr/>
          <p:nvPr/>
        </p:nvSpPr>
        <p:spPr bwMode="auto">
          <a:xfrm>
            <a:off x="5229014" y="2360020"/>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descr="Marker">
            <a:extLst>
              <a:ext uri="{FF2B5EF4-FFF2-40B4-BE49-F238E27FC236}">
                <a16:creationId xmlns:a16="http://schemas.microsoft.com/office/drawing/2014/main" id="{47E4ECC6-74D7-4BD2-8141-61AE385EAE3B}"/>
              </a:ext>
            </a:extLst>
          </p:cNvPr>
          <p:cNvSpPr/>
          <p:nvPr/>
        </p:nvSpPr>
        <p:spPr bwMode="auto">
          <a:xfrm>
            <a:off x="5431589" y="2012084"/>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Oval 113" descr="Marker">
            <a:extLst>
              <a:ext uri="{FF2B5EF4-FFF2-40B4-BE49-F238E27FC236}">
                <a16:creationId xmlns:a16="http://schemas.microsoft.com/office/drawing/2014/main" id="{A7634D6F-9E80-48D8-A257-5D497A19E608}"/>
              </a:ext>
            </a:extLst>
          </p:cNvPr>
          <p:cNvSpPr/>
          <p:nvPr/>
        </p:nvSpPr>
        <p:spPr bwMode="auto">
          <a:xfrm>
            <a:off x="5633636" y="2144255"/>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descr="Marker">
            <a:extLst>
              <a:ext uri="{FF2B5EF4-FFF2-40B4-BE49-F238E27FC236}">
                <a16:creationId xmlns:a16="http://schemas.microsoft.com/office/drawing/2014/main" id="{4720A0D8-CC98-43CE-8BFB-5BD36FDDFA20}"/>
              </a:ext>
            </a:extLst>
          </p:cNvPr>
          <p:cNvSpPr/>
          <p:nvPr/>
        </p:nvSpPr>
        <p:spPr bwMode="auto">
          <a:xfrm>
            <a:off x="8226437" y="3356315"/>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descr="Marker">
            <a:extLst>
              <a:ext uri="{FF2B5EF4-FFF2-40B4-BE49-F238E27FC236}">
                <a16:creationId xmlns:a16="http://schemas.microsoft.com/office/drawing/2014/main" id="{2F116AA4-B0D2-4510-A3E5-C1F760CEE126}"/>
              </a:ext>
            </a:extLst>
          </p:cNvPr>
          <p:cNvSpPr/>
          <p:nvPr/>
        </p:nvSpPr>
        <p:spPr bwMode="auto">
          <a:xfrm>
            <a:off x="8178100" y="3091640"/>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Oval 116" descr="Marker">
            <a:extLst>
              <a:ext uri="{FF2B5EF4-FFF2-40B4-BE49-F238E27FC236}">
                <a16:creationId xmlns:a16="http://schemas.microsoft.com/office/drawing/2014/main" id="{C0C77910-04C5-4585-ABB7-94FE65982087}"/>
              </a:ext>
            </a:extLst>
          </p:cNvPr>
          <p:cNvSpPr/>
          <p:nvPr/>
        </p:nvSpPr>
        <p:spPr bwMode="auto">
          <a:xfrm>
            <a:off x="7834569" y="2827354"/>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Oval 117" descr="Marker">
            <a:extLst>
              <a:ext uri="{FF2B5EF4-FFF2-40B4-BE49-F238E27FC236}">
                <a16:creationId xmlns:a16="http://schemas.microsoft.com/office/drawing/2014/main" id="{0768ECA6-5E55-4A74-8FE2-F41403BBE2B2}"/>
              </a:ext>
            </a:extLst>
          </p:cNvPr>
          <p:cNvSpPr/>
          <p:nvPr/>
        </p:nvSpPr>
        <p:spPr bwMode="auto">
          <a:xfrm>
            <a:off x="8120406" y="2300846"/>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descr="Marker">
            <a:extLst>
              <a:ext uri="{FF2B5EF4-FFF2-40B4-BE49-F238E27FC236}">
                <a16:creationId xmlns:a16="http://schemas.microsoft.com/office/drawing/2014/main" id="{EE5CB0DB-4B57-4760-9A6E-A34287D04271}"/>
              </a:ext>
            </a:extLst>
          </p:cNvPr>
          <p:cNvSpPr/>
          <p:nvPr/>
        </p:nvSpPr>
        <p:spPr bwMode="auto">
          <a:xfrm>
            <a:off x="7776897" y="2197976"/>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descr="Marker">
            <a:extLst>
              <a:ext uri="{FF2B5EF4-FFF2-40B4-BE49-F238E27FC236}">
                <a16:creationId xmlns:a16="http://schemas.microsoft.com/office/drawing/2014/main" id="{22E1F91B-7FEF-4A92-A843-74781087F6C5}"/>
              </a:ext>
            </a:extLst>
          </p:cNvPr>
          <p:cNvSpPr/>
          <p:nvPr/>
        </p:nvSpPr>
        <p:spPr bwMode="auto">
          <a:xfrm>
            <a:off x="8413542" y="1940780"/>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Oval 120" descr="Marker">
            <a:extLst>
              <a:ext uri="{FF2B5EF4-FFF2-40B4-BE49-F238E27FC236}">
                <a16:creationId xmlns:a16="http://schemas.microsoft.com/office/drawing/2014/main" id="{7C716A4A-8300-4591-B151-17CEC9E2CF48}"/>
              </a:ext>
            </a:extLst>
          </p:cNvPr>
          <p:cNvSpPr/>
          <p:nvPr/>
        </p:nvSpPr>
        <p:spPr bwMode="auto">
          <a:xfrm>
            <a:off x="8173455" y="1993804"/>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descr="Marker">
            <a:extLst>
              <a:ext uri="{FF2B5EF4-FFF2-40B4-BE49-F238E27FC236}">
                <a16:creationId xmlns:a16="http://schemas.microsoft.com/office/drawing/2014/main" id="{336ECB75-4799-4B99-BE31-0F6B9CF8EA31}"/>
              </a:ext>
            </a:extLst>
          </p:cNvPr>
          <p:cNvSpPr/>
          <p:nvPr/>
        </p:nvSpPr>
        <p:spPr bwMode="auto">
          <a:xfrm>
            <a:off x="7892175" y="1833645"/>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descr="Marker">
            <a:extLst>
              <a:ext uri="{FF2B5EF4-FFF2-40B4-BE49-F238E27FC236}">
                <a16:creationId xmlns:a16="http://schemas.microsoft.com/office/drawing/2014/main" id="{D26AE779-5470-4351-B36F-6C39009D3732}"/>
              </a:ext>
            </a:extLst>
          </p:cNvPr>
          <p:cNvSpPr/>
          <p:nvPr/>
        </p:nvSpPr>
        <p:spPr bwMode="auto">
          <a:xfrm>
            <a:off x="5869056" y="3041774"/>
            <a:ext cx="117858" cy="117858"/>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Oval 123" descr="Marker">
            <a:extLst>
              <a:ext uri="{FF2B5EF4-FFF2-40B4-BE49-F238E27FC236}">
                <a16:creationId xmlns:a16="http://schemas.microsoft.com/office/drawing/2014/main" id="{20D3BB95-E685-4168-83B0-D1773A662ED3}"/>
              </a:ext>
            </a:extLst>
          </p:cNvPr>
          <p:cNvSpPr/>
          <p:nvPr/>
        </p:nvSpPr>
        <p:spPr bwMode="auto">
          <a:xfrm>
            <a:off x="4979170" y="2231307"/>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Oval 124" descr="Marker">
            <a:extLst>
              <a:ext uri="{FF2B5EF4-FFF2-40B4-BE49-F238E27FC236}">
                <a16:creationId xmlns:a16="http://schemas.microsoft.com/office/drawing/2014/main" id="{C678D339-8913-4920-AE29-15E12F464F42}"/>
              </a:ext>
            </a:extLst>
          </p:cNvPr>
          <p:cNvSpPr/>
          <p:nvPr/>
        </p:nvSpPr>
        <p:spPr bwMode="auto">
          <a:xfrm>
            <a:off x="5260451" y="2391457"/>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descr="Marker">
            <a:extLst>
              <a:ext uri="{FF2B5EF4-FFF2-40B4-BE49-F238E27FC236}">
                <a16:creationId xmlns:a16="http://schemas.microsoft.com/office/drawing/2014/main" id="{B6CF4085-7C63-44CA-AFE6-61691933AEE9}"/>
              </a:ext>
            </a:extLst>
          </p:cNvPr>
          <p:cNvSpPr/>
          <p:nvPr/>
        </p:nvSpPr>
        <p:spPr bwMode="auto">
          <a:xfrm>
            <a:off x="5463025" y="2043521"/>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Oval 126" descr="Marker">
            <a:extLst>
              <a:ext uri="{FF2B5EF4-FFF2-40B4-BE49-F238E27FC236}">
                <a16:creationId xmlns:a16="http://schemas.microsoft.com/office/drawing/2014/main" id="{9CE5B5F1-EE63-4342-9767-65487FF0269A}"/>
              </a:ext>
            </a:extLst>
          </p:cNvPr>
          <p:cNvSpPr/>
          <p:nvPr/>
        </p:nvSpPr>
        <p:spPr bwMode="auto">
          <a:xfrm>
            <a:off x="5665073" y="2175691"/>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Oval 127" descr="Marker">
            <a:extLst>
              <a:ext uri="{FF2B5EF4-FFF2-40B4-BE49-F238E27FC236}">
                <a16:creationId xmlns:a16="http://schemas.microsoft.com/office/drawing/2014/main" id="{2D739614-BBB0-4D9B-8FC0-5F8BAF84B189}"/>
              </a:ext>
            </a:extLst>
          </p:cNvPr>
          <p:cNvSpPr/>
          <p:nvPr/>
        </p:nvSpPr>
        <p:spPr bwMode="auto">
          <a:xfrm>
            <a:off x="8257873" y="3387752"/>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Oval 128" descr="Marker">
            <a:extLst>
              <a:ext uri="{FF2B5EF4-FFF2-40B4-BE49-F238E27FC236}">
                <a16:creationId xmlns:a16="http://schemas.microsoft.com/office/drawing/2014/main" id="{7FDD1B61-29DC-4D83-ACBF-AC19B2677608}"/>
              </a:ext>
            </a:extLst>
          </p:cNvPr>
          <p:cNvSpPr/>
          <p:nvPr/>
        </p:nvSpPr>
        <p:spPr bwMode="auto">
          <a:xfrm>
            <a:off x="8209537" y="3123077"/>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Oval 129" descr="Marker">
            <a:extLst>
              <a:ext uri="{FF2B5EF4-FFF2-40B4-BE49-F238E27FC236}">
                <a16:creationId xmlns:a16="http://schemas.microsoft.com/office/drawing/2014/main" id="{DB29F851-2052-495E-9938-0161F14B8B90}"/>
              </a:ext>
            </a:extLst>
          </p:cNvPr>
          <p:cNvSpPr/>
          <p:nvPr/>
        </p:nvSpPr>
        <p:spPr bwMode="auto">
          <a:xfrm>
            <a:off x="7866006" y="2858791"/>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Oval 130" descr="Marker">
            <a:extLst>
              <a:ext uri="{FF2B5EF4-FFF2-40B4-BE49-F238E27FC236}">
                <a16:creationId xmlns:a16="http://schemas.microsoft.com/office/drawing/2014/main" id="{AF0918E4-3106-4C2E-A8F9-4C24D95A4EA5}"/>
              </a:ext>
            </a:extLst>
          </p:cNvPr>
          <p:cNvSpPr/>
          <p:nvPr/>
        </p:nvSpPr>
        <p:spPr bwMode="auto">
          <a:xfrm>
            <a:off x="8151844" y="2332283"/>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Oval 131" descr="Marker">
            <a:extLst>
              <a:ext uri="{FF2B5EF4-FFF2-40B4-BE49-F238E27FC236}">
                <a16:creationId xmlns:a16="http://schemas.microsoft.com/office/drawing/2014/main" id="{7F506F5A-F965-4AA5-A51A-9DDE4C4096C8}"/>
              </a:ext>
            </a:extLst>
          </p:cNvPr>
          <p:cNvSpPr/>
          <p:nvPr/>
        </p:nvSpPr>
        <p:spPr bwMode="auto">
          <a:xfrm>
            <a:off x="7808335" y="2229413"/>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Oval 132" descr="Marker">
            <a:extLst>
              <a:ext uri="{FF2B5EF4-FFF2-40B4-BE49-F238E27FC236}">
                <a16:creationId xmlns:a16="http://schemas.microsoft.com/office/drawing/2014/main" id="{7F328942-EFB6-4E62-9141-5B20D1BD5C5E}"/>
              </a:ext>
            </a:extLst>
          </p:cNvPr>
          <p:cNvSpPr/>
          <p:nvPr/>
        </p:nvSpPr>
        <p:spPr bwMode="auto">
          <a:xfrm>
            <a:off x="8444979" y="1972216"/>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Oval 133" descr="Marker">
            <a:extLst>
              <a:ext uri="{FF2B5EF4-FFF2-40B4-BE49-F238E27FC236}">
                <a16:creationId xmlns:a16="http://schemas.microsoft.com/office/drawing/2014/main" id="{1F071699-8AE2-478F-BF2B-2AED6558C2C6}"/>
              </a:ext>
            </a:extLst>
          </p:cNvPr>
          <p:cNvSpPr/>
          <p:nvPr/>
        </p:nvSpPr>
        <p:spPr bwMode="auto">
          <a:xfrm>
            <a:off x="8204893" y="2025241"/>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Oval 134" descr="Marker">
            <a:extLst>
              <a:ext uri="{FF2B5EF4-FFF2-40B4-BE49-F238E27FC236}">
                <a16:creationId xmlns:a16="http://schemas.microsoft.com/office/drawing/2014/main" id="{732E91F9-6CCA-4D96-A7AA-8D58E5908021}"/>
              </a:ext>
            </a:extLst>
          </p:cNvPr>
          <p:cNvSpPr/>
          <p:nvPr/>
        </p:nvSpPr>
        <p:spPr bwMode="auto">
          <a:xfrm>
            <a:off x="7923612" y="1865082"/>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Oval 135" descr="Marker">
            <a:extLst>
              <a:ext uri="{FF2B5EF4-FFF2-40B4-BE49-F238E27FC236}">
                <a16:creationId xmlns:a16="http://schemas.microsoft.com/office/drawing/2014/main" id="{79BC0417-1700-4393-9B40-1FD79BB69266}"/>
              </a:ext>
            </a:extLst>
          </p:cNvPr>
          <p:cNvSpPr/>
          <p:nvPr/>
        </p:nvSpPr>
        <p:spPr bwMode="auto">
          <a:xfrm>
            <a:off x="5900494" y="3073210"/>
            <a:ext cx="54983" cy="5498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Oval 136" descr="Marker">
            <a:extLst>
              <a:ext uri="{FF2B5EF4-FFF2-40B4-BE49-F238E27FC236}">
                <a16:creationId xmlns:a16="http://schemas.microsoft.com/office/drawing/2014/main" id="{66C7AD54-C8B1-4CD3-BFDB-D97FACEEE99E}"/>
              </a:ext>
            </a:extLst>
          </p:cNvPr>
          <p:cNvSpPr/>
          <p:nvPr/>
        </p:nvSpPr>
        <p:spPr bwMode="auto">
          <a:xfrm>
            <a:off x="6487158" y="1842070"/>
            <a:ext cx="512870" cy="512870"/>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Cylinder 513" descr="Database">
            <a:extLst>
              <a:ext uri="{FF2B5EF4-FFF2-40B4-BE49-F238E27FC236}">
                <a16:creationId xmlns:a16="http://schemas.microsoft.com/office/drawing/2014/main" id="{0EB24840-59D8-412B-9C20-2714F9D2424D}"/>
              </a:ext>
            </a:extLst>
          </p:cNvPr>
          <p:cNvSpPr/>
          <p:nvPr/>
        </p:nvSpPr>
        <p:spPr bwMode="auto">
          <a:xfrm>
            <a:off x="8375732" y="3299046"/>
            <a:ext cx="176894" cy="232396"/>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350">
              <a:solidFill>
                <a:srgbClr val="0078D7"/>
              </a:solidFill>
              <a:latin typeface="Segoe UI Light"/>
              <a:ea typeface="Segoe UI" pitchFamily="34" charset="0"/>
              <a:cs typeface="Segoe UI" pitchFamily="34" charset="0"/>
            </a:endParaRPr>
          </a:p>
        </p:txBody>
      </p:sp>
      <p:grpSp>
        <p:nvGrpSpPr>
          <p:cNvPr id="139" name="Group 138" descr="Database">
            <a:extLst>
              <a:ext uri="{FF2B5EF4-FFF2-40B4-BE49-F238E27FC236}">
                <a16:creationId xmlns:a16="http://schemas.microsoft.com/office/drawing/2014/main" id="{4E11C82A-25A4-4E48-8B5F-A07937BF0D48}"/>
              </a:ext>
            </a:extLst>
          </p:cNvPr>
          <p:cNvGrpSpPr/>
          <p:nvPr/>
        </p:nvGrpSpPr>
        <p:grpSpPr>
          <a:xfrm>
            <a:off x="8584624" y="3310680"/>
            <a:ext cx="219392" cy="196831"/>
            <a:chOff x="1275510" y="6072184"/>
            <a:chExt cx="508602" cy="456298"/>
          </a:xfrm>
        </p:grpSpPr>
        <p:grpSp>
          <p:nvGrpSpPr>
            <p:cNvPr id="140" name="Group 139">
              <a:extLst>
                <a:ext uri="{FF2B5EF4-FFF2-40B4-BE49-F238E27FC236}">
                  <a16:creationId xmlns:a16="http://schemas.microsoft.com/office/drawing/2014/main" id="{BA15E711-03EE-4CF7-BB3D-F3526C12D941}"/>
                </a:ext>
              </a:extLst>
            </p:cNvPr>
            <p:cNvGrpSpPr/>
            <p:nvPr/>
          </p:nvGrpSpPr>
          <p:grpSpPr>
            <a:xfrm>
              <a:off x="1275510" y="6224584"/>
              <a:ext cx="508602" cy="151498"/>
              <a:chOff x="551886" y="4945335"/>
              <a:chExt cx="508602" cy="151498"/>
            </a:xfrm>
          </p:grpSpPr>
          <p:sp>
            <p:nvSpPr>
              <p:cNvPr id="149" name="Rectangle 148">
                <a:extLst>
                  <a:ext uri="{FF2B5EF4-FFF2-40B4-BE49-F238E27FC236}">
                    <a16:creationId xmlns:a16="http://schemas.microsoft.com/office/drawing/2014/main" id="{5FF4F919-1A28-4CC6-BC4A-513063BB36B1}"/>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CFF9C1B3-0FD3-46E0-BB62-FFD9E42CB049}"/>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1" name="Straight Connector 150">
                <a:extLst>
                  <a:ext uri="{FF2B5EF4-FFF2-40B4-BE49-F238E27FC236}">
                    <a16:creationId xmlns:a16="http://schemas.microsoft.com/office/drawing/2014/main" id="{C19B1C21-50CC-4FCA-BC6F-9B001C9B9F5D}"/>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141" name="Group 140">
              <a:extLst>
                <a:ext uri="{FF2B5EF4-FFF2-40B4-BE49-F238E27FC236}">
                  <a16:creationId xmlns:a16="http://schemas.microsoft.com/office/drawing/2014/main" id="{10EC450C-3AA4-4175-A2F9-6460099349D0}"/>
                </a:ext>
              </a:extLst>
            </p:cNvPr>
            <p:cNvGrpSpPr/>
            <p:nvPr/>
          </p:nvGrpSpPr>
          <p:grpSpPr>
            <a:xfrm>
              <a:off x="1275510" y="6376984"/>
              <a:ext cx="508602" cy="151498"/>
              <a:chOff x="551886" y="4945335"/>
              <a:chExt cx="508602" cy="151498"/>
            </a:xfrm>
          </p:grpSpPr>
          <p:sp>
            <p:nvSpPr>
              <p:cNvPr id="146" name="Rectangle 145">
                <a:extLst>
                  <a:ext uri="{FF2B5EF4-FFF2-40B4-BE49-F238E27FC236}">
                    <a16:creationId xmlns:a16="http://schemas.microsoft.com/office/drawing/2014/main" id="{E9D70D9E-3429-4746-8B50-D39A4DD9E228}"/>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3E74897B-88DE-4FFA-BFDC-715BB4295C2B}"/>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25ED7629-8A5E-494A-B1F9-899792C9411C}"/>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142" name="Group 141">
              <a:extLst>
                <a:ext uri="{FF2B5EF4-FFF2-40B4-BE49-F238E27FC236}">
                  <a16:creationId xmlns:a16="http://schemas.microsoft.com/office/drawing/2014/main" id="{A8E4094D-E236-41A6-A8D3-AE00B6E37BA6}"/>
                </a:ext>
              </a:extLst>
            </p:cNvPr>
            <p:cNvGrpSpPr/>
            <p:nvPr/>
          </p:nvGrpSpPr>
          <p:grpSpPr>
            <a:xfrm>
              <a:off x="1275510" y="6072184"/>
              <a:ext cx="508602" cy="151498"/>
              <a:chOff x="551886" y="4945335"/>
              <a:chExt cx="508602" cy="151498"/>
            </a:xfrm>
          </p:grpSpPr>
          <p:sp>
            <p:nvSpPr>
              <p:cNvPr id="143" name="Rectangle 142">
                <a:extLst>
                  <a:ext uri="{FF2B5EF4-FFF2-40B4-BE49-F238E27FC236}">
                    <a16:creationId xmlns:a16="http://schemas.microsoft.com/office/drawing/2014/main" id="{853DF169-2456-4FA4-9620-E0BA3C0E8F2B}"/>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86DF60C1-AB3C-46E6-ADFB-716CF6D003FB}"/>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5" name="Straight Connector 144">
                <a:extLst>
                  <a:ext uri="{FF2B5EF4-FFF2-40B4-BE49-F238E27FC236}">
                    <a16:creationId xmlns:a16="http://schemas.microsoft.com/office/drawing/2014/main" id="{EC4360A6-0C57-4932-AADB-B53B1826C861}"/>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grpSp>
        <p:nvGrpSpPr>
          <p:cNvPr id="152" name="Group 151" descr="Database">
            <a:extLst>
              <a:ext uri="{FF2B5EF4-FFF2-40B4-BE49-F238E27FC236}">
                <a16:creationId xmlns:a16="http://schemas.microsoft.com/office/drawing/2014/main" id="{385A3DB8-EF17-4BFA-A343-F5B34658CF17}"/>
              </a:ext>
            </a:extLst>
          </p:cNvPr>
          <p:cNvGrpSpPr/>
          <p:nvPr/>
        </p:nvGrpSpPr>
        <p:grpSpPr>
          <a:xfrm>
            <a:off x="6447667" y="1946233"/>
            <a:ext cx="633509" cy="343755"/>
            <a:chOff x="7423022" y="3558638"/>
            <a:chExt cx="571045" cy="309861"/>
          </a:xfrm>
        </p:grpSpPr>
        <p:sp>
          <p:nvSpPr>
            <p:cNvPr id="153" name="Cylinder 513">
              <a:extLst>
                <a:ext uri="{FF2B5EF4-FFF2-40B4-BE49-F238E27FC236}">
                  <a16:creationId xmlns:a16="http://schemas.microsoft.com/office/drawing/2014/main" id="{571D9E55-358E-4DDD-BAAE-687D62A6EBD8}"/>
                </a:ext>
              </a:extLst>
            </p:cNvPr>
            <p:cNvSpPr/>
            <p:nvPr/>
          </p:nvSpPr>
          <p:spPr bwMode="auto">
            <a:xfrm>
              <a:off x="7423022" y="3558638"/>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350">
                <a:solidFill>
                  <a:srgbClr val="0078D7"/>
                </a:solidFill>
                <a:latin typeface="Segoe UI Light"/>
                <a:ea typeface="Segoe UI" pitchFamily="34" charset="0"/>
                <a:cs typeface="Segoe UI" pitchFamily="34" charset="0"/>
              </a:endParaRPr>
            </a:p>
          </p:txBody>
        </p:sp>
        <p:grpSp>
          <p:nvGrpSpPr>
            <p:cNvPr id="154" name="Group 153">
              <a:extLst>
                <a:ext uri="{FF2B5EF4-FFF2-40B4-BE49-F238E27FC236}">
                  <a16:creationId xmlns:a16="http://schemas.microsoft.com/office/drawing/2014/main" id="{4A63999C-1D8E-4CEC-9D59-2D94ADACEFCF}"/>
                </a:ext>
              </a:extLst>
            </p:cNvPr>
            <p:cNvGrpSpPr/>
            <p:nvPr/>
          </p:nvGrpSpPr>
          <p:grpSpPr>
            <a:xfrm>
              <a:off x="7701544" y="3574151"/>
              <a:ext cx="292523" cy="262441"/>
              <a:chOff x="1275510" y="6072184"/>
              <a:chExt cx="508602" cy="456298"/>
            </a:xfrm>
            <a:solidFill>
              <a:srgbClr val="FFFFFF">
                <a:lumMod val="95000"/>
              </a:srgbClr>
            </a:solidFill>
          </p:grpSpPr>
          <p:grpSp>
            <p:nvGrpSpPr>
              <p:cNvPr id="155" name="Group 154">
                <a:extLst>
                  <a:ext uri="{FF2B5EF4-FFF2-40B4-BE49-F238E27FC236}">
                    <a16:creationId xmlns:a16="http://schemas.microsoft.com/office/drawing/2014/main" id="{2664EEC7-780D-4F3E-A4BD-FC2356C3E3AE}"/>
                  </a:ext>
                </a:extLst>
              </p:cNvPr>
              <p:cNvGrpSpPr/>
              <p:nvPr/>
            </p:nvGrpSpPr>
            <p:grpSpPr>
              <a:xfrm>
                <a:off x="1275510" y="6224584"/>
                <a:ext cx="508602" cy="151498"/>
                <a:chOff x="551886" y="4945335"/>
                <a:chExt cx="508602" cy="151498"/>
              </a:xfrm>
              <a:grpFill/>
            </p:grpSpPr>
            <p:sp>
              <p:nvSpPr>
                <p:cNvPr id="164" name="Rectangle 163">
                  <a:extLst>
                    <a:ext uri="{FF2B5EF4-FFF2-40B4-BE49-F238E27FC236}">
                      <a16:creationId xmlns:a16="http://schemas.microsoft.com/office/drawing/2014/main" id="{2545CF49-C0B7-4CFC-92F2-6AD2478CF2BB}"/>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42D2CAC6-80F0-48A9-87EE-D4C5F87D3C19}"/>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6" name="Straight Connector 165">
                  <a:extLst>
                    <a:ext uri="{FF2B5EF4-FFF2-40B4-BE49-F238E27FC236}">
                      <a16:creationId xmlns:a16="http://schemas.microsoft.com/office/drawing/2014/main" id="{8CC1D876-8EFF-435F-AD8E-1F07B886C546}"/>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156" name="Group 155">
                <a:extLst>
                  <a:ext uri="{FF2B5EF4-FFF2-40B4-BE49-F238E27FC236}">
                    <a16:creationId xmlns:a16="http://schemas.microsoft.com/office/drawing/2014/main" id="{A3BE99DB-68FD-4E2E-B491-2506ADFCA67F}"/>
                  </a:ext>
                </a:extLst>
              </p:cNvPr>
              <p:cNvGrpSpPr/>
              <p:nvPr/>
            </p:nvGrpSpPr>
            <p:grpSpPr>
              <a:xfrm>
                <a:off x="1275510" y="6376984"/>
                <a:ext cx="508602" cy="151498"/>
                <a:chOff x="551886" y="4945335"/>
                <a:chExt cx="508602" cy="151498"/>
              </a:xfrm>
              <a:grpFill/>
            </p:grpSpPr>
            <p:sp>
              <p:nvSpPr>
                <p:cNvPr id="161" name="Rectangle 160">
                  <a:extLst>
                    <a:ext uri="{FF2B5EF4-FFF2-40B4-BE49-F238E27FC236}">
                      <a16:creationId xmlns:a16="http://schemas.microsoft.com/office/drawing/2014/main" id="{88C97FBC-3B81-4474-8631-F16FCFBD74D5}"/>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C078FC82-4F03-403B-AE7C-D60CD2DBEE40}"/>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3" name="Straight Connector 162">
                  <a:extLst>
                    <a:ext uri="{FF2B5EF4-FFF2-40B4-BE49-F238E27FC236}">
                      <a16:creationId xmlns:a16="http://schemas.microsoft.com/office/drawing/2014/main" id="{12E74536-C75D-44CE-98C0-00620981D2EB}"/>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157" name="Group 156">
                <a:extLst>
                  <a:ext uri="{FF2B5EF4-FFF2-40B4-BE49-F238E27FC236}">
                    <a16:creationId xmlns:a16="http://schemas.microsoft.com/office/drawing/2014/main" id="{C6E8D8AB-2FB2-498A-8A09-597065A4EA93}"/>
                  </a:ext>
                </a:extLst>
              </p:cNvPr>
              <p:cNvGrpSpPr/>
              <p:nvPr/>
            </p:nvGrpSpPr>
            <p:grpSpPr>
              <a:xfrm>
                <a:off x="1275510" y="6072184"/>
                <a:ext cx="508602" cy="151498"/>
                <a:chOff x="551886" y="4945335"/>
                <a:chExt cx="508602" cy="151498"/>
              </a:xfrm>
              <a:grpFill/>
            </p:grpSpPr>
            <p:sp>
              <p:nvSpPr>
                <p:cNvPr id="158" name="Rectangle 157">
                  <a:extLst>
                    <a:ext uri="{FF2B5EF4-FFF2-40B4-BE49-F238E27FC236}">
                      <a16:creationId xmlns:a16="http://schemas.microsoft.com/office/drawing/2014/main" id="{BDC2D185-C220-41B1-9143-C905EA270AB0}"/>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E7F42EDB-6E96-479A-883D-66BA3A3B118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1C55694F-9ECD-4192-A7BF-FD4D3B1CD537}"/>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sp>
        <p:nvSpPr>
          <p:cNvPr id="167" name="Cylinder 513" descr="Database">
            <a:extLst>
              <a:ext uri="{FF2B5EF4-FFF2-40B4-BE49-F238E27FC236}">
                <a16:creationId xmlns:a16="http://schemas.microsoft.com/office/drawing/2014/main" id="{3F4D4319-BCD1-417A-AD31-33133218B7C7}"/>
              </a:ext>
            </a:extLst>
          </p:cNvPr>
          <p:cNvSpPr/>
          <p:nvPr/>
        </p:nvSpPr>
        <p:spPr bwMode="auto">
          <a:xfrm>
            <a:off x="7620427" y="2530734"/>
            <a:ext cx="176894" cy="232396"/>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350">
              <a:solidFill>
                <a:srgbClr val="0078D7"/>
              </a:solidFill>
              <a:latin typeface="Segoe UI Light"/>
              <a:ea typeface="Segoe UI" pitchFamily="34" charset="0"/>
              <a:cs typeface="Segoe UI" pitchFamily="34" charset="0"/>
            </a:endParaRPr>
          </a:p>
        </p:txBody>
      </p:sp>
      <p:grpSp>
        <p:nvGrpSpPr>
          <p:cNvPr id="168" name="Group 167" descr="Database">
            <a:extLst>
              <a:ext uri="{FF2B5EF4-FFF2-40B4-BE49-F238E27FC236}">
                <a16:creationId xmlns:a16="http://schemas.microsoft.com/office/drawing/2014/main" id="{CD83D1D3-1FA9-4DB7-9900-A115B6D79BD4}"/>
              </a:ext>
            </a:extLst>
          </p:cNvPr>
          <p:cNvGrpSpPr/>
          <p:nvPr/>
        </p:nvGrpSpPr>
        <p:grpSpPr>
          <a:xfrm>
            <a:off x="7829319" y="2542369"/>
            <a:ext cx="219392" cy="196831"/>
            <a:chOff x="1275510" y="6072184"/>
            <a:chExt cx="508602" cy="456298"/>
          </a:xfrm>
          <a:solidFill>
            <a:srgbClr val="FFFFFF">
              <a:lumMod val="95000"/>
            </a:srgbClr>
          </a:solidFill>
        </p:grpSpPr>
        <p:grpSp>
          <p:nvGrpSpPr>
            <p:cNvPr id="169" name="Group 168">
              <a:extLst>
                <a:ext uri="{FF2B5EF4-FFF2-40B4-BE49-F238E27FC236}">
                  <a16:creationId xmlns:a16="http://schemas.microsoft.com/office/drawing/2014/main" id="{C67492CB-4B9C-4F2F-B9FA-EABCF1928F50}"/>
                </a:ext>
              </a:extLst>
            </p:cNvPr>
            <p:cNvGrpSpPr/>
            <p:nvPr/>
          </p:nvGrpSpPr>
          <p:grpSpPr>
            <a:xfrm>
              <a:off x="1275510" y="6224584"/>
              <a:ext cx="508602" cy="151498"/>
              <a:chOff x="551886" y="4945335"/>
              <a:chExt cx="508602" cy="151498"/>
            </a:xfrm>
            <a:grpFill/>
          </p:grpSpPr>
          <p:sp>
            <p:nvSpPr>
              <p:cNvPr id="178" name="Rectangle 177">
                <a:extLst>
                  <a:ext uri="{FF2B5EF4-FFF2-40B4-BE49-F238E27FC236}">
                    <a16:creationId xmlns:a16="http://schemas.microsoft.com/office/drawing/2014/main" id="{3A16C697-6706-4BE4-851F-6E491D854C9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F92A1704-9B7F-4883-8CAD-FBFCDDDDCDAC}"/>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92736CF4-EC72-4F03-92DC-76D87384224F}"/>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170" name="Group 169">
              <a:extLst>
                <a:ext uri="{FF2B5EF4-FFF2-40B4-BE49-F238E27FC236}">
                  <a16:creationId xmlns:a16="http://schemas.microsoft.com/office/drawing/2014/main" id="{85333D69-55E7-4475-BCB1-BA0778472FD7}"/>
                </a:ext>
              </a:extLst>
            </p:cNvPr>
            <p:cNvGrpSpPr/>
            <p:nvPr/>
          </p:nvGrpSpPr>
          <p:grpSpPr>
            <a:xfrm>
              <a:off x="1275510" y="6376984"/>
              <a:ext cx="508602" cy="151498"/>
              <a:chOff x="551886" y="4945335"/>
              <a:chExt cx="508602" cy="151498"/>
            </a:xfrm>
            <a:grpFill/>
          </p:grpSpPr>
          <p:sp>
            <p:nvSpPr>
              <p:cNvPr id="175" name="Rectangle 174">
                <a:extLst>
                  <a:ext uri="{FF2B5EF4-FFF2-40B4-BE49-F238E27FC236}">
                    <a16:creationId xmlns:a16="http://schemas.microsoft.com/office/drawing/2014/main" id="{D27BB781-E878-4987-9AE2-DF5D7C4B3C01}"/>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5481075E-15E3-4F9F-BA69-136E7D621110}"/>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80EF96DA-0CE3-4D6B-A3FF-CBEE3F7D0234}"/>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171" name="Group 170">
              <a:extLst>
                <a:ext uri="{FF2B5EF4-FFF2-40B4-BE49-F238E27FC236}">
                  <a16:creationId xmlns:a16="http://schemas.microsoft.com/office/drawing/2014/main" id="{A8183C81-EEEF-48F6-8759-8115438F2549}"/>
                </a:ext>
              </a:extLst>
            </p:cNvPr>
            <p:cNvGrpSpPr/>
            <p:nvPr/>
          </p:nvGrpSpPr>
          <p:grpSpPr>
            <a:xfrm>
              <a:off x="1275510" y="6072184"/>
              <a:ext cx="508602" cy="151498"/>
              <a:chOff x="551886" y="4945335"/>
              <a:chExt cx="508602" cy="151498"/>
            </a:xfrm>
            <a:grpFill/>
          </p:grpSpPr>
          <p:sp>
            <p:nvSpPr>
              <p:cNvPr id="172" name="Rectangle 171">
                <a:extLst>
                  <a:ext uri="{FF2B5EF4-FFF2-40B4-BE49-F238E27FC236}">
                    <a16:creationId xmlns:a16="http://schemas.microsoft.com/office/drawing/2014/main" id="{8472C9AA-B270-45D5-AAA8-0FC28EB2E19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6546C85B-E959-45BC-89DE-AB0F6A594B6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DF45113-303B-49C9-B464-E89E7A59311C}"/>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sp>
        <p:nvSpPr>
          <p:cNvPr id="181" name="Cylinder 513" descr="Database">
            <a:extLst>
              <a:ext uri="{FF2B5EF4-FFF2-40B4-BE49-F238E27FC236}">
                <a16:creationId xmlns:a16="http://schemas.microsoft.com/office/drawing/2014/main" id="{1D1DD7EA-E653-4D45-864E-2682BA2DA867}"/>
              </a:ext>
            </a:extLst>
          </p:cNvPr>
          <p:cNvSpPr/>
          <p:nvPr/>
        </p:nvSpPr>
        <p:spPr bwMode="auto">
          <a:xfrm>
            <a:off x="8338893" y="2315835"/>
            <a:ext cx="176894" cy="232396"/>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350">
              <a:solidFill>
                <a:srgbClr val="0078D7"/>
              </a:solidFill>
              <a:latin typeface="Segoe UI Light"/>
              <a:ea typeface="Segoe UI" pitchFamily="34" charset="0"/>
              <a:cs typeface="Segoe UI" pitchFamily="34" charset="0"/>
            </a:endParaRPr>
          </a:p>
        </p:txBody>
      </p:sp>
      <p:grpSp>
        <p:nvGrpSpPr>
          <p:cNvPr id="182" name="Group 181" descr="Database">
            <a:extLst>
              <a:ext uri="{FF2B5EF4-FFF2-40B4-BE49-F238E27FC236}">
                <a16:creationId xmlns:a16="http://schemas.microsoft.com/office/drawing/2014/main" id="{14B5A80A-F93C-421E-815E-82C5F461424F}"/>
              </a:ext>
            </a:extLst>
          </p:cNvPr>
          <p:cNvGrpSpPr/>
          <p:nvPr/>
        </p:nvGrpSpPr>
        <p:grpSpPr>
          <a:xfrm>
            <a:off x="8547784" y="2327469"/>
            <a:ext cx="219392" cy="196831"/>
            <a:chOff x="1275510" y="6072184"/>
            <a:chExt cx="508602" cy="456298"/>
          </a:xfrm>
        </p:grpSpPr>
        <p:grpSp>
          <p:nvGrpSpPr>
            <p:cNvPr id="183" name="Group 182">
              <a:extLst>
                <a:ext uri="{FF2B5EF4-FFF2-40B4-BE49-F238E27FC236}">
                  <a16:creationId xmlns:a16="http://schemas.microsoft.com/office/drawing/2014/main" id="{F0DD7932-6C34-4CF9-B2FA-323216676461}"/>
                </a:ext>
              </a:extLst>
            </p:cNvPr>
            <p:cNvGrpSpPr/>
            <p:nvPr/>
          </p:nvGrpSpPr>
          <p:grpSpPr>
            <a:xfrm>
              <a:off x="1275510" y="6224584"/>
              <a:ext cx="508602" cy="151498"/>
              <a:chOff x="551886" y="4945335"/>
              <a:chExt cx="508602" cy="151498"/>
            </a:xfrm>
          </p:grpSpPr>
          <p:sp>
            <p:nvSpPr>
              <p:cNvPr id="192" name="Rectangle 191">
                <a:extLst>
                  <a:ext uri="{FF2B5EF4-FFF2-40B4-BE49-F238E27FC236}">
                    <a16:creationId xmlns:a16="http://schemas.microsoft.com/office/drawing/2014/main" id="{05ECA260-70A2-43E5-AF10-1BD205B692CA}"/>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627BF1D4-C482-4D5A-89BF-3ED0BC15A12B}"/>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E8573157-EA98-41F4-8069-8096475BDF39}"/>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184" name="Group 183">
              <a:extLst>
                <a:ext uri="{FF2B5EF4-FFF2-40B4-BE49-F238E27FC236}">
                  <a16:creationId xmlns:a16="http://schemas.microsoft.com/office/drawing/2014/main" id="{7B330CDA-5D7B-47A5-8131-D33A7BE98F09}"/>
                </a:ext>
              </a:extLst>
            </p:cNvPr>
            <p:cNvGrpSpPr/>
            <p:nvPr/>
          </p:nvGrpSpPr>
          <p:grpSpPr>
            <a:xfrm>
              <a:off x="1275510" y="6376984"/>
              <a:ext cx="508602" cy="151498"/>
              <a:chOff x="551886" y="4945335"/>
              <a:chExt cx="508602" cy="151498"/>
            </a:xfrm>
          </p:grpSpPr>
          <p:sp>
            <p:nvSpPr>
              <p:cNvPr id="189" name="Rectangle 188">
                <a:extLst>
                  <a:ext uri="{FF2B5EF4-FFF2-40B4-BE49-F238E27FC236}">
                    <a16:creationId xmlns:a16="http://schemas.microsoft.com/office/drawing/2014/main" id="{50125B6D-CECA-4FCE-B937-A32594738492}"/>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212DEA35-7492-415C-83EC-0D2ED72A5BAE}"/>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1" name="Straight Connector 190">
                <a:extLst>
                  <a:ext uri="{FF2B5EF4-FFF2-40B4-BE49-F238E27FC236}">
                    <a16:creationId xmlns:a16="http://schemas.microsoft.com/office/drawing/2014/main" id="{7D058DBB-0D27-4AFF-AAD2-3F8D25CF424B}"/>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185" name="Group 184">
              <a:extLst>
                <a:ext uri="{FF2B5EF4-FFF2-40B4-BE49-F238E27FC236}">
                  <a16:creationId xmlns:a16="http://schemas.microsoft.com/office/drawing/2014/main" id="{1D2BE291-5C6D-49D0-A6AC-04B4C82A7086}"/>
                </a:ext>
              </a:extLst>
            </p:cNvPr>
            <p:cNvGrpSpPr/>
            <p:nvPr/>
          </p:nvGrpSpPr>
          <p:grpSpPr>
            <a:xfrm>
              <a:off x="1275510" y="6072184"/>
              <a:ext cx="508602" cy="151498"/>
              <a:chOff x="551886" y="4945335"/>
              <a:chExt cx="508602" cy="151498"/>
            </a:xfrm>
          </p:grpSpPr>
          <p:sp>
            <p:nvSpPr>
              <p:cNvPr id="186" name="Rectangle 185">
                <a:extLst>
                  <a:ext uri="{FF2B5EF4-FFF2-40B4-BE49-F238E27FC236}">
                    <a16:creationId xmlns:a16="http://schemas.microsoft.com/office/drawing/2014/main" id="{DE6B8A58-9C42-490B-82EB-DF1C6CAABCBA}"/>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7FA0EC0B-13B9-407D-B253-0D338190A211}"/>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8" name="Straight Connector 187">
                <a:extLst>
                  <a:ext uri="{FF2B5EF4-FFF2-40B4-BE49-F238E27FC236}">
                    <a16:creationId xmlns:a16="http://schemas.microsoft.com/office/drawing/2014/main" id="{23C2D37F-9368-4272-ABF7-414EAC1F93A9}"/>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sp>
        <p:nvSpPr>
          <p:cNvPr id="195" name="Cylinder 513" descr="Database">
            <a:extLst>
              <a:ext uri="{FF2B5EF4-FFF2-40B4-BE49-F238E27FC236}">
                <a16:creationId xmlns:a16="http://schemas.microsoft.com/office/drawing/2014/main" id="{381414C4-DE8A-48A4-A5F1-88EBFDCB002E}"/>
              </a:ext>
            </a:extLst>
          </p:cNvPr>
          <p:cNvSpPr/>
          <p:nvPr/>
        </p:nvSpPr>
        <p:spPr bwMode="auto">
          <a:xfrm>
            <a:off x="8124343" y="1694659"/>
            <a:ext cx="176894" cy="232396"/>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350">
              <a:solidFill>
                <a:srgbClr val="0078D7"/>
              </a:solidFill>
              <a:latin typeface="Segoe UI Light"/>
              <a:ea typeface="Segoe UI" pitchFamily="34" charset="0"/>
              <a:cs typeface="Segoe UI" pitchFamily="34" charset="0"/>
            </a:endParaRPr>
          </a:p>
        </p:txBody>
      </p:sp>
      <p:grpSp>
        <p:nvGrpSpPr>
          <p:cNvPr id="196" name="Group 195" descr="Database">
            <a:extLst>
              <a:ext uri="{FF2B5EF4-FFF2-40B4-BE49-F238E27FC236}">
                <a16:creationId xmlns:a16="http://schemas.microsoft.com/office/drawing/2014/main" id="{9C209777-94C2-40D7-A3BC-D68866D55856}"/>
              </a:ext>
            </a:extLst>
          </p:cNvPr>
          <p:cNvGrpSpPr/>
          <p:nvPr/>
        </p:nvGrpSpPr>
        <p:grpSpPr>
          <a:xfrm>
            <a:off x="8333234" y="1706294"/>
            <a:ext cx="219392" cy="196831"/>
            <a:chOff x="1275510" y="6072184"/>
            <a:chExt cx="508602" cy="456298"/>
          </a:xfrm>
          <a:solidFill>
            <a:srgbClr val="FFFFFF">
              <a:lumMod val="95000"/>
            </a:srgbClr>
          </a:solidFill>
        </p:grpSpPr>
        <p:grpSp>
          <p:nvGrpSpPr>
            <p:cNvPr id="197" name="Group 196">
              <a:extLst>
                <a:ext uri="{FF2B5EF4-FFF2-40B4-BE49-F238E27FC236}">
                  <a16:creationId xmlns:a16="http://schemas.microsoft.com/office/drawing/2014/main" id="{35A28838-FFBB-4114-833B-5FC4E77146B2}"/>
                </a:ext>
              </a:extLst>
            </p:cNvPr>
            <p:cNvGrpSpPr/>
            <p:nvPr/>
          </p:nvGrpSpPr>
          <p:grpSpPr>
            <a:xfrm>
              <a:off x="1275510" y="6224584"/>
              <a:ext cx="508602" cy="151498"/>
              <a:chOff x="551886" y="4945335"/>
              <a:chExt cx="508602" cy="151498"/>
            </a:xfrm>
            <a:grpFill/>
          </p:grpSpPr>
          <p:sp>
            <p:nvSpPr>
              <p:cNvPr id="206" name="Rectangle 205">
                <a:extLst>
                  <a:ext uri="{FF2B5EF4-FFF2-40B4-BE49-F238E27FC236}">
                    <a16:creationId xmlns:a16="http://schemas.microsoft.com/office/drawing/2014/main" id="{383689C6-922F-43DA-BC2F-8BB8D32300AE}"/>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273AA2DB-AD35-4E09-AB66-EC8E9115FE9A}"/>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8" name="Straight Connector 207">
                <a:extLst>
                  <a:ext uri="{FF2B5EF4-FFF2-40B4-BE49-F238E27FC236}">
                    <a16:creationId xmlns:a16="http://schemas.microsoft.com/office/drawing/2014/main" id="{83F8AA91-A1C5-4D13-95A3-AE7F79440971}"/>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198" name="Group 197">
              <a:extLst>
                <a:ext uri="{FF2B5EF4-FFF2-40B4-BE49-F238E27FC236}">
                  <a16:creationId xmlns:a16="http://schemas.microsoft.com/office/drawing/2014/main" id="{C0CACADE-9A06-4366-BD9C-5C7F0AB69D82}"/>
                </a:ext>
              </a:extLst>
            </p:cNvPr>
            <p:cNvGrpSpPr/>
            <p:nvPr/>
          </p:nvGrpSpPr>
          <p:grpSpPr>
            <a:xfrm>
              <a:off x="1275510" y="6376984"/>
              <a:ext cx="508602" cy="151498"/>
              <a:chOff x="551886" y="4945335"/>
              <a:chExt cx="508602" cy="151498"/>
            </a:xfrm>
            <a:grpFill/>
          </p:grpSpPr>
          <p:sp>
            <p:nvSpPr>
              <p:cNvPr id="203" name="Rectangle 202">
                <a:extLst>
                  <a:ext uri="{FF2B5EF4-FFF2-40B4-BE49-F238E27FC236}">
                    <a16:creationId xmlns:a16="http://schemas.microsoft.com/office/drawing/2014/main" id="{E433DC31-9603-4F49-ACFE-29D514C2331D}"/>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78C3572E-0015-41DC-98C3-0221D3A45F9E}"/>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5" name="Straight Connector 204">
                <a:extLst>
                  <a:ext uri="{FF2B5EF4-FFF2-40B4-BE49-F238E27FC236}">
                    <a16:creationId xmlns:a16="http://schemas.microsoft.com/office/drawing/2014/main" id="{7C7C32B7-FFC9-4A02-8B9D-CFEEF38E15EC}"/>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199" name="Group 198">
              <a:extLst>
                <a:ext uri="{FF2B5EF4-FFF2-40B4-BE49-F238E27FC236}">
                  <a16:creationId xmlns:a16="http://schemas.microsoft.com/office/drawing/2014/main" id="{013000E4-DAA0-47FA-B9E5-E16E8984FBDF}"/>
                </a:ext>
              </a:extLst>
            </p:cNvPr>
            <p:cNvGrpSpPr/>
            <p:nvPr/>
          </p:nvGrpSpPr>
          <p:grpSpPr>
            <a:xfrm>
              <a:off x="1275510" y="6072184"/>
              <a:ext cx="508602" cy="151498"/>
              <a:chOff x="551886" y="4945335"/>
              <a:chExt cx="508602" cy="151498"/>
            </a:xfrm>
            <a:grpFill/>
          </p:grpSpPr>
          <p:sp>
            <p:nvSpPr>
              <p:cNvPr id="200" name="Rectangle 199">
                <a:extLst>
                  <a:ext uri="{FF2B5EF4-FFF2-40B4-BE49-F238E27FC236}">
                    <a16:creationId xmlns:a16="http://schemas.microsoft.com/office/drawing/2014/main" id="{A8514E7A-1354-4892-8ED4-BA4D8EC87AF1}"/>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C02ABA51-3384-455E-AD82-62F6C3C9AFC8}"/>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2" name="Straight Connector 201">
                <a:extLst>
                  <a:ext uri="{FF2B5EF4-FFF2-40B4-BE49-F238E27FC236}">
                    <a16:creationId xmlns:a16="http://schemas.microsoft.com/office/drawing/2014/main" id="{4287F04D-F957-462F-9171-45418E49AA27}"/>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nvGrpSpPr>
          <p:cNvPr id="209" name="Group 208" descr="Arrows">
            <a:extLst>
              <a:ext uri="{FF2B5EF4-FFF2-40B4-BE49-F238E27FC236}">
                <a16:creationId xmlns:a16="http://schemas.microsoft.com/office/drawing/2014/main" id="{35F8C38B-3936-44B5-9C83-6F3AEE6C4213}"/>
              </a:ext>
            </a:extLst>
          </p:cNvPr>
          <p:cNvGrpSpPr/>
          <p:nvPr/>
        </p:nvGrpSpPr>
        <p:grpSpPr>
          <a:xfrm>
            <a:off x="6743593" y="1810857"/>
            <a:ext cx="1632138" cy="1604387"/>
            <a:chOff x="8991457" y="2414475"/>
            <a:chExt cx="2176184" cy="2139183"/>
          </a:xfrm>
        </p:grpSpPr>
        <p:cxnSp>
          <p:nvCxnSpPr>
            <p:cNvPr id="210" name="Connector: Elbow 209">
              <a:extLst>
                <a:ext uri="{FF2B5EF4-FFF2-40B4-BE49-F238E27FC236}">
                  <a16:creationId xmlns:a16="http://schemas.microsoft.com/office/drawing/2014/main" id="{ABD121DF-5E27-4036-BA34-822013F46AB2}"/>
                </a:ext>
              </a:extLst>
            </p:cNvPr>
            <p:cNvCxnSpPr>
              <a:stCxn id="195" idx="2"/>
              <a:endCxn id="167" idx="2"/>
            </p:cNvCxnSpPr>
            <p:nvPr/>
          </p:nvCxnSpPr>
          <p:spPr>
            <a:xfrm rot="10800000" flipV="1">
              <a:off x="10160570" y="2414475"/>
              <a:ext cx="671887" cy="1114767"/>
            </a:xfrm>
            <a:prstGeom prst="bentConnector3">
              <a:avLst>
                <a:gd name="adj1" fmla="val 134024"/>
              </a:avLst>
            </a:prstGeom>
            <a:noFill/>
            <a:ln w="12700" cap="flat" cmpd="sng" algn="ctr">
              <a:solidFill>
                <a:srgbClr val="0078D7"/>
              </a:solidFill>
              <a:prstDash val="solid"/>
              <a:headEnd type="none"/>
              <a:tailEnd type="none"/>
            </a:ln>
            <a:effectLst/>
          </p:spPr>
        </p:cxnSp>
        <p:cxnSp>
          <p:nvCxnSpPr>
            <p:cNvPr id="211" name="Connector: Elbow 210">
              <a:extLst>
                <a:ext uri="{FF2B5EF4-FFF2-40B4-BE49-F238E27FC236}">
                  <a16:creationId xmlns:a16="http://schemas.microsoft.com/office/drawing/2014/main" id="{B052230D-1D37-4FDE-ADB8-D6C3F460F0A5}"/>
                </a:ext>
              </a:extLst>
            </p:cNvPr>
            <p:cNvCxnSpPr>
              <a:stCxn id="181" idx="2"/>
              <a:endCxn id="138" idx="2"/>
            </p:cNvCxnSpPr>
            <p:nvPr/>
          </p:nvCxnSpPr>
          <p:spPr>
            <a:xfrm rot="10800000" flipH="1" flipV="1">
              <a:off x="11118522" y="3242710"/>
              <a:ext cx="49119" cy="1310948"/>
            </a:xfrm>
            <a:prstGeom prst="bentConnector3">
              <a:avLst>
                <a:gd name="adj1" fmla="val -465400"/>
              </a:avLst>
            </a:prstGeom>
            <a:noFill/>
            <a:ln w="12700" cap="flat" cmpd="sng" algn="ctr">
              <a:solidFill>
                <a:srgbClr val="0078D7"/>
              </a:solidFill>
              <a:prstDash val="solid"/>
              <a:headEnd type="none"/>
              <a:tailEnd type="none"/>
            </a:ln>
            <a:effectLst/>
          </p:spPr>
        </p:cxnSp>
        <p:cxnSp>
          <p:nvCxnSpPr>
            <p:cNvPr id="212" name="Connector: Elbow 211">
              <a:extLst>
                <a:ext uri="{FF2B5EF4-FFF2-40B4-BE49-F238E27FC236}">
                  <a16:creationId xmlns:a16="http://schemas.microsoft.com/office/drawing/2014/main" id="{E2DCD8EF-6E68-41A0-A426-89B844920C11}"/>
                </a:ext>
              </a:extLst>
            </p:cNvPr>
            <p:cNvCxnSpPr>
              <a:stCxn id="137" idx="4"/>
            </p:cNvCxnSpPr>
            <p:nvPr/>
          </p:nvCxnSpPr>
          <p:spPr>
            <a:xfrm rot="16200000" flipH="1">
              <a:off x="9342849" y="2788526"/>
              <a:ext cx="234393" cy="937177"/>
            </a:xfrm>
            <a:prstGeom prst="bentConnector2">
              <a:avLst/>
            </a:prstGeom>
            <a:noFill/>
            <a:ln w="12700" cap="flat" cmpd="sng" algn="ctr">
              <a:solidFill>
                <a:srgbClr val="0078D7"/>
              </a:solidFill>
              <a:prstDash val="solid"/>
              <a:headEnd type="none"/>
              <a:tailEnd type="none"/>
            </a:ln>
            <a:effectLst/>
          </p:spPr>
        </p:cxnSp>
      </p:grpSp>
    </p:spTree>
    <p:extLst>
      <p:ext uri="{BB962C8B-B14F-4D97-AF65-F5344CB8AC3E}">
        <p14:creationId xmlns:p14="http://schemas.microsoft.com/office/powerpoint/2010/main" val="1097793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wipe(left)">
                                      <p:cBhvr>
                                        <p:cTn id="7" dur="750"/>
                                        <p:tgtEl>
                                          <p:spTgt spid="209"/>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500"/>
                                        <p:tgtEl>
                                          <p:spTgt spid="1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fade">
                                      <p:cBhvr>
                                        <p:cTn id="14" dur="500"/>
                                        <p:tgtEl>
                                          <p:spTgt spid="18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500"/>
                                        <p:tgtEl>
                                          <p:spTgt spid="16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67" grpId="0" animBg="1"/>
      <p:bldP spid="181" grpId="0" animBg="1"/>
      <p:bldP spid="19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8">
            <a:extLst>
              <a:ext uri="{FF2B5EF4-FFF2-40B4-BE49-F238E27FC236}">
                <a16:creationId xmlns:a16="http://schemas.microsoft.com/office/drawing/2014/main" id="{022A2DF9-416C-4715-A4CE-B77A82E740E9}"/>
              </a:ext>
            </a:extLst>
          </p:cNvPr>
          <p:cNvSpPr/>
          <p:nvPr/>
        </p:nvSpPr>
        <p:spPr>
          <a:xfrm>
            <a:off x="-4072" y="185944"/>
            <a:ext cx="5116845"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AZURE SYNAPSE ANALYTICS DEMO</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pic>
        <p:nvPicPr>
          <p:cNvPr id="3" name="Online Media 2" title="Vision Keynote with Satya Nadella | Microsoft Ignite 2019">
            <a:hlinkClick r:id="" action="ppaction://media"/>
            <a:extLst>
              <a:ext uri="{FF2B5EF4-FFF2-40B4-BE49-F238E27FC236}">
                <a16:creationId xmlns:a16="http://schemas.microsoft.com/office/drawing/2014/main" id="{518402E4-843E-44C7-A5E3-61BD74DC4FCF}"/>
              </a:ext>
            </a:extLst>
          </p:cNvPr>
          <p:cNvPicPr>
            <a:picLocks noRot="1" noChangeAspect="1"/>
          </p:cNvPicPr>
          <p:nvPr>
            <a:videoFile r:link="rId1"/>
          </p:nvPr>
        </p:nvPicPr>
        <p:blipFill>
          <a:blip r:embed="rId5"/>
          <a:stretch>
            <a:fillRect/>
          </a:stretch>
        </p:blipFill>
        <p:spPr>
          <a:xfrm>
            <a:off x="535858" y="536591"/>
            <a:ext cx="8072284" cy="4540660"/>
          </a:xfrm>
          <a:prstGeom prst="rect">
            <a:avLst/>
          </a:prstGeom>
        </p:spPr>
      </p:pic>
    </p:spTree>
    <p:extLst>
      <p:ext uri="{BB962C8B-B14F-4D97-AF65-F5344CB8AC3E}">
        <p14:creationId xmlns:p14="http://schemas.microsoft.com/office/powerpoint/2010/main" val="2632802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Kubernetes" descr="Kubernetes">
            <a:extLst>
              <a:ext uri="{FF2B5EF4-FFF2-40B4-BE49-F238E27FC236}">
                <a16:creationId xmlns:a16="http://schemas.microsoft.com/office/drawing/2014/main" id="{72426C9C-C914-4F52-A639-92707D9301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50" y="4071938"/>
            <a:ext cx="400050" cy="400049"/>
          </a:xfrm>
          <a:prstGeom prst="rect">
            <a:avLst/>
          </a:prstGeom>
        </p:spPr>
      </p:pic>
      <p:sp>
        <p:nvSpPr>
          <p:cNvPr id="129" name="TextBox 128">
            <a:extLst>
              <a:ext uri="{FF2B5EF4-FFF2-40B4-BE49-F238E27FC236}">
                <a16:creationId xmlns:a16="http://schemas.microsoft.com/office/drawing/2014/main" id="{AC8512CF-2479-49CE-B6F8-B85B82C6D207}"/>
              </a:ext>
            </a:extLst>
          </p:cNvPr>
          <p:cNvSpPr txBox="1"/>
          <p:nvPr/>
        </p:nvSpPr>
        <p:spPr>
          <a:xfrm>
            <a:off x="886313" y="1175624"/>
            <a:ext cx="7371377" cy="230832"/>
          </a:xfrm>
          <a:prstGeom prst="rect">
            <a:avLst/>
          </a:prstGeom>
          <a:noFill/>
        </p:spPr>
        <p:txBody>
          <a:bodyPr wrap="none" lIns="0" tIns="0" rIns="0" bIns="0" rtlCol="0">
            <a:spAutoFit/>
          </a:bodyPr>
          <a:lstStyle/>
          <a:p>
            <a:pPr algn="ctr" defTabSz="685775" hangingPunct="1">
              <a:defRPr/>
            </a:pPr>
            <a:r>
              <a:rPr lang="en-US" sz="1500" kern="1200" dirty="0">
                <a:gradFill>
                  <a:gsLst>
                    <a:gs pos="2917">
                      <a:srgbClr val="000000"/>
                    </a:gs>
                    <a:gs pos="30000">
                      <a:srgbClr val="000000"/>
                    </a:gs>
                  </a:gsLst>
                  <a:lin ang="5400000" scaled="0"/>
                </a:gradFill>
                <a:latin typeface="Segoe UI"/>
                <a:ea typeface="+mn-ea"/>
                <a:cs typeface="+mn-cs"/>
              </a:rPr>
              <a:t>Bring Azure data services to on-premises, other public clouds, and edge with Azure Arc</a:t>
            </a:r>
          </a:p>
        </p:txBody>
      </p:sp>
      <p:sp useBgFill="1">
        <p:nvSpPr>
          <p:cNvPr id="15" name="Oval 14">
            <a:extLst>
              <a:ext uri="{FF2B5EF4-FFF2-40B4-BE49-F238E27FC236}">
                <a16:creationId xmlns:a16="http://schemas.microsoft.com/office/drawing/2014/main" id="{29F0298F-D266-463E-9665-BF7E42385B2C}"/>
              </a:ext>
            </a:extLst>
          </p:cNvPr>
          <p:cNvSpPr/>
          <p:nvPr/>
        </p:nvSpPr>
        <p:spPr bwMode="auto">
          <a:xfrm>
            <a:off x="450056" y="4050506"/>
            <a:ext cx="442913" cy="44291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1FF68D86-1899-4324-AE95-E5B32604BCBF}"/>
              </a:ext>
            </a:extLst>
          </p:cNvPr>
          <p:cNvGrpSpPr/>
          <p:nvPr/>
        </p:nvGrpSpPr>
        <p:grpSpPr>
          <a:xfrm>
            <a:off x="954410" y="4232794"/>
            <a:ext cx="7235181" cy="78338"/>
            <a:chOff x="1272546" y="5643725"/>
            <a:chExt cx="9646908" cy="104450"/>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1272546" y="5695949"/>
              <a:ext cx="9646908" cy="0"/>
            </a:xfrm>
            <a:prstGeom prst="line">
              <a:avLst/>
            </a:prstGeom>
            <a:noFill/>
            <a:ln w="15875">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7903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129417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cs typeface="Segoe UI" pitchFamily="34" charset="0"/>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3173701" y="4098839"/>
            <a:ext cx="2796599" cy="34624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8580" tIns="68580" rIns="68580" bIns="68580" numCol="1" spcCol="0" rtlCol="0" fromWordArt="0" anchor="t" anchorCtr="0" forceAA="0" compatLnSpc="1">
            <a:prstTxWarp prst="textNoShape">
              <a:avLst/>
            </a:prstTxWarp>
            <a:spAutoFit/>
          </a:bodyPr>
          <a:lstStyle/>
          <a:p>
            <a:pPr algn="ctr" defTabSz="699354" fontAlgn="base" hangingPunct="1">
              <a:lnSpc>
                <a:spcPct val="90000"/>
              </a:lnSpc>
              <a:spcBef>
                <a:spcPct val="0"/>
              </a:spcBef>
              <a:spcAft>
                <a:spcPts val="450"/>
              </a:spcAft>
              <a:defRPr/>
            </a:pPr>
            <a:r>
              <a:rPr lang="en-US" sz="1500" kern="1200">
                <a:gradFill>
                  <a:gsLst>
                    <a:gs pos="2917">
                      <a:srgbClr val="000000"/>
                    </a:gs>
                    <a:gs pos="100000">
                      <a:srgbClr val="000000"/>
                    </a:gs>
                  </a:gsLst>
                  <a:lin ang="5400000" scaled="0"/>
                </a:gradFill>
                <a:latin typeface="Segoe UI Semibold"/>
                <a:cs typeface="Segoe UI" pitchFamily="34" charset="0"/>
              </a:rPr>
              <a:t>Any hardware, any Kubernetes</a:t>
            </a:r>
          </a:p>
        </p:txBody>
      </p:sp>
      <p:grpSp>
        <p:nvGrpSpPr>
          <p:cNvPr id="19" name="Group 18">
            <a:extLst>
              <a:ext uri="{FF2B5EF4-FFF2-40B4-BE49-F238E27FC236}">
                <a16:creationId xmlns:a16="http://schemas.microsoft.com/office/drawing/2014/main" id="{8F66193B-7C4D-40D2-A4CA-6502DA38186C}"/>
              </a:ext>
            </a:extLst>
          </p:cNvPr>
          <p:cNvGrpSpPr/>
          <p:nvPr/>
        </p:nvGrpSpPr>
        <p:grpSpPr>
          <a:xfrm>
            <a:off x="422338" y="1907696"/>
            <a:ext cx="8285036" cy="1817184"/>
            <a:chOff x="563118" y="2543594"/>
            <a:chExt cx="11046714" cy="2422912"/>
          </a:xfrm>
        </p:grpSpPr>
        <p:sp>
          <p:nvSpPr>
            <p:cNvPr id="9" name="Rectangle 8">
              <a:extLst>
                <a:ext uri="{FF2B5EF4-FFF2-40B4-BE49-F238E27FC236}">
                  <a16:creationId xmlns:a16="http://schemas.microsoft.com/office/drawing/2014/main" id="{B68BD192-9B41-4771-9EED-4AF4A246EBF6}"/>
                </a:ext>
              </a:extLst>
            </p:cNvPr>
            <p:cNvSpPr/>
            <p:nvPr/>
          </p:nvSpPr>
          <p:spPr bwMode="auto">
            <a:xfrm>
              <a:off x="582168"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ts val="450"/>
                </a:spcAft>
                <a:defRPr/>
              </a:pPr>
              <a:r>
                <a:rPr lang="en-US" sz="1500" kern="1200">
                  <a:gradFill>
                    <a:gsLst>
                      <a:gs pos="2917">
                        <a:srgbClr val="000000"/>
                      </a:gs>
                      <a:gs pos="100000">
                        <a:srgbClr val="000000"/>
                      </a:gs>
                    </a:gsLst>
                    <a:lin ang="5400000" scaled="0"/>
                  </a:gradFill>
                  <a:latin typeface="Segoe UI Semibold"/>
                  <a:ea typeface="Segoe UI" pitchFamily="34" charset="0"/>
                  <a:cs typeface="Segoe UI" pitchFamily="34" charset="0"/>
                </a:rPr>
                <a:t>Always</a:t>
              </a:r>
              <a:br>
                <a:rPr lang="en-US" sz="1500" kern="1200">
                  <a:gradFill>
                    <a:gsLst>
                      <a:gs pos="2917">
                        <a:srgbClr val="000000"/>
                      </a:gs>
                      <a:gs pos="100000">
                        <a:srgbClr val="000000"/>
                      </a:gs>
                    </a:gsLst>
                    <a:lin ang="5400000" scaled="0"/>
                  </a:gradFill>
                  <a:latin typeface="Segoe UI Semibold"/>
                  <a:ea typeface="Segoe UI" pitchFamily="34" charset="0"/>
                  <a:cs typeface="Segoe UI" pitchFamily="34" charset="0"/>
                </a:rPr>
              </a:br>
              <a:r>
                <a:rPr lang="en-US" sz="1500" kern="1200">
                  <a:gradFill>
                    <a:gsLst>
                      <a:gs pos="2917">
                        <a:srgbClr val="000000"/>
                      </a:gs>
                      <a:gs pos="100000">
                        <a:srgbClr val="000000"/>
                      </a:gs>
                    </a:gsLst>
                    <a:lin ang="5400000" scaled="0"/>
                  </a:gradFill>
                  <a:latin typeface="Segoe UI Semibold"/>
                  <a:ea typeface="Segoe UI" pitchFamily="34" charset="0"/>
                  <a:cs typeface="Segoe UI" pitchFamily="34" charset="0"/>
                </a:rPr>
                <a:t>current</a:t>
              </a: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795573"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ts val="450"/>
                </a:spcAft>
                <a:defRPr/>
              </a:pPr>
              <a:r>
                <a:rPr lang="en-US" sz="1500" kern="1200">
                  <a:gradFill>
                    <a:gsLst>
                      <a:gs pos="2917">
                        <a:srgbClr val="000000"/>
                      </a:gs>
                      <a:gs pos="100000">
                        <a:srgbClr val="000000"/>
                      </a:gs>
                    </a:gsLst>
                    <a:lin ang="5400000" scaled="0"/>
                  </a:gradFill>
                  <a:latin typeface="Segoe UI Semibold"/>
                  <a:cs typeface="Segoe UI" pitchFamily="34" charset="0"/>
                </a:rPr>
                <a:t>Elastic</a:t>
              </a:r>
              <a:br>
                <a:rPr lang="en-US" sz="1500" kern="1200">
                  <a:gradFill>
                    <a:gsLst>
                      <a:gs pos="2917">
                        <a:srgbClr val="000000"/>
                      </a:gs>
                      <a:gs pos="100000">
                        <a:srgbClr val="000000"/>
                      </a:gs>
                    </a:gsLst>
                    <a:lin ang="5400000" scaled="0"/>
                  </a:gradFill>
                  <a:latin typeface="Segoe UI Semibold"/>
                  <a:cs typeface="Segoe UI" pitchFamily="34" charset="0"/>
                </a:rPr>
              </a:br>
              <a:r>
                <a:rPr lang="en-US" sz="1500" kern="1200">
                  <a:gradFill>
                    <a:gsLst>
                      <a:gs pos="2917">
                        <a:srgbClr val="000000"/>
                      </a:gs>
                      <a:gs pos="100000">
                        <a:srgbClr val="000000"/>
                      </a:gs>
                    </a:gsLst>
                    <a:lin ang="5400000" scaled="0"/>
                  </a:gradFill>
                  <a:latin typeface="Segoe UI Semibold"/>
                  <a:cs typeface="Segoe UI" pitchFamily="34" charset="0"/>
                </a:rPr>
                <a:t>scale</a:t>
              </a:r>
            </a:p>
            <a:p>
              <a:pPr algn="ctr" defTabSz="685669" hangingPunct="1">
                <a:lnSpc>
                  <a:spcPct val="90000"/>
                </a:lnSpc>
                <a:spcAft>
                  <a:spcPts val="450"/>
                </a:spcAft>
                <a:defRPr/>
              </a:pPr>
              <a:endParaRPr lang="en-US" sz="12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5008977"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ts val="450"/>
                </a:spcAft>
                <a:defRPr/>
              </a:pPr>
              <a:r>
                <a:rPr lang="en-US" sz="1500" kern="1200">
                  <a:gradFill>
                    <a:gsLst>
                      <a:gs pos="2917">
                        <a:srgbClr val="000000"/>
                      </a:gs>
                      <a:gs pos="100000">
                        <a:srgbClr val="000000"/>
                      </a:gs>
                    </a:gsLst>
                    <a:lin ang="5400000" scaled="0"/>
                  </a:gradFill>
                  <a:latin typeface="Segoe UI Semibold"/>
                  <a:cs typeface="Segoe UI" pitchFamily="34" charset="0"/>
                </a:rPr>
                <a:t>Unified management</a:t>
              </a:r>
            </a:p>
            <a:p>
              <a:pPr algn="ctr" defTabSz="685669" hangingPunct="1">
                <a:lnSpc>
                  <a:spcPct val="90000"/>
                </a:lnSpc>
                <a:spcAft>
                  <a:spcPts val="450"/>
                </a:spcAft>
                <a:defRPr/>
              </a:pPr>
              <a:endParaRPr lang="en-US" sz="12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D37ABD98-AFBD-4B1D-B103-4A81B15F8446}"/>
                </a:ext>
              </a:extLst>
            </p:cNvPr>
            <p:cNvSpPr/>
            <p:nvPr/>
          </p:nvSpPr>
          <p:spPr bwMode="auto">
            <a:xfrm>
              <a:off x="7222382"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ts val="450"/>
                </a:spcAft>
                <a:defRPr/>
              </a:pPr>
              <a:r>
                <a:rPr lang="en-US" sz="1500" kern="1200">
                  <a:gradFill>
                    <a:gsLst>
                      <a:gs pos="2917">
                        <a:srgbClr val="000000"/>
                      </a:gs>
                      <a:gs pos="100000">
                        <a:srgbClr val="000000"/>
                      </a:gs>
                    </a:gsLst>
                    <a:lin ang="5400000" scaled="0"/>
                  </a:gradFill>
                  <a:latin typeface="Segoe UI Semibold"/>
                  <a:cs typeface="Segoe UI" pitchFamily="34" charset="0"/>
                </a:rPr>
                <a:t>Unmatched security</a:t>
              </a:r>
            </a:p>
          </p:txBody>
        </p:sp>
        <p:sp>
          <p:nvSpPr>
            <p:cNvPr id="188" name="Rectangle 187">
              <a:extLst>
                <a:ext uri="{FF2B5EF4-FFF2-40B4-BE49-F238E27FC236}">
                  <a16:creationId xmlns:a16="http://schemas.microsoft.com/office/drawing/2014/main" id="{6D45C583-3E91-4650-A91C-2C3D5FBC6A7E}"/>
                </a:ext>
              </a:extLst>
            </p:cNvPr>
            <p:cNvSpPr/>
            <p:nvPr/>
          </p:nvSpPr>
          <p:spPr bwMode="auto">
            <a:xfrm>
              <a:off x="9435787"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ts val="450"/>
                </a:spcAft>
                <a:defRPr/>
              </a:pPr>
              <a:r>
                <a:rPr lang="en-US" sz="1500" kern="1200">
                  <a:gradFill>
                    <a:gsLst>
                      <a:gs pos="2917">
                        <a:srgbClr val="000000"/>
                      </a:gs>
                      <a:gs pos="100000">
                        <a:srgbClr val="000000"/>
                      </a:gs>
                    </a:gsLst>
                    <a:lin ang="5400000" scaled="0"/>
                  </a:gradFill>
                  <a:latin typeface="Segoe UI Semibold"/>
                  <a:cs typeface="Segoe UI" pitchFamily="34" charset="0"/>
                </a:rPr>
                <a:t>Cloud</a:t>
              </a:r>
              <a:br>
                <a:rPr lang="en-US" sz="1500" kern="1200">
                  <a:gradFill>
                    <a:gsLst>
                      <a:gs pos="2917">
                        <a:srgbClr val="000000"/>
                      </a:gs>
                      <a:gs pos="100000">
                        <a:srgbClr val="000000"/>
                      </a:gs>
                    </a:gsLst>
                    <a:lin ang="5400000" scaled="0"/>
                  </a:gradFill>
                  <a:latin typeface="Segoe UI Semibold"/>
                  <a:cs typeface="Segoe UI" pitchFamily="34" charset="0"/>
                </a:rPr>
              </a:br>
              <a:r>
                <a:rPr lang="en-US" sz="1500" kern="1200">
                  <a:gradFill>
                    <a:gsLst>
                      <a:gs pos="2917">
                        <a:srgbClr val="000000"/>
                      </a:gs>
                      <a:gs pos="100000">
                        <a:srgbClr val="000000"/>
                      </a:gs>
                    </a:gsLst>
                    <a:lin ang="5400000" scaled="0"/>
                  </a:gradFill>
                  <a:latin typeface="Segoe UI Semibold"/>
                  <a:cs typeface="Segoe UI" pitchFamily="34" charset="0"/>
                </a:rPr>
                <a:t>billing</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563118"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Automated updates</a:t>
              </a:r>
            </a:p>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No end of support</a:t>
              </a:r>
            </a:p>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Self-service provisioning</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776523"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Deploy in seconds</a:t>
              </a:r>
            </a:p>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Scale up, scale out</a:t>
              </a:r>
            </a:p>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Automation at scale</a:t>
              </a:r>
            </a:p>
            <a:p>
              <a:pPr algn="ctr" defTabSz="685669" hangingPunct="1">
                <a:lnSpc>
                  <a:spcPct val="90000"/>
                </a:lnSpc>
                <a:spcAft>
                  <a:spcPts val="300"/>
                </a:spcAft>
                <a:defRPr/>
              </a:pPr>
              <a:endPar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89927"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Single view for </a:t>
              </a:r>
            </a:p>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on-prem and clouds</a:t>
              </a:r>
            </a:p>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Use familiar tools</a:t>
              </a:r>
            </a:p>
            <a:p>
              <a:pPr algn="ctr" defTabSz="685669" hangingPunct="1">
                <a:lnSpc>
                  <a:spcPct val="90000"/>
                </a:lnSpc>
                <a:spcAft>
                  <a:spcPts val="300"/>
                </a:spcAft>
                <a:defRPr/>
              </a:pPr>
              <a:endParaRPr lang="en-US" sz="105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endParaRPr>
            </a:p>
          </p:txBody>
        </p:sp>
        <p:sp>
          <p:nvSpPr>
            <p:cNvPr id="202" name="Rectangle 201">
              <a:extLst>
                <a:ext uri="{FF2B5EF4-FFF2-40B4-BE49-F238E27FC236}">
                  <a16:creationId xmlns:a16="http://schemas.microsoft.com/office/drawing/2014/main" id="{923001B2-50A5-4E59-A063-CFF12680D649}"/>
                </a:ext>
              </a:extLst>
            </p:cNvPr>
            <p:cNvSpPr/>
            <p:nvPr/>
          </p:nvSpPr>
          <p:spPr bwMode="auto">
            <a:xfrm>
              <a:off x="7203332"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Advanced Data Security</a:t>
              </a:r>
            </a:p>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Azure Policy</a:t>
              </a:r>
            </a:p>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Role-based Access Control</a:t>
              </a:r>
            </a:p>
          </p:txBody>
        </p:sp>
        <p:sp>
          <p:nvSpPr>
            <p:cNvPr id="203" name="Rectangle 202">
              <a:extLst>
                <a:ext uri="{FF2B5EF4-FFF2-40B4-BE49-F238E27FC236}">
                  <a16:creationId xmlns:a16="http://schemas.microsoft.com/office/drawing/2014/main" id="{32B8C1B3-EE64-4E6C-A3BC-F93DD41EA67E}"/>
                </a:ext>
              </a:extLst>
            </p:cNvPr>
            <p:cNvSpPr/>
            <p:nvPr/>
          </p:nvSpPr>
          <p:spPr bwMode="auto">
            <a:xfrm>
              <a:off x="9416737"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Cloud billing on-premises</a:t>
              </a:r>
            </a:p>
            <a:p>
              <a:pPr algn="ctr" defTabSz="685669" hangingPunct="1">
                <a:lnSpc>
                  <a:spcPct val="90000"/>
                </a:lnSpc>
                <a:spcAft>
                  <a:spcPts val="300"/>
                </a:spcAft>
                <a:defRPr/>
              </a:pPr>
              <a:r>
                <a:rPr lang="en-US" sz="900" kern="1200">
                  <a:gradFill>
                    <a:gsLst>
                      <a:gs pos="2917">
                        <a:srgbClr val="000000"/>
                      </a:gs>
                      <a:gs pos="100000">
                        <a:srgbClr val="000000"/>
                      </a:gs>
                    </a:gsLst>
                    <a:lin ang="5400000" scaled="0"/>
                  </a:gradFill>
                  <a:latin typeface="Segoe UI" panose="020B0502040204020203" pitchFamily="34" charset="0"/>
                  <a:cs typeface="Segoe UI" panose="020B0502040204020203" pitchFamily="34" charset="0"/>
                </a:rPr>
                <a:t>Cost efficiency</a:t>
              </a:r>
            </a:p>
          </p:txBody>
        </p:sp>
        <p:grpSp>
          <p:nvGrpSpPr>
            <p:cNvPr id="17" name="Group 16">
              <a:extLst>
                <a:ext uri="{FF2B5EF4-FFF2-40B4-BE49-F238E27FC236}">
                  <a16:creationId xmlns:a16="http://schemas.microsoft.com/office/drawing/2014/main" id="{22EAE5EE-644E-4B0E-B3E4-FF7593A460B3}"/>
                </a:ext>
              </a:extLst>
            </p:cNvPr>
            <p:cNvGrpSpPr/>
            <p:nvPr/>
          </p:nvGrpSpPr>
          <p:grpSpPr>
            <a:xfrm>
              <a:off x="7905598" y="2557115"/>
              <a:ext cx="807612" cy="631144"/>
              <a:chOff x="7843972" y="2513295"/>
              <a:chExt cx="807612" cy="631144"/>
            </a:xfrm>
          </p:grpSpPr>
          <p:grpSp>
            <p:nvGrpSpPr>
              <p:cNvPr id="209" name="shield 4" descr="shield, lock">
                <a:extLst>
                  <a:ext uri="{FF2B5EF4-FFF2-40B4-BE49-F238E27FC236}">
                    <a16:creationId xmlns:a16="http://schemas.microsoft.com/office/drawing/2014/main" id="{1B6057E3-961E-4A84-95A4-A3DFC6904171}"/>
                  </a:ext>
                </a:extLst>
              </p:cNvPr>
              <p:cNvGrpSpPr>
                <a:grpSpLocks noChangeAspect="1"/>
              </p:cNvGrpSpPr>
              <p:nvPr/>
            </p:nvGrpSpPr>
            <p:grpSpPr bwMode="auto">
              <a:xfrm>
                <a:off x="7843972" y="2513295"/>
                <a:ext cx="633277" cy="631144"/>
                <a:chOff x="2224" y="3045"/>
                <a:chExt cx="297" cy="296"/>
              </a:xfrm>
            </p:grpSpPr>
            <p:sp>
              <p:nvSpPr>
                <p:cNvPr id="221" name="AutoShape 124">
                  <a:extLst>
                    <a:ext uri="{FF2B5EF4-FFF2-40B4-BE49-F238E27FC236}">
                      <a16:creationId xmlns:a16="http://schemas.microsoft.com/office/drawing/2014/main" id="{62F2C9F9-6C5D-4C88-B2FC-02BB047CE56B}"/>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223" name="Rectangle 127">
                  <a:extLst>
                    <a:ext uri="{FF2B5EF4-FFF2-40B4-BE49-F238E27FC236}">
                      <a16:creationId xmlns:a16="http://schemas.microsoft.com/office/drawing/2014/main" id="{1FE6DED7-D197-4646-A2BB-C81784E613F8}"/>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224" name="Freeform 128">
                  <a:extLst>
                    <a:ext uri="{FF2B5EF4-FFF2-40B4-BE49-F238E27FC236}">
                      <a16:creationId xmlns:a16="http://schemas.microsoft.com/office/drawing/2014/main" id="{320D8E49-E651-4C05-87BB-B6652C59AA7D}"/>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225" name="Freeform 129">
                  <a:extLst>
                    <a:ext uri="{FF2B5EF4-FFF2-40B4-BE49-F238E27FC236}">
                      <a16:creationId xmlns:a16="http://schemas.microsoft.com/office/drawing/2014/main" id="{7DB258D6-C94E-4CE0-A394-C6D2B6057BCF}"/>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sp>
            <p:nvSpPr>
              <p:cNvPr id="226" name="cloud 4" descr="cloud">
                <a:extLst>
                  <a:ext uri="{FF2B5EF4-FFF2-40B4-BE49-F238E27FC236}">
                    <a16:creationId xmlns:a16="http://schemas.microsoft.com/office/drawing/2014/main" id="{D31AFA64-031D-4E87-93F2-917AB784BBAB}"/>
                  </a:ext>
                </a:extLst>
              </p:cNvPr>
              <p:cNvSpPr>
                <a:spLocks noChangeAspect="1"/>
              </p:cNvSpPr>
              <p:nvPr/>
            </p:nvSpPr>
            <p:spPr bwMode="auto">
              <a:xfrm flipV="1">
                <a:off x="8147048" y="2866314"/>
                <a:ext cx="504536" cy="2781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grpSp>
        <p:grpSp>
          <p:nvGrpSpPr>
            <p:cNvPr id="242" name="Group 241">
              <a:extLst>
                <a:ext uri="{FF2B5EF4-FFF2-40B4-BE49-F238E27FC236}">
                  <a16:creationId xmlns:a16="http://schemas.microsoft.com/office/drawing/2014/main" id="{BB92B4B5-A832-497B-AB4E-E568C6B5099C}"/>
                </a:ext>
              </a:extLst>
            </p:cNvPr>
            <p:cNvGrpSpPr/>
            <p:nvPr/>
          </p:nvGrpSpPr>
          <p:grpSpPr>
            <a:xfrm>
              <a:off x="3558603" y="2587110"/>
              <a:ext cx="647985" cy="571155"/>
              <a:chOff x="8507388" y="2477816"/>
              <a:chExt cx="859591" cy="757673"/>
            </a:xfrm>
          </p:grpSpPr>
          <p:sp>
            <p:nvSpPr>
              <p:cNvPr id="307" name="Freeform: Shape 306">
                <a:extLst>
                  <a:ext uri="{FF2B5EF4-FFF2-40B4-BE49-F238E27FC236}">
                    <a16:creationId xmlns:a16="http://schemas.microsoft.com/office/drawing/2014/main" id="{FEBCAFC7-859E-4A44-9527-DF22E96D5E42}"/>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308" name="Freeform: Shape 307">
                <a:extLst>
                  <a:ext uri="{FF2B5EF4-FFF2-40B4-BE49-F238E27FC236}">
                    <a16:creationId xmlns:a16="http://schemas.microsoft.com/office/drawing/2014/main" id="{0E7E39EE-8C12-40C0-9568-115ADE3C555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309" name="Freeform: Shape 308">
                <a:extLst>
                  <a:ext uri="{FF2B5EF4-FFF2-40B4-BE49-F238E27FC236}">
                    <a16:creationId xmlns:a16="http://schemas.microsoft.com/office/drawing/2014/main" id="{F51B8393-0321-4495-866C-7D823B6D4E5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310" name="Freeform: Shape 309">
                <a:extLst>
                  <a:ext uri="{FF2B5EF4-FFF2-40B4-BE49-F238E27FC236}">
                    <a16:creationId xmlns:a16="http://schemas.microsoft.com/office/drawing/2014/main" id="{4A2B1F31-01D9-4E32-98DB-D2CB85394665}"/>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311" name="Freeform: Shape 310">
                <a:extLst>
                  <a:ext uri="{FF2B5EF4-FFF2-40B4-BE49-F238E27FC236}">
                    <a16:creationId xmlns:a16="http://schemas.microsoft.com/office/drawing/2014/main" id="{89CC026F-59A8-42EF-AF21-5933A96301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312" name="Freeform: Shape 311">
                <a:extLst>
                  <a:ext uri="{FF2B5EF4-FFF2-40B4-BE49-F238E27FC236}">
                    <a16:creationId xmlns:a16="http://schemas.microsoft.com/office/drawing/2014/main" id="{040628C7-A765-4B5C-9E12-A847D203CA9F}"/>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313" name="Freeform: Shape 312">
                <a:extLst>
                  <a:ext uri="{FF2B5EF4-FFF2-40B4-BE49-F238E27FC236}">
                    <a16:creationId xmlns:a16="http://schemas.microsoft.com/office/drawing/2014/main" id="{C995F9F6-9467-40A5-A2C1-C1B3CA1B41D4}"/>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314" name="Freeform: Shape 313">
                <a:extLst>
                  <a:ext uri="{FF2B5EF4-FFF2-40B4-BE49-F238E27FC236}">
                    <a16:creationId xmlns:a16="http://schemas.microsoft.com/office/drawing/2014/main" id="{C8275F7A-4CC0-46BD-BEE3-D03C3C11F378}"/>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315" name="Freeform: Shape 314">
                <a:extLst>
                  <a:ext uri="{FF2B5EF4-FFF2-40B4-BE49-F238E27FC236}">
                    <a16:creationId xmlns:a16="http://schemas.microsoft.com/office/drawing/2014/main" id="{2E737975-B888-4987-BDEE-42DE065DA828}"/>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316" name="Freeform: Shape 315">
                <a:extLst>
                  <a:ext uri="{FF2B5EF4-FFF2-40B4-BE49-F238E27FC236}">
                    <a16:creationId xmlns:a16="http://schemas.microsoft.com/office/drawing/2014/main" id="{0199E1CF-DA37-4CB5-9ACD-D8EDA0FD94D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defTabSz="685775" hangingPunct="1">
                  <a:defRPr/>
                </a:pPr>
                <a:endParaRPr lang="en-US" sz="1324" kern="1200">
                  <a:latin typeface="Segoe UI"/>
                  <a:ea typeface="+mn-ea"/>
                  <a:cs typeface="+mn-cs"/>
                </a:endParaRPr>
              </a:p>
            </p:txBody>
          </p:sp>
          <p:grpSp>
            <p:nvGrpSpPr>
              <p:cNvPr id="317" name="quick setup 1" descr="quick setup">
                <a:extLst>
                  <a:ext uri="{FF2B5EF4-FFF2-40B4-BE49-F238E27FC236}">
                    <a16:creationId xmlns:a16="http://schemas.microsoft.com/office/drawing/2014/main" id="{6CE48C68-CD29-4DE3-9843-53B777B9B068}"/>
                  </a:ext>
                </a:extLst>
              </p:cNvPr>
              <p:cNvGrpSpPr>
                <a:grpSpLocks noChangeAspect="1"/>
              </p:cNvGrpSpPr>
              <p:nvPr/>
            </p:nvGrpSpPr>
            <p:grpSpPr bwMode="auto">
              <a:xfrm>
                <a:off x="8800654" y="2477816"/>
                <a:ext cx="280016" cy="281318"/>
                <a:chOff x="3422" y="784"/>
                <a:chExt cx="215" cy="216"/>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19" name="Freeform 48">
                  <a:extLst>
                    <a:ext uri="{FF2B5EF4-FFF2-40B4-BE49-F238E27FC236}">
                      <a16:creationId xmlns:a16="http://schemas.microsoft.com/office/drawing/2014/main" id="{EDBF3781-89AB-4333-93A8-1469234BC54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20" name="Rectangle 49">
                  <a:extLst>
                    <a:ext uri="{FF2B5EF4-FFF2-40B4-BE49-F238E27FC236}">
                      <a16:creationId xmlns:a16="http://schemas.microsoft.com/office/drawing/2014/main" id="{0AB7251D-170A-49FC-89D3-6229593477D5}"/>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21" name="Freeform 50">
                  <a:extLst>
                    <a:ext uri="{FF2B5EF4-FFF2-40B4-BE49-F238E27FC236}">
                      <a16:creationId xmlns:a16="http://schemas.microsoft.com/office/drawing/2014/main" id="{C022FB42-3220-4D7C-961D-96FF8AB58D9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22" name="Freeform 51">
                  <a:extLst>
                    <a:ext uri="{FF2B5EF4-FFF2-40B4-BE49-F238E27FC236}">
                      <a16:creationId xmlns:a16="http://schemas.microsoft.com/office/drawing/2014/main" id="{FF5A5BEF-7BCC-4166-86C4-9C864A3136D9}"/>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grpSp>
          <p:nvGrpSpPr>
            <p:cNvPr id="243" name="Group 242">
              <a:extLst>
                <a:ext uri="{FF2B5EF4-FFF2-40B4-BE49-F238E27FC236}">
                  <a16:creationId xmlns:a16="http://schemas.microsoft.com/office/drawing/2014/main" id="{15BC5603-5D52-4EDC-AADF-61744B4BAAF4}"/>
                </a:ext>
              </a:extLst>
            </p:cNvPr>
            <p:cNvGrpSpPr/>
            <p:nvPr/>
          </p:nvGrpSpPr>
          <p:grpSpPr>
            <a:xfrm>
              <a:off x="1453623" y="2583014"/>
              <a:ext cx="584728" cy="579346"/>
              <a:chOff x="5737913" y="2543671"/>
              <a:chExt cx="705976" cy="699480"/>
            </a:xfrm>
          </p:grpSpPr>
          <p:sp>
            <p:nvSpPr>
              <p:cNvPr id="303" name="Freeform 169">
                <a:extLst>
                  <a:ext uri="{FF2B5EF4-FFF2-40B4-BE49-F238E27FC236}">
                    <a16:creationId xmlns:a16="http://schemas.microsoft.com/office/drawing/2014/main" id="{BDBB25BB-D270-4769-9426-0C7EDEE86E0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04" name="Freeform 170">
                <a:extLst>
                  <a:ext uri="{FF2B5EF4-FFF2-40B4-BE49-F238E27FC236}">
                    <a16:creationId xmlns:a16="http://schemas.microsoft.com/office/drawing/2014/main" id="{1804EB74-61EA-4E5C-B1AF-89E293A761CD}"/>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05" name="Freeform 171">
                <a:extLst>
                  <a:ext uri="{FF2B5EF4-FFF2-40B4-BE49-F238E27FC236}">
                    <a16:creationId xmlns:a16="http://schemas.microsoft.com/office/drawing/2014/main" id="{52B3D5CD-8368-4C3B-B16F-907B835D4F46}"/>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pic>
            <p:nvPicPr>
              <p:cNvPr id="306" name="calendar5" descr="calendar">
                <a:extLst>
                  <a:ext uri="{FF2B5EF4-FFF2-40B4-BE49-F238E27FC236}">
                    <a16:creationId xmlns:a16="http://schemas.microsoft.com/office/drawing/2014/main" id="{3112B010-C9BA-4F1D-8214-9E5324C138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256" name="Group 255">
              <a:extLst>
                <a:ext uri="{FF2B5EF4-FFF2-40B4-BE49-F238E27FC236}">
                  <a16:creationId xmlns:a16="http://schemas.microsoft.com/office/drawing/2014/main" id="{7CCB8F3D-BB0C-4650-A5FB-9B8F54A20793}"/>
                </a:ext>
              </a:extLst>
            </p:cNvPr>
            <p:cNvGrpSpPr/>
            <p:nvPr/>
          </p:nvGrpSpPr>
          <p:grpSpPr>
            <a:xfrm>
              <a:off x="10224317" y="2605747"/>
              <a:ext cx="610670" cy="533880"/>
              <a:chOff x="7702356" y="2667000"/>
              <a:chExt cx="642574" cy="561773"/>
            </a:xfrm>
          </p:grpSpPr>
          <p:grpSp>
            <p:nvGrpSpPr>
              <p:cNvPr id="276" name="Group 275">
                <a:extLst>
                  <a:ext uri="{FF2B5EF4-FFF2-40B4-BE49-F238E27FC236}">
                    <a16:creationId xmlns:a16="http://schemas.microsoft.com/office/drawing/2014/main" id="{D02A79DB-1F00-42C6-AC84-53C0A961D66E}"/>
                  </a:ext>
                </a:extLst>
              </p:cNvPr>
              <p:cNvGrpSpPr/>
              <p:nvPr/>
            </p:nvGrpSpPr>
            <p:grpSpPr>
              <a:xfrm>
                <a:off x="7855199" y="2667000"/>
                <a:ext cx="489731" cy="553947"/>
                <a:chOff x="7855199" y="2667000"/>
                <a:chExt cx="657227" cy="553947"/>
              </a:xfrm>
            </p:grpSpPr>
            <p:sp>
              <p:nvSpPr>
                <p:cNvPr id="283" name="Rectangle 33">
                  <a:extLst>
                    <a:ext uri="{FF2B5EF4-FFF2-40B4-BE49-F238E27FC236}">
                      <a16:creationId xmlns:a16="http://schemas.microsoft.com/office/drawing/2014/main" id="{4E353131-B236-4A11-9661-5581F64EBB96}"/>
                    </a:ext>
                  </a:extLst>
                </p:cNvPr>
                <p:cNvSpPr>
                  <a:spLocks noChangeArrowheads="1"/>
                </p:cNvSpPr>
                <p:nvPr/>
              </p:nvSpPr>
              <p:spPr bwMode="auto">
                <a:xfrm>
                  <a:off x="7855199" y="2840695"/>
                  <a:ext cx="138487" cy="3098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284" name="Rectangle 34">
                  <a:extLst>
                    <a:ext uri="{FF2B5EF4-FFF2-40B4-BE49-F238E27FC236}">
                      <a16:creationId xmlns:a16="http://schemas.microsoft.com/office/drawing/2014/main" id="{3DB67A25-FE97-4343-BA85-5D523D9D9881}"/>
                    </a:ext>
                  </a:extLst>
                </p:cNvPr>
                <p:cNvSpPr>
                  <a:spLocks noChangeArrowheads="1"/>
                </p:cNvSpPr>
                <p:nvPr/>
              </p:nvSpPr>
              <p:spPr bwMode="auto">
                <a:xfrm>
                  <a:off x="8028894" y="2737417"/>
                  <a:ext cx="138487" cy="4131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285" name="Freeform 35">
                  <a:extLst>
                    <a:ext uri="{FF2B5EF4-FFF2-40B4-BE49-F238E27FC236}">
                      <a16:creationId xmlns:a16="http://schemas.microsoft.com/office/drawing/2014/main" id="{12CC0141-B7A4-41AD-BD59-407DC1A47D13}"/>
                    </a:ext>
                  </a:extLst>
                </p:cNvPr>
                <p:cNvSpPr>
                  <a:spLocks/>
                </p:cNvSpPr>
                <p:nvPr/>
              </p:nvSpPr>
              <p:spPr bwMode="auto">
                <a:xfrm>
                  <a:off x="8200243" y="2667000"/>
                  <a:ext cx="138487" cy="48353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286" name="Freeform 36">
                  <a:extLst>
                    <a:ext uri="{FF2B5EF4-FFF2-40B4-BE49-F238E27FC236}">
                      <a16:creationId xmlns:a16="http://schemas.microsoft.com/office/drawing/2014/main" id="{66AAC5BE-AE6C-4BCE-8E54-4CC13D93A3F4}"/>
                    </a:ext>
                  </a:extLst>
                </p:cNvPr>
                <p:cNvSpPr>
                  <a:spLocks/>
                </p:cNvSpPr>
                <p:nvPr/>
              </p:nvSpPr>
              <p:spPr bwMode="auto">
                <a:xfrm>
                  <a:off x="8373939" y="3012044"/>
                  <a:ext cx="138487" cy="138487"/>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287" name="Freeform 37">
                  <a:extLst>
                    <a:ext uri="{FF2B5EF4-FFF2-40B4-BE49-F238E27FC236}">
                      <a16:creationId xmlns:a16="http://schemas.microsoft.com/office/drawing/2014/main" id="{E11D1EB7-5BCF-40D3-B098-C731749D4D3C}"/>
                    </a:ext>
                  </a:extLst>
                </p:cNvPr>
                <p:cNvSpPr>
                  <a:spLocks/>
                </p:cNvSpPr>
                <p:nvPr/>
              </p:nvSpPr>
              <p:spPr bwMode="auto">
                <a:xfrm>
                  <a:off x="7963172" y="3185739"/>
                  <a:ext cx="549254" cy="3520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sp>
            <p:nvSpPr>
              <p:cNvPr id="277" name="cloud 4" descr="cloud">
                <a:extLst>
                  <a:ext uri="{FF2B5EF4-FFF2-40B4-BE49-F238E27FC236}">
                    <a16:creationId xmlns:a16="http://schemas.microsoft.com/office/drawing/2014/main" id="{BC8C8073-FB68-439C-8A23-B665EE6F8B8C}"/>
                  </a:ext>
                </a:extLst>
              </p:cNvPr>
              <p:cNvSpPr>
                <a:spLocks noChangeAspect="1"/>
              </p:cNvSpPr>
              <p:nvPr/>
            </p:nvSpPr>
            <p:spPr bwMode="auto">
              <a:xfrm flipV="1">
                <a:off x="7702356" y="2971701"/>
                <a:ext cx="466343" cy="2570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67232" tIns="33616" rIns="67232" bIns="33616" numCol="1" anchor="t" anchorCtr="0" compatLnSpc="1">
                <a:prstTxWarp prst="textNoShape">
                  <a:avLst/>
                </a:prstTxWarp>
              </a:bodyPr>
              <a:lstStyle/>
              <a:p>
                <a:pPr algn="ctr" defTabSz="672290" hangingPunct="1">
                  <a:defRPr/>
                </a:pPr>
                <a:endParaRPr lang="en-US" sz="1324">
                  <a:solidFill>
                    <a:srgbClr val="353535"/>
                  </a:solidFill>
                  <a:latin typeface="Segoe UI Semilight"/>
                  <a:ea typeface="+mn-ea"/>
                  <a:cs typeface="+mn-cs"/>
                </a:endParaRPr>
              </a:p>
            </p:txBody>
          </p:sp>
          <p:sp>
            <p:nvSpPr>
              <p:cNvPr id="278" name="Freeform 39">
                <a:extLst>
                  <a:ext uri="{FF2B5EF4-FFF2-40B4-BE49-F238E27FC236}">
                    <a16:creationId xmlns:a16="http://schemas.microsoft.com/office/drawing/2014/main" id="{79AA07D7-37C5-41C3-906F-5F65215C56E1}"/>
                  </a:ext>
                </a:extLst>
              </p:cNvPr>
              <p:cNvSpPr>
                <a:spLocks noEditPoints="1"/>
              </p:cNvSpPr>
              <p:nvPr/>
            </p:nvSpPr>
            <p:spPr bwMode="auto">
              <a:xfrm>
                <a:off x="7883628" y="3022998"/>
                <a:ext cx="98584" cy="187778"/>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grpSp>
          <p:nvGrpSpPr>
            <p:cNvPr id="258" name="Group 257">
              <a:extLst>
                <a:ext uri="{FF2B5EF4-FFF2-40B4-BE49-F238E27FC236}">
                  <a16:creationId xmlns:a16="http://schemas.microsoft.com/office/drawing/2014/main" id="{E9DDF934-03EB-42E9-AD89-CEBE6F674BE6}"/>
                </a:ext>
              </a:extLst>
            </p:cNvPr>
            <p:cNvGrpSpPr/>
            <p:nvPr/>
          </p:nvGrpSpPr>
          <p:grpSpPr>
            <a:xfrm>
              <a:off x="5800723" y="2543594"/>
              <a:ext cx="590552" cy="658186"/>
              <a:chOff x="1762119" y="2315018"/>
              <a:chExt cx="771532" cy="859892"/>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19" y="2315018"/>
                <a:ext cx="771532" cy="859892"/>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defTabSz="685775" hangingPunct="1">
                    <a:defRPr/>
                  </a:pPr>
                  <a:endParaRPr lang="en-US" sz="1324" kern="1200">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defTabSz="685775" hangingPunct="1">
                    <a:defRPr/>
                  </a:pPr>
                  <a:endParaRPr lang="en-US" sz="1324" kern="1200">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defTabSz="685775" hangingPunct="1">
                    <a:defRPr/>
                  </a:pPr>
                  <a:endParaRPr lang="en-US" sz="1324" kern="1200">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78"/>
                  <a:ext cx="208758" cy="139791"/>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defRPr/>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436839" y="4038032"/>
            <a:ext cx="469347" cy="467862"/>
            <a:chOff x="1018" y="767"/>
            <a:chExt cx="316" cy="315"/>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hangingPunct="1">
                <a:defRPr/>
              </a:pPr>
              <a:endParaRPr lang="en-US" sz="1324" kern="1200">
                <a:latin typeface="Segoe UI"/>
                <a:ea typeface="+mn-ea"/>
                <a:cs typeface="+mn-cs"/>
              </a:endParaRPr>
            </a:p>
          </p:txBody>
        </p:sp>
      </p:grpSp>
      <p:sp>
        <p:nvSpPr>
          <p:cNvPr id="93" name="Shape 138">
            <a:extLst>
              <a:ext uri="{FF2B5EF4-FFF2-40B4-BE49-F238E27FC236}">
                <a16:creationId xmlns:a16="http://schemas.microsoft.com/office/drawing/2014/main" id="{BDAF883C-EF61-4A70-926F-C9ADF1D5C4AA}"/>
              </a:ext>
            </a:extLst>
          </p:cNvPr>
          <p:cNvSpPr/>
          <p:nvPr/>
        </p:nvSpPr>
        <p:spPr>
          <a:xfrm>
            <a:off x="-4072" y="185944"/>
            <a:ext cx="4546647" cy="254954"/>
          </a:xfrm>
          <a:prstGeom prst="rect">
            <a:avLst/>
          </a:prstGeom>
          <a:solidFill>
            <a:srgbClr val="212121"/>
          </a:solidFill>
          <a:ln w="12700">
            <a:miter lim="400000"/>
          </a:ln>
        </p:spPr>
        <p:txBody>
          <a:bodyPr lIns="45719" rIns="45719"/>
          <a:lstStyle/>
          <a:p>
            <a:pPr marL="0" marR="0" lvl="0" indent="0" algn="ctr" defTabSz="914400"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4" name="Shape 139">
            <a:extLst>
              <a:ext uri="{FF2B5EF4-FFF2-40B4-BE49-F238E27FC236}">
                <a16:creationId xmlns:a16="http://schemas.microsoft.com/office/drawing/2014/main" id="{F6936851-6ECE-4B53-9A5F-1B62BD6F56A9}"/>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AZURE ARC – DATA SERVICES</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spTree>
    <p:extLst>
      <p:ext uri="{BB962C8B-B14F-4D97-AF65-F5344CB8AC3E}">
        <p14:creationId xmlns:p14="http://schemas.microsoft.com/office/powerpoint/2010/main" val="2834816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42" presetClass="path" presetSubtype="0" decel="100000" fill="hold" grpId="1" nodeType="withEffect">
                                  <p:stCondLst>
                                    <p:cond delay="100"/>
                                  </p:stCondLst>
                                  <p:childTnLst>
                                    <p:animMotion origin="layout" path="M 0 4.07407E-6 L 0 0.01898 " pathEditMode="relative" rAng="0" ptsTypes="AA">
                                      <p:cBhvr>
                                        <p:cTn id="9" dur="700" spd="-100000" fill="hold"/>
                                        <p:tgtEl>
                                          <p:spTgt spid="129"/>
                                        </p:tgtEl>
                                        <p:attrNameLst>
                                          <p:attrName>ppt_x</p:attrName>
                                          <p:attrName>ppt_y</p:attrName>
                                        </p:attrNameLst>
                                      </p:cBhvr>
                                      <p:rCtr x="0" y="949"/>
                                    </p:animMotion>
                                  </p:childTnLst>
                                </p:cTn>
                              </p:par>
                              <p:par>
                                <p:cTn id="10" presetID="10" presetClass="entr" presetSubtype="0" fill="hold" nodeType="withEffect">
                                  <p:stCondLst>
                                    <p:cond delay="2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200"/>
                                  </p:stCondLst>
                                  <p:childTnLst>
                                    <p:animMotion origin="layout" path="M 0 -4.44444E-6 L 0 0.01899 " pathEditMode="relative" rAng="0" ptsTypes="AA">
                                      <p:cBhvr>
                                        <p:cTn id="14" dur="700" spd="-100000" fill="hold"/>
                                        <p:tgtEl>
                                          <p:spTgt spid="19"/>
                                        </p:tgtEl>
                                        <p:attrNameLst>
                                          <p:attrName>ppt_x</p:attrName>
                                          <p:attrName>ppt_y</p:attrName>
                                        </p:attrNameLst>
                                      </p:cBhvr>
                                      <p:rCtr x="0" y="949"/>
                                    </p:animMotion>
                                  </p:childTnLst>
                                </p:cTn>
                              </p:par>
                              <p:par>
                                <p:cTn id="15" presetID="16" presetClass="entr" presetSubtype="37" fill="hold" nodeType="withEffect">
                                  <p:stCondLst>
                                    <p:cond delay="400"/>
                                  </p:stCondLst>
                                  <p:childTnLst>
                                    <p:set>
                                      <p:cBhvr>
                                        <p:cTn id="16" dur="1" fill="hold">
                                          <p:stCondLst>
                                            <p:cond delay="0"/>
                                          </p:stCondLst>
                                        </p:cTn>
                                        <p:tgtEl>
                                          <p:spTgt spid="18"/>
                                        </p:tgtEl>
                                        <p:attrNameLst>
                                          <p:attrName>style.visibility</p:attrName>
                                        </p:attrNameLst>
                                      </p:cBhvr>
                                      <p:to>
                                        <p:strVal val="visible"/>
                                      </p:to>
                                    </p:set>
                                    <p:animEffect transition="in" filter="barn(outVertical)">
                                      <p:cBhvr>
                                        <p:cTn id="17" dur="500"/>
                                        <p:tgtEl>
                                          <p:spTgt spid="18"/>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206"/>
                                        </p:tgtEl>
                                        <p:attrNameLst>
                                          <p:attrName>style.visibility</p:attrName>
                                        </p:attrNameLst>
                                      </p:cBhvr>
                                      <p:to>
                                        <p:strVal val="visible"/>
                                      </p:to>
                                    </p:set>
                                    <p:animEffect transition="in" filter="fade">
                                      <p:cBhvr>
                                        <p:cTn id="20" dur="500"/>
                                        <p:tgtEl>
                                          <p:spTgt spid="206"/>
                                        </p:tgtEl>
                                      </p:cBhvr>
                                    </p:animEffect>
                                  </p:childTnLst>
                                </p:cTn>
                              </p:par>
                              <p:par>
                                <p:cTn id="21" presetID="42" presetClass="path" presetSubtype="0" decel="100000" fill="hold" grpId="1" nodeType="withEffect">
                                  <p:stCondLst>
                                    <p:cond delay="300"/>
                                  </p:stCondLst>
                                  <p:childTnLst>
                                    <p:animMotion origin="layout" path="M 0 -4.44444E-6 L 0 0.01899 " pathEditMode="relative" rAng="0" ptsTypes="AA">
                                      <p:cBhvr>
                                        <p:cTn id="22" dur="700" spd="-100000" fill="hold"/>
                                        <p:tgtEl>
                                          <p:spTgt spid="206"/>
                                        </p:tgtEl>
                                        <p:attrNameLst>
                                          <p:attrName>ppt_x</p:attrName>
                                          <p:attrName>ppt_y</p:attrName>
                                        </p:attrNameLst>
                                      </p:cBhvr>
                                      <p:rCtr x="0" y="949"/>
                                    </p:animMotion>
                                  </p:childTnLst>
                                </p:cTn>
                              </p:par>
                              <p:par>
                                <p:cTn id="23" presetID="1" presetClass="entr" presetSubtype="0" fill="hold" nodeType="withEffect">
                                  <p:stCondLst>
                                    <p:cond delay="300"/>
                                  </p:stCondLst>
                                  <p:childTnLst>
                                    <p:set>
                                      <p:cBhvr>
                                        <p:cTn id="24" dur="1" fill="hold">
                                          <p:stCondLst>
                                            <p:cond delay="299"/>
                                          </p:stCondLst>
                                        </p:cTn>
                                        <p:tgtEl>
                                          <p:spTgt spid="323"/>
                                        </p:tgtEl>
                                        <p:attrNameLst>
                                          <p:attrName>style.visibility</p:attrName>
                                        </p:attrNameLst>
                                      </p:cBhvr>
                                      <p:to>
                                        <p:strVal val="visible"/>
                                      </p:to>
                                    </p:set>
                                  </p:childTnLst>
                                </p:cTn>
                              </p:par>
                              <p:par>
                                <p:cTn id="25" presetID="6" presetClass="emph" presetSubtype="0" accel="100000" autoRev="1" fill="hold" nodeType="withEffect">
                                  <p:stCondLst>
                                    <p:cond delay="300"/>
                                  </p:stCondLst>
                                  <p:childTnLst>
                                    <p:animScale>
                                      <p:cBhvr>
                                        <p:cTn id="26" dur="300" fill="hold"/>
                                        <p:tgtEl>
                                          <p:spTgt spid="323"/>
                                        </p:tgtEl>
                                      </p:cBhvr>
                                      <p:by x="0" y="0"/>
                                    </p:animScale>
                                  </p:childTnLst>
                                </p:cTn>
                              </p:par>
                              <p:par>
                                <p:cTn id="27" presetID="1" presetClass="entr" presetSubtype="0" fill="hold" nodeType="withEffect">
                                  <p:stCondLst>
                                    <p:cond delay="300"/>
                                  </p:stCondLst>
                                  <p:childTnLst>
                                    <p:set>
                                      <p:cBhvr>
                                        <p:cTn id="28" dur="1" fill="hold">
                                          <p:stCondLst>
                                            <p:cond delay="299"/>
                                          </p:stCondLst>
                                        </p:cTn>
                                        <p:tgtEl>
                                          <p:spTgt spid="208"/>
                                        </p:tgtEl>
                                        <p:attrNameLst>
                                          <p:attrName>style.visibility</p:attrName>
                                        </p:attrNameLst>
                                      </p:cBhvr>
                                      <p:to>
                                        <p:strVal val="visible"/>
                                      </p:to>
                                    </p:set>
                                  </p:childTnLst>
                                </p:cTn>
                              </p:par>
                              <p:par>
                                <p:cTn id="29" presetID="6" presetClass="emph" presetSubtype="0" accel="100000" autoRev="1" fill="hold" nodeType="withEffect">
                                  <p:stCondLst>
                                    <p:cond delay="300"/>
                                  </p:stCondLst>
                                  <p:childTnLst>
                                    <p:animScale>
                                      <p:cBhvr>
                                        <p:cTn id="30" dur="300" fill="hold"/>
                                        <p:tgtEl>
                                          <p:spTgt spid="20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29" grpId="1"/>
      <p:bldP spid="206" grpId="0" animBg="1"/>
      <p:bldP spid="206"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8">
            <a:extLst>
              <a:ext uri="{FF2B5EF4-FFF2-40B4-BE49-F238E27FC236}">
                <a16:creationId xmlns:a16="http://schemas.microsoft.com/office/drawing/2014/main" id="{022A2DF9-416C-4715-A4CE-B77A82E740E9}"/>
              </a:ext>
            </a:extLst>
          </p:cNvPr>
          <p:cNvSpPr/>
          <p:nvPr/>
        </p:nvSpPr>
        <p:spPr>
          <a:xfrm>
            <a:off x="-4071" y="185944"/>
            <a:ext cx="3514187"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PROJECT SILICA DEMO</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pic>
        <p:nvPicPr>
          <p:cNvPr id="2" name="Online Media 1" title="Vision Keynote with Satya Nadella | Microsoft Ignite 2019">
            <a:hlinkClick r:id="" action="ppaction://media"/>
            <a:extLst>
              <a:ext uri="{FF2B5EF4-FFF2-40B4-BE49-F238E27FC236}">
                <a16:creationId xmlns:a16="http://schemas.microsoft.com/office/drawing/2014/main" id="{D4266ABB-4104-47B6-9047-233D114C994A}"/>
              </a:ext>
            </a:extLst>
          </p:cNvPr>
          <p:cNvPicPr>
            <a:picLocks noRot="1" noChangeAspect="1"/>
          </p:cNvPicPr>
          <p:nvPr>
            <a:videoFile r:link="rId1"/>
          </p:nvPr>
        </p:nvPicPr>
        <p:blipFill>
          <a:blip r:embed="rId5"/>
          <a:stretch>
            <a:fillRect/>
          </a:stretch>
        </p:blipFill>
        <p:spPr>
          <a:xfrm>
            <a:off x="521110" y="520000"/>
            <a:ext cx="8101780" cy="4557251"/>
          </a:xfrm>
          <a:prstGeom prst="rect">
            <a:avLst/>
          </a:prstGeom>
        </p:spPr>
      </p:pic>
    </p:spTree>
    <p:extLst>
      <p:ext uri="{BB962C8B-B14F-4D97-AF65-F5344CB8AC3E}">
        <p14:creationId xmlns:p14="http://schemas.microsoft.com/office/powerpoint/2010/main" val="16838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524474" y="655842"/>
            <a:ext cx="7920880" cy="3831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The Ignite Experience – Jack</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The Product, Service &amp; Feature Renames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Infrastructure - Compute - Announcements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Infrastructure – Network – Announcements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Governance &amp; Security Announcements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Deployment Announcements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Apps Announcements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Data Announcements</a:t>
            </a: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Azure Identity Announcements</a:t>
            </a: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6349738"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4488986"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IGNITE 19 ROUNDUP AGENDA</a:t>
            </a:r>
            <a:endParaRPr dirty="0"/>
          </a:p>
        </p:txBody>
      </p:sp>
      <p:pic>
        <p:nvPicPr>
          <p:cNvPr id="3" name="Picture 2" descr="A large room&#10;&#10;Description automatically generated">
            <a:extLst>
              <a:ext uri="{FF2B5EF4-FFF2-40B4-BE49-F238E27FC236}">
                <a16:creationId xmlns:a16="http://schemas.microsoft.com/office/drawing/2014/main" id="{5F94FCC9-33ED-4F75-BC10-6B685DD88B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0037" y="2823028"/>
            <a:ext cx="3093963" cy="2320472"/>
          </a:xfrm>
          <a:prstGeom prst="rect">
            <a:avLst/>
          </a:prstGeom>
        </p:spPr>
      </p:pic>
      <p:pic>
        <p:nvPicPr>
          <p:cNvPr id="6" name="Picture 5" descr="A picture containing yellow, standing, man, building&#10;&#10;Description automatically generated">
            <a:extLst>
              <a:ext uri="{FF2B5EF4-FFF2-40B4-BE49-F238E27FC236}">
                <a16:creationId xmlns:a16="http://schemas.microsoft.com/office/drawing/2014/main" id="{FFF7C835-D03A-47B1-9DC8-BA3E087466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7322" y="0"/>
            <a:ext cx="1966678" cy="2622905"/>
          </a:xfrm>
          <a:prstGeom prst="rect">
            <a:avLst/>
          </a:prstGeom>
        </p:spPr>
      </p:pic>
    </p:spTree>
    <p:extLst>
      <p:ext uri="{BB962C8B-B14F-4D97-AF65-F5344CB8AC3E}">
        <p14:creationId xmlns:p14="http://schemas.microsoft.com/office/powerpoint/2010/main" val="842793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nodeType="afterEffect">
                                  <p:stCondLst>
                                    <p:cond delay="25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500"/>
                                        <p:tgtEl>
                                          <p:spTgt spid="10">
                                            <p:txEl>
                                              <p:pRg st="1" end="1"/>
                                            </p:txEl>
                                          </p:spTgt>
                                        </p:tgtEl>
                                      </p:cBhvr>
                                    </p:animEffect>
                                  </p:childTnLst>
                                </p:cTn>
                              </p:par>
                            </p:childTnLst>
                          </p:cTn>
                        </p:par>
                        <p:par>
                          <p:cTn id="15" fill="hold">
                            <p:stCondLst>
                              <p:cond delay="1500"/>
                            </p:stCondLst>
                            <p:childTnLst>
                              <p:par>
                                <p:cTn id="16" presetID="10" presetClass="entr" presetSubtype="0" fill="hold" nodeType="afterEffect">
                                  <p:stCondLst>
                                    <p:cond delay="25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childTnLst>
                          </p:cTn>
                        </p:par>
                        <p:par>
                          <p:cTn id="19" fill="hold">
                            <p:stCondLst>
                              <p:cond delay="2250"/>
                            </p:stCondLst>
                            <p:childTnLst>
                              <p:par>
                                <p:cTn id="20" presetID="10" presetClass="entr" presetSubtype="0" fill="hold" nodeType="afterEffect">
                                  <p:stCondLst>
                                    <p:cond delay="25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par>
                          <p:cTn id="23" fill="hold">
                            <p:stCondLst>
                              <p:cond delay="3000"/>
                            </p:stCondLst>
                            <p:childTnLst>
                              <p:par>
                                <p:cTn id="24" presetID="10" presetClass="entr" presetSubtype="0" fill="hold" nodeType="afterEffect">
                                  <p:stCondLst>
                                    <p:cond delay="25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500"/>
                                        <p:tgtEl>
                                          <p:spTgt spid="10">
                                            <p:txEl>
                                              <p:pRg st="4" end="4"/>
                                            </p:txEl>
                                          </p:spTgt>
                                        </p:tgtEl>
                                      </p:cBhvr>
                                    </p:animEffect>
                                  </p:childTnLst>
                                </p:cTn>
                              </p:par>
                              <p:par>
                                <p:cTn id="27" presetID="10" presetClass="entr" presetSubtype="0" fill="hold" nodeType="withEffect">
                                  <p:stCondLst>
                                    <p:cond delay="25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3750"/>
                            </p:stCondLst>
                            <p:childTnLst>
                              <p:par>
                                <p:cTn id="31" presetID="10" presetClass="entr" presetSubtype="0" fill="hold" nodeType="afterEffect">
                                  <p:stCondLst>
                                    <p:cond delay="250"/>
                                  </p:stCondLst>
                                  <p:childTnLst>
                                    <p:set>
                                      <p:cBhvr>
                                        <p:cTn id="32" dur="1" fill="hold">
                                          <p:stCondLst>
                                            <p:cond delay="0"/>
                                          </p:stCondLst>
                                        </p:cTn>
                                        <p:tgtEl>
                                          <p:spTgt spid="10">
                                            <p:txEl>
                                              <p:pRg st="5" end="5"/>
                                            </p:txEl>
                                          </p:spTgt>
                                        </p:tgtEl>
                                        <p:attrNameLst>
                                          <p:attrName>style.visibility</p:attrName>
                                        </p:attrNameLst>
                                      </p:cBhvr>
                                      <p:to>
                                        <p:strVal val="visible"/>
                                      </p:to>
                                    </p:set>
                                    <p:animEffect transition="in" filter="fade">
                                      <p:cBhvr>
                                        <p:cTn id="33" dur="500"/>
                                        <p:tgtEl>
                                          <p:spTgt spid="10">
                                            <p:txEl>
                                              <p:pRg st="5" end="5"/>
                                            </p:txEl>
                                          </p:spTgt>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par>
                          <p:cTn id="38" fill="hold">
                            <p:stCondLst>
                              <p:cond delay="5000"/>
                            </p:stCondLst>
                            <p:childTnLst>
                              <p:par>
                                <p:cTn id="39" presetID="10" presetClass="entr" presetSubtype="0" fill="hold" nodeType="afterEffect">
                                  <p:stCondLst>
                                    <p:cond delay="250"/>
                                  </p:stCondLst>
                                  <p:childTnLst>
                                    <p:set>
                                      <p:cBhvr>
                                        <p:cTn id="40" dur="1" fill="hold">
                                          <p:stCondLst>
                                            <p:cond delay="0"/>
                                          </p:stCondLst>
                                        </p:cTn>
                                        <p:tgtEl>
                                          <p:spTgt spid="10">
                                            <p:txEl>
                                              <p:pRg st="7" end="7"/>
                                            </p:txEl>
                                          </p:spTgt>
                                        </p:tgtEl>
                                        <p:attrNameLst>
                                          <p:attrName>style.visibility</p:attrName>
                                        </p:attrNameLst>
                                      </p:cBhvr>
                                      <p:to>
                                        <p:strVal val="visible"/>
                                      </p:to>
                                    </p:set>
                                    <p:animEffect transition="in" filter="fade">
                                      <p:cBhvr>
                                        <p:cTn id="41" dur="500"/>
                                        <p:tgtEl>
                                          <p:spTgt spid="10">
                                            <p:txEl>
                                              <p:pRg st="7" end="7"/>
                                            </p:txEl>
                                          </p:spTgt>
                                        </p:tgtEl>
                                      </p:cBhvr>
                                    </p:animEffect>
                                  </p:childTnLst>
                                </p:cTn>
                              </p:par>
                            </p:childTnLst>
                          </p:cTn>
                        </p:par>
                        <p:par>
                          <p:cTn id="42" fill="hold">
                            <p:stCondLst>
                              <p:cond delay="5750"/>
                            </p:stCondLst>
                            <p:childTnLst>
                              <p:par>
                                <p:cTn id="43" presetID="10" presetClass="entr" presetSubtype="0" fill="hold" nodeType="afterEffect">
                                  <p:stCondLst>
                                    <p:cond delay="250"/>
                                  </p:stCondLst>
                                  <p:childTnLst>
                                    <p:set>
                                      <p:cBhvr>
                                        <p:cTn id="44" dur="1" fill="hold">
                                          <p:stCondLst>
                                            <p:cond delay="0"/>
                                          </p:stCondLst>
                                        </p:cTn>
                                        <p:tgtEl>
                                          <p:spTgt spid="10">
                                            <p:txEl>
                                              <p:pRg st="8" end="8"/>
                                            </p:txEl>
                                          </p:spTgt>
                                        </p:tgtEl>
                                        <p:attrNameLst>
                                          <p:attrName>style.visibility</p:attrName>
                                        </p:attrNameLst>
                                      </p:cBhvr>
                                      <p:to>
                                        <p:strVal val="visible"/>
                                      </p:to>
                                    </p:set>
                                    <p:animEffect transition="in" filter="fade">
                                      <p:cBhvr>
                                        <p:cTn id="45"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315070" y="458473"/>
            <a:ext cx="8513860"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MFA Is Now Free For All Using The Microsoft Authenticator App</a:t>
            </a:r>
          </a:p>
          <a:p>
            <a:pPr marL="342900" indent="-342900">
              <a:lnSpc>
                <a:spcPct val="150000"/>
              </a:lnSpc>
              <a:buFont typeface="Arial" panose="020B0604020202020204" pitchFamily="34" charset="0"/>
              <a:buChar char="•"/>
            </a:pPr>
            <a:r>
              <a:rPr lang="en-GB" sz="1600" b="1" dirty="0" err="1">
                <a:solidFill>
                  <a:srgbClr val="2E93B8"/>
                </a:solidFill>
                <a:latin typeface="Roboto Mono Medium for Powerlin" pitchFamily="2" charset="0"/>
                <a:ea typeface="Roboto Mono Medium for Powerlin" pitchFamily="2" charset="0"/>
              </a:rPr>
              <a:t>Passwordless</a:t>
            </a:r>
            <a:r>
              <a:rPr lang="en-GB" sz="1600" b="1" dirty="0">
                <a:solidFill>
                  <a:srgbClr val="2E93B8"/>
                </a:solidFill>
                <a:latin typeface="Roboto Mono Medium for Powerlin" pitchFamily="2" charset="0"/>
                <a:ea typeface="Roboto Mono Medium for Powerlin" pitchFamily="2" charset="0"/>
              </a:rPr>
              <a:t> Authentication For All AAD Tenants Now Available</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AD Cloud Provisioning Agent (Preview) Coming Soon</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AD Identity Protection New Detections &amp; New User Interface</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Conditional Access Report-Only Mode (Preview)</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Conditional Access Azure Monitor Insights Workbook</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15 New Azure AD Roles – Including Global Reader</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AD Entitlement Management Now GA</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My Apps Portal Now Customisable Into Workspaces/Groups</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AD Now Integrates With 1.4 Million Unique Applications</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Google Federation now GA</a:t>
            </a:r>
          </a:p>
          <a:p>
            <a:pPr marL="342900" indent="-342900">
              <a:lnSpc>
                <a:spcPct val="150000"/>
              </a:lnSpc>
              <a:buFont typeface="Arial" panose="020B0604020202020204" pitchFamily="34" charset="0"/>
              <a:buChar char="•"/>
            </a:pPr>
            <a:r>
              <a:rPr lang="en-GB" sz="1600" b="1" dirty="0">
                <a:solidFill>
                  <a:srgbClr val="2E93B8"/>
                </a:solidFill>
                <a:latin typeface="Roboto Mono Medium for Powerlin" pitchFamily="2" charset="0"/>
                <a:ea typeface="Roboto Mono Medium for Powerlin" pitchFamily="2" charset="0"/>
              </a:rPr>
              <a:t>Azure Active Directory Domain Service Resource Forest (Preview)</a:t>
            </a:r>
          </a:p>
        </p:txBody>
      </p:sp>
      <p:sp>
        <p:nvSpPr>
          <p:cNvPr id="8" name="Shape 138">
            <a:extLst>
              <a:ext uri="{FF2B5EF4-FFF2-40B4-BE49-F238E27FC236}">
                <a16:creationId xmlns:a16="http://schemas.microsoft.com/office/drawing/2014/main" id="{022A2DF9-416C-4715-A4CE-B77A82E740E9}"/>
              </a:ext>
            </a:extLst>
          </p:cNvPr>
          <p:cNvSpPr/>
          <p:nvPr/>
        </p:nvSpPr>
        <p:spPr>
          <a:xfrm>
            <a:off x="-4073" y="185944"/>
            <a:ext cx="4426053"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AZURE IDENTITY - SUMMARY</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897384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500"/>
                                        <p:tgtEl>
                                          <p:spTgt spid="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xEl>
                                              <p:pRg st="9" end="9"/>
                                            </p:txEl>
                                          </p:spTgt>
                                        </p:tgtEl>
                                        <p:attrNameLst>
                                          <p:attrName>style.visibility</p:attrName>
                                        </p:attrNameLst>
                                      </p:cBhvr>
                                      <p:to>
                                        <p:strVal val="visible"/>
                                      </p:to>
                                    </p:set>
                                    <p:animEffect transition="in" filter="fade">
                                      <p:cBhvr>
                                        <p:cTn id="52" dur="500"/>
                                        <p:tgtEl>
                                          <p:spTgt spid="1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xEl>
                                              <p:pRg st="10" end="10"/>
                                            </p:txEl>
                                          </p:spTgt>
                                        </p:tgtEl>
                                        <p:attrNameLst>
                                          <p:attrName>style.visibility</p:attrName>
                                        </p:attrNameLst>
                                      </p:cBhvr>
                                      <p:to>
                                        <p:strVal val="visible"/>
                                      </p:to>
                                    </p:set>
                                    <p:animEffect transition="in" filter="fade">
                                      <p:cBhvr>
                                        <p:cTn id="57" dur="500"/>
                                        <p:tgtEl>
                                          <p:spTgt spid="1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pRg st="11" end="11"/>
                                            </p:txEl>
                                          </p:spTgt>
                                        </p:tgtEl>
                                        <p:attrNameLst>
                                          <p:attrName>style.visibility</p:attrName>
                                        </p:attrNameLst>
                                      </p:cBhvr>
                                      <p:to>
                                        <p:strVal val="visible"/>
                                      </p:to>
                                    </p:set>
                                    <p:animEffect transition="in" filter="fade">
                                      <p:cBhvr>
                                        <p:cTn id="62" dur="500"/>
                                        <p:tgtEl>
                                          <p:spTgt spid="1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BD9F-C823-442A-A3A9-C5916F071C8E}"/>
              </a:ext>
            </a:extLst>
          </p:cNvPr>
          <p:cNvSpPr>
            <a:spLocks noGrp="1"/>
          </p:cNvSpPr>
          <p:nvPr>
            <p:ph type="title"/>
          </p:nvPr>
        </p:nvSpPr>
        <p:spPr/>
        <p:txBody>
          <a:bodyPr/>
          <a:lstStyle/>
          <a:p>
            <a:r>
              <a:rPr lang="en-US"/>
              <a:t>Azure AD</a:t>
            </a:r>
            <a:r>
              <a:rPr lang="en-US">
                <a:solidFill>
                  <a:schemeClr val="accent6"/>
                </a:solidFill>
              </a:rPr>
              <a:t> · </a:t>
            </a:r>
            <a:r>
              <a:rPr lang="en-US">
                <a:solidFill>
                  <a:schemeClr val="accent1"/>
                </a:solidFill>
              </a:rPr>
              <a:t>Connect</a:t>
            </a:r>
          </a:p>
        </p:txBody>
      </p:sp>
      <p:sp>
        <p:nvSpPr>
          <p:cNvPr id="73" name="TextBox 72">
            <a:extLst>
              <a:ext uri="{FF2B5EF4-FFF2-40B4-BE49-F238E27FC236}">
                <a16:creationId xmlns:a16="http://schemas.microsoft.com/office/drawing/2014/main" id="{A7B61AE4-6FF0-4DAE-8692-DDE4B505C5C5}"/>
              </a:ext>
            </a:extLst>
          </p:cNvPr>
          <p:cNvSpPr txBox="1"/>
          <p:nvPr/>
        </p:nvSpPr>
        <p:spPr>
          <a:xfrm>
            <a:off x="4133482" y="1417218"/>
            <a:ext cx="877035" cy="276999"/>
          </a:xfrm>
          <a:prstGeom prst="rect">
            <a:avLst/>
          </a:prstGeom>
          <a:noFill/>
        </p:spPr>
        <p:txBody>
          <a:bodyPr wrap="none" lIns="0" tIns="0" rIns="0" bIns="0" rtlCol="0">
            <a:spAutoFit/>
          </a:bodyPr>
          <a:lstStyle/>
          <a:p>
            <a:pPr algn="ctr" defTabSz="914378" hangingPunct="1">
              <a:defRPr/>
            </a:pPr>
            <a:r>
              <a:rPr lang="en-US" sz="1800" kern="1200" spc="-75">
                <a:ln w="3175">
                  <a:noFill/>
                </a:ln>
                <a:latin typeface="Segoe UI" panose="020B0502040204020203" pitchFamily="34" charset="0"/>
                <a:ea typeface="ＭＳ Ｐゴシック" charset="0"/>
                <a:cs typeface="Segoe UI" panose="020B0502040204020203" pitchFamily="34" charset="0"/>
              </a:rPr>
              <a:t>Azure AD</a:t>
            </a:r>
          </a:p>
        </p:txBody>
      </p:sp>
      <p:pic>
        <p:nvPicPr>
          <p:cNvPr id="82" name="Picture 81">
            <a:extLst>
              <a:ext uri="{FF2B5EF4-FFF2-40B4-BE49-F238E27FC236}">
                <a16:creationId xmlns:a16="http://schemas.microsoft.com/office/drawing/2014/main" id="{976DFB11-0F6C-4361-9F77-8D843900DB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48764" y="2960518"/>
            <a:ext cx="1095443" cy="725154"/>
          </a:xfrm>
          <a:prstGeom prst="rect">
            <a:avLst/>
          </a:prstGeom>
        </p:spPr>
      </p:pic>
      <p:pic>
        <p:nvPicPr>
          <p:cNvPr id="93" name="Picture 92">
            <a:extLst>
              <a:ext uri="{FF2B5EF4-FFF2-40B4-BE49-F238E27FC236}">
                <a16:creationId xmlns:a16="http://schemas.microsoft.com/office/drawing/2014/main" id="{D6667589-78E0-4B62-A08B-A2785CCF71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6751" y="1821849"/>
            <a:ext cx="609210" cy="403280"/>
          </a:xfrm>
          <a:prstGeom prst="rect">
            <a:avLst/>
          </a:prstGeom>
        </p:spPr>
      </p:pic>
      <p:pic>
        <p:nvPicPr>
          <p:cNvPr id="94" name="Picture 93">
            <a:extLst>
              <a:ext uri="{FF2B5EF4-FFF2-40B4-BE49-F238E27FC236}">
                <a16:creationId xmlns:a16="http://schemas.microsoft.com/office/drawing/2014/main" id="{A8153BAC-FD54-4EC5-B339-571B0C0E2D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9557" y="2518992"/>
            <a:ext cx="858128" cy="568058"/>
          </a:xfrm>
          <a:prstGeom prst="rect">
            <a:avLst/>
          </a:prstGeom>
        </p:spPr>
      </p:pic>
      <p:pic>
        <p:nvPicPr>
          <p:cNvPr id="95" name="Picture 94">
            <a:extLst>
              <a:ext uri="{FF2B5EF4-FFF2-40B4-BE49-F238E27FC236}">
                <a16:creationId xmlns:a16="http://schemas.microsoft.com/office/drawing/2014/main" id="{4E763809-E0F6-468F-99EA-80671FA84C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3118" y="1414929"/>
            <a:ext cx="421911" cy="279292"/>
          </a:xfrm>
          <a:prstGeom prst="rect">
            <a:avLst/>
          </a:prstGeom>
        </p:spPr>
      </p:pic>
      <p:pic>
        <p:nvPicPr>
          <p:cNvPr id="90" name="Graphic 89">
            <a:extLst>
              <a:ext uri="{FF2B5EF4-FFF2-40B4-BE49-F238E27FC236}">
                <a16:creationId xmlns:a16="http://schemas.microsoft.com/office/drawing/2014/main" id="{4E386C1B-314C-42D0-87C9-B1B535D25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2538" y="1742427"/>
            <a:ext cx="1218924" cy="1218924"/>
          </a:xfrm>
          <a:prstGeom prst="rect">
            <a:avLst/>
          </a:prstGeom>
        </p:spPr>
      </p:pic>
      <p:grpSp>
        <p:nvGrpSpPr>
          <p:cNvPr id="91" name="Group 90">
            <a:extLst>
              <a:ext uri="{FF2B5EF4-FFF2-40B4-BE49-F238E27FC236}">
                <a16:creationId xmlns:a16="http://schemas.microsoft.com/office/drawing/2014/main" id="{24C8E9AF-7B97-4F36-A075-28F3DFACBF1E}"/>
              </a:ext>
            </a:extLst>
          </p:cNvPr>
          <p:cNvGrpSpPr/>
          <p:nvPr/>
        </p:nvGrpSpPr>
        <p:grpSpPr>
          <a:xfrm>
            <a:off x="6817111" y="1299754"/>
            <a:ext cx="1292687" cy="823565"/>
            <a:chOff x="9254246" y="2411399"/>
            <a:chExt cx="1424448" cy="907510"/>
          </a:xfrm>
        </p:grpSpPr>
        <p:sp>
          <p:nvSpPr>
            <p:cNvPr id="92" name="cloud" title="Icon of a cloud">
              <a:extLst>
                <a:ext uri="{FF2B5EF4-FFF2-40B4-BE49-F238E27FC236}">
                  <a16:creationId xmlns:a16="http://schemas.microsoft.com/office/drawing/2014/main" id="{0FEFF9CE-3202-48C5-9468-90B1ABFE308A}"/>
                </a:ext>
              </a:extLst>
            </p:cNvPr>
            <p:cNvSpPr>
              <a:spLocks noChangeAspect="1"/>
            </p:cNvSpPr>
            <p:nvPr/>
          </p:nvSpPr>
          <p:spPr bwMode="auto">
            <a:xfrm>
              <a:off x="9254246" y="2411399"/>
              <a:ext cx="1424448" cy="9075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74000"/>
              </a:srgbClr>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378" hangingPunct="1">
                <a:defRPr/>
              </a:pPr>
              <a:endParaRPr lang="en-US" sz="900">
                <a:gradFill>
                  <a:gsLst>
                    <a:gs pos="0">
                      <a:srgbClr val="505050"/>
                    </a:gs>
                    <a:gs pos="100000">
                      <a:srgbClr val="505050"/>
                    </a:gs>
                  </a:gsLst>
                </a:gradFill>
                <a:latin typeface="Segoe UI"/>
                <a:ea typeface="+mn-ea"/>
                <a:cs typeface="+mn-cs"/>
              </a:endParaRPr>
            </a:p>
          </p:txBody>
        </p:sp>
        <p:pic>
          <p:nvPicPr>
            <p:cNvPr id="96" name="Picture 95">
              <a:extLst>
                <a:ext uri="{FF2B5EF4-FFF2-40B4-BE49-F238E27FC236}">
                  <a16:creationId xmlns:a16="http://schemas.microsoft.com/office/drawing/2014/main" id="{269E7304-2118-47A3-9F43-8A43AFD91782}"/>
                </a:ext>
              </a:extLst>
            </p:cNvPr>
            <p:cNvPicPr>
              <a:picLocks noChangeAspect="1"/>
            </p:cNvPicPr>
            <p:nvPr/>
          </p:nvPicPr>
          <p:blipFill>
            <a:blip r:embed="rId6"/>
            <a:stretch>
              <a:fillRect/>
            </a:stretch>
          </p:blipFill>
          <p:spPr>
            <a:xfrm>
              <a:off x="9768799" y="2637588"/>
              <a:ext cx="510361" cy="462050"/>
            </a:xfrm>
            <a:prstGeom prst="rect">
              <a:avLst/>
            </a:prstGeom>
            <a:noFill/>
            <a:ln>
              <a:noFill/>
            </a:ln>
          </p:spPr>
        </p:pic>
      </p:grpSp>
      <p:grpSp>
        <p:nvGrpSpPr>
          <p:cNvPr id="97" name="Group 96">
            <a:extLst>
              <a:ext uri="{FF2B5EF4-FFF2-40B4-BE49-F238E27FC236}">
                <a16:creationId xmlns:a16="http://schemas.microsoft.com/office/drawing/2014/main" id="{7B828522-3DC9-4195-89F2-32DE8F248875}"/>
              </a:ext>
            </a:extLst>
          </p:cNvPr>
          <p:cNvGrpSpPr/>
          <p:nvPr/>
        </p:nvGrpSpPr>
        <p:grpSpPr>
          <a:xfrm>
            <a:off x="7350391" y="1887582"/>
            <a:ext cx="1297723" cy="826771"/>
            <a:chOff x="6552722" y="2891171"/>
            <a:chExt cx="1228928" cy="782943"/>
          </a:xfrm>
        </p:grpSpPr>
        <p:sp>
          <p:nvSpPr>
            <p:cNvPr id="98" name="cloud" title="Icon of a cloud">
              <a:extLst>
                <a:ext uri="{FF2B5EF4-FFF2-40B4-BE49-F238E27FC236}">
                  <a16:creationId xmlns:a16="http://schemas.microsoft.com/office/drawing/2014/main" id="{6FC0E125-7ED2-4CF0-9E34-A5DC10DA2ADE}"/>
                </a:ext>
              </a:extLst>
            </p:cNvPr>
            <p:cNvSpPr>
              <a:spLocks noChangeAspect="1"/>
            </p:cNvSpPr>
            <p:nvPr/>
          </p:nvSpPr>
          <p:spPr bwMode="auto">
            <a:xfrm>
              <a:off x="6552722" y="2891171"/>
              <a:ext cx="1228928" cy="78294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84000"/>
              </a:srgbClr>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378" hangingPunct="1">
                <a:defRPr/>
              </a:pPr>
              <a:endParaRPr lang="en-US" sz="900">
                <a:gradFill>
                  <a:gsLst>
                    <a:gs pos="0">
                      <a:srgbClr val="505050"/>
                    </a:gs>
                    <a:gs pos="100000">
                      <a:srgbClr val="505050"/>
                    </a:gs>
                  </a:gsLst>
                </a:gradFill>
                <a:latin typeface="Segoe UI"/>
                <a:ea typeface="+mn-ea"/>
                <a:cs typeface="+mn-cs"/>
              </a:endParaRPr>
            </a:p>
          </p:txBody>
        </p:sp>
        <p:grpSp>
          <p:nvGrpSpPr>
            <p:cNvPr id="99" name="Group 98">
              <a:extLst>
                <a:ext uri="{FF2B5EF4-FFF2-40B4-BE49-F238E27FC236}">
                  <a16:creationId xmlns:a16="http://schemas.microsoft.com/office/drawing/2014/main" id="{6848B5DC-90C2-4787-A407-9FB157658FA2}"/>
                </a:ext>
              </a:extLst>
            </p:cNvPr>
            <p:cNvGrpSpPr/>
            <p:nvPr/>
          </p:nvGrpSpPr>
          <p:grpSpPr>
            <a:xfrm>
              <a:off x="6841391" y="3152143"/>
              <a:ext cx="582475" cy="402143"/>
              <a:chOff x="7801180" y="1778877"/>
              <a:chExt cx="1178725" cy="785818"/>
            </a:xfrm>
            <a:solidFill>
              <a:srgbClr val="0178D7"/>
            </a:solidFill>
          </p:grpSpPr>
          <p:pic>
            <p:nvPicPr>
              <p:cNvPr id="100" name="Picture 99">
                <a:extLst>
                  <a:ext uri="{FF2B5EF4-FFF2-40B4-BE49-F238E27FC236}">
                    <a16:creationId xmlns:a16="http://schemas.microsoft.com/office/drawing/2014/main" id="{E6B17040-9908-4E40-B928-34FC46B1DDEB}"/>
                  </a:ext>
                </a:extLst>
              </p:cNvPr>
              <p:cNvPicPr>
                <a:picLocks noChangeAspect="1"/>
              </p:cNvPicPr>
              <p:nvPr/>
            </p:nvPicPr>
            <p:blipFill>
              <a:blip r:embed="rId7"/>
              <a:stretch>
                <a:fillRect/>
              </a:stretch>
            </p:blipFill>
            <p:spPr>
              <a:xfrm>
                <a:off x="7801180" y="1778877"/>
                <a:ext cx="1178725" cy="785818"/>
              </a:xfrm>
              <a:prstGeom prst="rect">
                <a:avLst/>
              </a:prstGeom>
              <a:noFill/>
              <a:ln>
                <a:noFill/>
              </a:ln>
            </p:spPr>
          </p:pic>
          <p:pic>
            <p:nvPicPr>
              <p:cNvPr id="101" name="Picture 100">
                <a:extLst>
                  <a:ext uri="{FF2B5EF4-FFF2-40B4-BE49-F238E27FC236}">
                    <a16:creationId xmlns:a16="http://schemas.microsoft.com/office/drawing/2014/main" id="{898EC900-6117-4E0B-B04D-D2C98D75079B}"/>
                  </a:ext>
                </a:extLst>
              </p:cNvPr>
              <p:cNvPicPr>
                <a:picLocks noChangeAspect="1"/>
              </p:cNvPicPr>
              <p:nvPr/>
            </p:nvPicPr>
            <p:blipFill>
              <a:blip r:embed="rId8" cstate="print">
                <a:duotone>
                  <a:prstClr val="black"/>
                  <a:srgbClr val="0078D7">
                    <a:tint val="45000"/>
                    <a:satMod val="400000"/>
                  </a:srgbClr>
                </a:duotone>
                <a:extLst>
                  <a:ext uri="{BEBA8EAE-BF5A-486C-A8C5-ECC9F3942E4B}">
                    <a14:imgProps xmlns:a14="http://schemas.microsoft.com/office/drawing/2010/main">
                      <a14:imgLayer r:embed="rId9">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7969015" y="2033126"/>
                <a:ext cx="928347" cy="225434"/>
              </a:xfrm>
              <a:prstGeom prst="rect">
                <a:avLst/>
              </a:prstGeom>
              <a:solidFill>
                <a:schemeClr val="bg1"/>
              </a:solidFill>
              <a:ln>
                <a:noFill/>
              </a:ln>
            </p:spPr>
          </p:pic>
        </p:grpSp>
      </p:grpSp>
      <p:grpSp>
        <p:nvGrpSpPr>
          <p:cNvPr id="102" name="Group 101">
            <a:extLst>
              <a:ext uri="{FF2B5EF4-FFF2-40B4-BE49-F238E27FC236}">
                <a16:creationId xmlns:a16="http://schemas.microsoft.com/office/drawing/2014/main" id="{A0702AFB-B27A-4973-B789-83880F76017E}"/>
              </a:ext>
            </a:extLst>
          </p:cNvPr>
          <p:cNvGrpSpPr/>
          <p:nvPr/>
        </p:nvGrpSpPr>
        <p:grpSpPr>
          <a:xfrm>
            <a:off x="6843548" y="2620227"/>
            <a:ext cx="1292687" cy="823566"/>
            <a:chOff x="8325021" y="1917820"/>
            <a:chExt cx="1148208" cy="731520"/>
          </a:xfrm>
          <a:solidFill>
            <a:srgbClr val="0178D7"/>
          </a:solidFill>
          <a:effectLst>
            <a:outerShdw blurRad="50800" dist="38100" dir="2700000" algn="tl" rotWithShape="0">
              <a:prstClr val="black">
                <a:alpha val="40000"/>
              </a:prstClr>
            </a:outerShdw>
          </a:effectLst>
        </p:grpSpPr>
        <p:sp>
          <p:nvSpPr>
            <p:cNvPr id="103" name="cloud" title="Icon of a cloud">
              <a:extLst>
                <a:ext uri="{FF2B5EF4-FFF2-40B4-BE49-F238E27FC236}">
                  <a16:creationId xmlns:a16="http://schemas.microsoft.com/office/drawing/2014/main" id="{0A3C1957-5497-48C0-9CF0-4BC63BC50C96}"/>
                </a:ext>
              </a:extLst>
            </p:cNvPr>
            <p:cNvSpPr>
              <a:spLocks noChangeAspect="1"/>
            </p:cNvSpPr>
            <p:nvPr/>
          </p:nvSpPr>
          <p:spPr bwMode="auto">
            <a:xfrm>
              <a:off x="8325021" y="1917820"/>
              <a:ext cx="1148208" cy="7315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378" hangingPunct="1">
                <a:defRPr/>
              </a:pPr>
              <a:endParaRPr lang="en-US" sz="900">
                <a:gradFill>
                  <a:gsLst>
                    <a:gs pos="0">
                      <a:srgbClr val="505050"/>
                    </a:gs>
                    <a:gs pos="100000">
                      <a:srgbClr val="505050"/>
                    </a:gs>
                  </a:gsLst>
                </a:gradFill>
                <a:latin typeface="Segoe UI"/>
                <a:ea typeface="+mn-ea"/>
                <a:cs typeface="+mn-cs"/>
              </a:endParaRPr>
            </a:p>
          </p:txBody>
        </p:sp>
        <p:pic>
          <p:nvPicPr>
            <p:cNvPr id="104" name="Picture 103">
              <a:extLst>
                <a:ext uri="{FF2B5EF4-FFF2-40B4-BE49-F238E27FC236}">
                  <a16:creationId xmlns:a16="http://schemas.microsoft.com/office/drawing/2014/main" id="{862FBE6B-36DA-4AF5-B497-9F938F8C9DCE}"/>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682637" y="2194215"/>
              <a:ext cx="386012" cy="358776"/>
            </a:xfrm>
            <a:prstGeom prst="rect">
              <a:avLst/>
            </a:prstGeom>
            <a:grpFill/>
            <a:ln>
              <a:noFill/>
            </a:ln>
          </p:spPr>
        </p:pic>
      </p:grpSp>
      <p:grpSp>
        <p:nvGrpSpPr>
          <p:cNvPr id="105" name="Group 104">
            <a:extLst>
              <a:ext uri="{FF2B5EF4-FFF2-40B4-BE49-F238E27FC236}">
                <a16:creationId xmlns:a16="http://schemas.microsoft.com/office/drawing/2014/main" id="{5E9B9A30-1171-4B5B-B538-72120C8AB88A}"/>
              </a:ext>
            </a:extLst>
          </p:cNvPr>
          <p:cNvGrpSpPr/>
          <p:nvPr/>
        </p:nvGrpSpPr>
        <p:grpSpPr>
          <a:xfrm>
            <a:off x="6375340" y="2014046"/>
            <a:ext cx="1292687" cy="823566"/>
            <a:chOff x="6083207" y="3924488"/>
            <a:chExt cx="1224160" cy="779908"/>
          </a:xfrm>
        </p:grpSpPr>
        <p:sp>
          <p:nvSpPr>
            <p:cNvPr id="106" name="cloud" title="Icon of a cloud">
              <a:extLst>
                <a:ext uri="{FF2B5EF4-FFF2-40B4-BE49-F238E27FC236}">
                  <a16:creationId xmlns:a16="http://schemas.microsoft.com/office/drawing/2014/main" id="{1D7BA700-70B9-429D-9A0A-87C92B23A438}"/>
                </a:ext>
              </a:extLst>
            </p:cNvPr>
            <p:cNvSpPr>
              <a:spLocks noChangeAspect="1"/>
            </p:cNvSpPr>
            <p:nvPr/>
          </p:nvSpPr>
          <p:spPr bwMode="auto">
            <a:xfrm>
              <a:off x="6083207" y="3924488"/>
              <a:ext cx="1224160" cy="7799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86000"/>
              </a:srgbClr>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378" hangingPunct="1">
                <a:defRPr/>
              </a:pPr>
              <a:endParaRPr lang="en-US" sz="900">
                <a:gradFill>
                  <a:gsLst>
                    <a:gs pos="0">
                      <a:srgbClr val="505050"/>
                    </a:gs>
                    <a:gs pos="100000">
                      <a:srgbClr val="505050"/>
                    </a:gs>
                  </a:gsLst>
                </a:gradFill>
                <a:latin typeface="Segoe UI"/>
                <a:ea typeface="+mn-ea"/>
                <a:cs typeface="+mn-cs"/>
              </a:endParaRPr>
            </a:p>
          </p:txBody>
        </p:sp>
        <p:pic>
          <p:nvPicPr>
            <p:cNvPr id="107" name="Picture 106">
              <a:extLst>
                <a:ext uri="{FF2B5EF4-FFF2-40B4-BE49-F238E27FC236}">
                  <a16:creationId xmlns:a16="http://schemas.microsoft.com/office/drawing/2014/main" id="{F2CF0625-77FC-4E61-BF2A-A0D4F472BC15}"/>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71000"/>
                      </a14:imgEffect>
                      <a14:imgEffect>
                        <a14:brightnessContrast bright="100000"/>
                      </a14:imgEffect>
                    </a14:imgLayer>
                  </a14:imgProps>
                </a:ext>
              </a:extLst>
            </a:blip>
            <a:srcRect/>
            <a:stretch/>
          </p:blipFill>
          <p:spPr>
            <a:xfrm>
              <a:off x="6505849" y="4178771"/>
              <a:ext cx="322943" cy="382688"/>
            </a:xfrm>
            <a:prstGeom prst="rect">
              <a:avLst/>
            </a:prstGeom>
          </p:spPr>
        </p:pic>
      </p:grpSp>
      <p:cxnSp>
        <p:nvCxnSpPr>
          <p:cNvPr id="108" name="Straight Arrow Connector 107">
            <a:extLst>
              <a:ext uri="{FF2B5EF4-FFF2-40B4-BE49-F238E27FC236}">
                <a16:creationId xmlns:a16="http://schemas.microsoft.com/office/drawing/2014/main" id="{BB06CCE5-41B2-4652-81CD-2E8B0A968015}"/>
              </a:ext>
            </a:extLst>
          </p:cNvPr>
          <p:cNvCxnSpPr>
            <a:cxnSpLocks/>
          </p:cNvCxnSpPr>
          <p:nvPr/>
        </p:nvCxnSpPr>
        <p:spPr>
          <a:xfrm>
            <a:off x="5307595" y="2461034"/>
            <a:ext cx="960120"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85E77D44-EB9C-4DE7-949F-DE6F7691F300}"/>
              </a:ext>
            </a:extLst>
          </p:cNvPr>
          <p:cNvGrpSpPr/>
          <p:nvPr/>
        </p:nvGrpSpPr>
        <p:grpSpPr>
          <a:xfrm>
            <a:off x="3720292" y="3322961"/>
            <a:ext cx="1383750" cy="1276070"/>
            <a:chOff x="4456886" y="4962105"/>
            <a:chExt cx="1845000" cy="1701426"/>
          </a:xfrm>
        </p:grpSpPr>
        <p:grpSp>
          <p:nvGrpSpPr>
            <p:cNvPr id="110" name="Group 109">
              <a:extLst>
                <a:ext uri="{FF2B5EF4-FFF2-40B4-BE49-F238E27FC236}">
                  <a16:creationId xmlns:a16="http://schemas.microsoft.com/office/drawing/2014/main" id="{DC031516-8BB5-4B95-8085-508DFAB72562}"/>
                </a:ext>
              </a:extLst>
            </p:cNvPr>
            <p:cNvGrpSpPr/>
            <p:nvPr/>
          </p:nvGrpSpPr>
          <p:grpSpPr>
            <a:xfrm>
              <a:off x="4456886" y="4962105"/>
              <a:ext cx="813573" cy="1400760"/>
              <a:chOff x="3613301" y="3372642"/>
              <a:chExt cx="1921433" cy="3007463"/>
            </a:xfrm>
          </p:grpSpPr>
          <p:pic>
            <p:nvPicPr>
              <p:cNvPr id="113" name="Picture 88">
                <a:extLst>
                  <a:ext uri="{FF2B5EF4-FFF2-40B4-BE49-F238E27FC236}">
                    <a16:creationId xmlns:a16="http://schemas.microsoft.com/office/drawing/2014/main" id="{F62EA25C-9D5D-48F7-878D-761972CD401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3613301" y="3372642"/>
                <a:ext cx="1921433" cy="3007463"/>
              </a:xfrm>
              <a:prstGeom prst="rect">
                <a:avLst/>
              </a:prstGeom>
            </p:spPr>
          </p:pic>
          <p:sp>
            <p:nvSpPr>
              <p:cNvPr id="114" name="Rectangle 113">
                <a:extLst>
                  <a:ext uri="{FF2B5EF4-FFF2-40B4-BE49-F238E27FC236}">
                    <a16:creationId xmlns:a16="http://schemas.microsoft.com/office/drawing/2014/main" id="{92055B2C-3C19-4A2E-A1B1-D5152573B984}"/>
                  </a:ext>
                </a:extLst>
              </p:cNvPr>
              <p:cNvSpPr/>
              <p:nvPr/>
            </p:nvSpPr>
            <p:spPr bwMode="auto">
              <a:xfrm>
                <a:off x="4110860" y="469101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380C972E-7F62-4C6B-A0C6-1C5ACDDEAC0F}"/>
                  </a:ext>
                </a:extLst>
              </p:cNvPr>
              <p:cNvSpPr/>
              <p:nvPr/>
            </p:nvSpPr>
            <p:spPr bwMode="auto">
              <a:xfrm>
                <a:off x="4110860" y="4878288"/>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D5829FEE-7A92-40FF-8A16-E8A7F4798E76}"/>
                  </a:ext>
                </a:extLst>
              </p:cNvPr>
              <p:cNvSpPr/>
              <p:nvPr/>
            </p:nvSpPr>
            <p:spPr bwMode="auto">
              <a:xfrm>
                <a:off x="4110860" y="506555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8753918E-5AAA-4788-87FA-442F64F4D1CA}"/>
                  </a:ext>
                </a:extLst>
              </p:cNvPr>
              <p:cNvSpPr/>
              <p:nvPr/>
            </p:nvSpPr>
            <p:spPr bwMode="auto">
              <a:xfrm>
                <a:off x="4110860" y="5252831"/>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C705906D-0F90-4D09-87E6-074C1DBEBE45}"/>
                  </a:ext>
                </a:extLst>
              </p:cNvPr>
              <p:cNvSpPr/>
              <p:nvPr/>
            </p:nvSpPr>
            <p:spPr bwMode="auto">
              <a:xfrm>
                <a:off x="4110860" y="544009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079318E5-F8BF-47FE-AD41-EA498E4ECCF3}"/>
                  </a:ext>
                </a:extLst>
              </p:cNvPr>
              <p:cNvSpPr/>
              <p:nvPr/>
            </p:nvSpPr>
            <p:spPr bwMode="auto">
              <a:xfrm>
                <a:off x="4110857" y="5627366"/>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A8E176A9-23E5-4E01-872E-5ED032651B43}"/>
                  </a:ext>
                </a:extLst>
              </p:cNvPr>
              <p:cNvSpPr/>
              <p:nvPr/>
            </p:nvSpPr>
            <p:spPr bwMode="auto">
              <a:xfrm>
                <a:off x="4110860" y="5814642"/>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1" name="Picture 110">
              <a:extLst>
                <a:ext uri="{FF2B5EF4-FFF2-40B4-BE49-F238E27FC236}">
                  <a16:creationId xmlns:a16="http://schemas.microsoft.com/office/drawing/2014/main" id="{3EABC319-30BB-4A9C-90D8-D6F3CF2E46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8815" y="5662485"/>
              <a:ext cx="1054094" cy="697782"/>
            </a:xfrm>
            <a:prstGeom prst="rect">
              <a:avLst/>
            </a:prstGeom>
          </p:spPr>
        </p:pic>
        <p:sp>
          <p:nvSpPr>
            <p:cNvPr id="112" name="Text">
              <a:extLst>
                <a:ext uri="{FF2B5EF4-FFF2-40B4-BE49-F238E27FC236}">
                  <a16:creationId xmlns:a16="http://schemas.microsoft.com/office/drawing/2014/main" id="{9538CC3B-8E02-41CB-ACB4-5A7DFF08BED5}"/>
                </a:ext>
              </a:extLst>
            </p:cNvPr>
            <p:cNvSpPr/>
            <p:nvPr/>
          </p:nvSpPr>
          <p:spPr bwMode="auto">
            <a:xfrm>
              <a:off x="4886678" y="6441932"/>
              <a:ext cx="1415208" cy="221599"/>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503897" fontAlgn="base" hangingPunct="1">
                <a:lnSpc>
                  <a:spcPct val="90000"/>
                </a:lnSpc>
                <a:spcBef>
                  <a:spcPct val="0"/>
                </a:spcBef>
                <a:spcAft>
                  <a:spcPct val="0"/>
                </a:spcAft>
              </a:pPr>
              <a:r>
                <a:rPr lang="en-US" sz="1200" spc="-27">
                  <a:solidFill>
                    <a:srgbClr val="505050"/>
                  </a:solidFill>
                  <a:latin typeface="Segoe UI"/>
                  <a:ea typeface="+mn-ea"/>
                  <a:cs typeface="+mn-cs"/>
                </a:rPr>
                <a:t>Active Directory</a:t>
              </a:r>
            </a:p>
          </p:txBody>
        </p:sp>
      </p:grpSp>
      <p:cxnSp>
        <p:nvCxnSpPr>
          <p:cNvPr id="121" name="Straight Arrow Connector 120">
            <a:extLst>
              <a:ext uri="{FF2B5EF4-FFF2-40B4-BE49-F238E27FC236}">
                <a16:creationId xmlns:a16="http://schemas.microsoft.com/office/drawing/2014/main" id="{3C4E2920-04EE-4D0E-BEA9-87130CD65C18}"/>
              </a:ext>
            </a:extLst>
          </p:cNvPr>
          <p:cNvCxnSpPr>
            <a:cxnSpLocks/>
          </p:cNvCxnSpPr>
          <p:nvPr/>
        </p:nvCxnSpPr>
        <p:spPr>
          <a:xfrm flipV="1">
            <a:off x="4574381" y="3022600"/>
            <a:ext cx="0" cy="755629"/>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17263B92-9D38-4AE1-AB37-D66A8A3A2804}"/>
              </a:ext>
            </a:extLst>
          </p:cNvPr>
          <p:cNvGrpSpPr/>
          <p:nvPr/>
        </p:nvGrpSpPr>
        <p:grpSpPr>
          <a:xfrm rot="2187612">
            <a:off x="4433840" y="3221836"/>
            <a:ext cx="281082" cy="289881"/>
            <a:chOff x="7596294" y="4477333"/>
            <a:chExt cx="374776" cy="386508"/>
          </a:xfrm>
        </p:grpSpPr>
        <p:sp useBgFill="1">
          <p:nvSpPr>
            <p:cNvPr id="123" name="Oval 122">
              <a:extLst>
                <a:ext uri="{FF2B5EF4-FFF2-40B4-BE49-F238E27FC236}">
                  <a16:creationId xmlns:a16="http://schemas.microsoft.com/office/drawing/2014/main" id="{23B6C3E5-2F79-49BF-97F3-AD8620DFEDBA}"/>
                </a:ext>
              </a:extLst>
            </p:cNvPr>
            <p:cNvSpPr/>
            <p:nvPr/>
          </p:nvSpPr>
          <p:spPr bwMode="auto">
            <a:xfrm>
              <a:off x="7596294" y="4484497"/>
              <a:ext cx="374776" cy="374776"/>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Freeform 149">
              <a:extLst>
                <a:ext uri="{FF2B5EF4-FFF2-40B4-BE49-F238E27FC236}">
                  <a16:creationId xmlns:a16="http://schemas.microsoft.com/office/drawing/2014/main" id="{5FDDCF8D-A73B-41D8-8833-4230DDD30954}"/>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353535"/>
                </a:solidFill>
                <a:latin typeface="Segoe UI"/>
                <a:ea typeface="+mn-ea"/>
                <a:cs typeface="+mn-cs"/>
              </a:endParaRPr>
            </a:p>
          </p:txBody>
        </p:sp>
      </p:grpSp>
      <p:sp>
        <p:nvSpPr>
          <p:cNvPr id="44" name="Text">
            <a:extLst>
              <a:ext uri="{FF2B5EF4-FFF2-40B4-BE49-F238E27FC236}">
                <a16:creationId xmlns:a16="http://schemas.microsoft.com/office/drawing/2014/main" id="{C2550649-C3CC-4EC1-884C-42F86B084448}"/>
              </a:ext>
            </a:extLst>
          </p:cNvPr>
          <p:cNvSpPr/>
          <p:nvPr/>
        </p:nvSpPr>
        <p:spPr bwMode="auto">
          <a:xfrm>
            <a:off x="535292" y="3521556"/>
            <a:ext cx="1513473" cy="623248"/>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defTabSz="503897" fontAlgn="base" hangingPunct="1">
              <a:lnSpc>
                <a:spcPct val="90000"/>
              </a:lnSpc>
              <a:spcBef>
                <a:spcPct val="0"/>
              </a:spcBef>
              <a:spcAft>
                <a:spcPct val="0"/>
              </a:spcAft>
            </a:pPr>
            <a:r>
              <a:rPr lang="en-US" sz="1500" kern="1200" spc="-53">
                <a:ln w="3175">
                  <a:noFill/>
                </a:ln>
                <a:latin typeface="Segoe UI" panose="020B0502040204020203" pitchFamily="34" charset="0"/>
                <a:ea typeface="ＭＳ Ｐゴシック" charset="0"/>
                <a:cs typeface="Segoe UI" panose="020B0502040204020203" pitchFamily="34" charset="0"/>
              </a:rPr>
              <a:t>Disconnected Active Directory forests</a:t>
            </a:r>
          </a:p>
        </p:txBody>
      </p:sp>
      <p:sp>
        <p:nvSpPr>
          <p:cNvPr id="45" name="Text">
            <a:extLst>
              <a:ext uri="{FF2B5EF4-FFF2-40B4-BE49-F238E27FC236}">
                <a16:creationId xmlns:a16="http://schemas.microsoft.com/office/drawing/2014/main" id="{3F752A2D-CEFB-436F-87C6-F4EF2535B752}"/>
              </a:ext>
            </a:extLst>
          </p:cNvPr>
          <p:cNvSpPr/>
          <p:nvPr/>
        </p:nvSpPr>
        <p:spPr bwMode="auto">
          <a:xfrm>
            <a:off x="699731" y="3143154"/>
            <a:ext cx="1061406" cy="145424"/>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503897" fontAlgn="base" hangingPunct="1">
              <a:lnSpc>
                <a:spcPct val="90000"/>
              </a:lnSpc>
              <a:spcBef>
                <a:spcPct val="0"/>
              </a:spcBef>
              <a:spcAft>
                <a:spcPct val="0"/>
              </a:spcAft>
            </a:pPr>
            <a:r>
              <a:rPr lang="en-US" sz="1050" spc="-27">
                <a:solidFill>
                  <a:srgbClr val="505050"/>
                </a:solidFill>
                <a:latin typeface="Segoe UI"/>
                <a:ea typeface="+mn-ea"/>
                <a:cs typeface="+mn-cs"/>
              </a:rPr>
              <a:t>International</a:t>
            </a:r>
          </a:p>
        </p:txBody>
      </p:sp>
      <p:sp>
        <p:nvSpPr>
          <p:cNvPr id="46" name="Text">
            <a:extLst>
              <a:ext uri="{FF2B5EF4-FFF2-40B4-BE49-F238E27FC236}">
                <a16:creationId xmlns:a16="http://schemas.microsoft.com/office/drawing/2014/main" id="{F1FE9F7E-13A6-45E0-BE4F-07ADE1F97721}"/>
              </a:ext>
            </a:extLst>
          </p:cNvPr>
          <p:cNvSpPr/>
          <p:nvPr/>
        </p:nvSpPr>
        <p:spPr bwMode="auto">
          <a:xfrm>
            <a:off x="2063876" y="3735380"/>
            <a:ext cx="1061406" cy="145424"/>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503897" fontAlgn="base" hangingPunct="1">
              <a:lnSpc>
                <a:spcPct val="90000"/>
              </a:lnSpc>
              <a:spcBef>
                <a:spcPct val="0"/>
              </a:spcBef>
              <a:spcAft>
                <a:spcPct val="0"/>
              </a:spcAft>
            </a:pPr>
            <a:r>
              <a:rPr lang="en-US" sz="1050" spc="-27">
                <a:solidFill>
                  <a:srgbClr val="505050"/>
                </a:solidFill>
                <a:latin typeface="Segoe UI"/>
                <a:ea typeface="+mn-ea"/>
                <a:cs typeface="+mn-cs"/>
              </a:rPr>
              <a:t>Subsidiary</a:t>
            </a:r>
          </a:p>
        </p:txBody>
      </p:sp>
      <p:sp>
        <p:nvSpPr>
          <p:cNvPr id="47" name="Text">
            <a:extLst>
              <a:ext uri="{FF2B5EF4-FFF2-40B4-BE49-F238E27FC236}">
                <a16:creationId xmlns:a16="http://schemas.microsoft.com/office/drawing/2014/main" id="{CFA383BB-F68F-43BE-B027-2CA3E99D7637}"/>
              </a:ext>
            </a:extLst>
          </p:cNvPr>
          <p:cNvSpPr/>
          <p:nvPr/>
        </p:nvSpPr>
        <p:spPr bwMode="auto">
          <a:xfrm>
            <a:off x="1436208" y="2276416"/>
            <a:ext cx="1061406" cy="135037"/>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503897" fontAlgn="base" hangingPunct="1">
              <a:lnSpc>
                <a:spcPct val="90000"/>
              </a:lnSpc>
              <a:spcBef>
                <a:spcPct val="0"/>
              </a:spcBef>
              <a:spcAft>
                <a:spcPct val="0"/>
              </a:spcAft>
            </a:pPr>
            <a:r>
              <a:rPr lang="en-US" sz="975" spc="-27">
                <a:solidFill>
                  <a:srgbClr val="505050"/>
                </a:solidFill>
                <a:latin typeface="Segoe UI"/>
                <a:ea typeface="+mn-ea"/>
                <a:cs typeface="+mn-cs"/>
              </a:rPr>
              <a:t>Acquisition</a:t>
            </a:r>
          </a:p>
        </p:txBody>
      </p:sp>
      <p:sp>
        <p:nvSpPr>
          <p:cNvPr id="48" name="Text">
            <a:extLst>
              <a:ext uri="{FF2B5EF4-FFF2-40B4-BE49-F238E27FC236}">
                <a16:creationId xmlns:a16="http://schemas.microsoft.com/office/drawing/2014/main" id="{48E0E9CF-2D75-4EB2-8781-21B6A853BE34}"/>
              </a:ext>
            </a:extLst>
          </p:cNvPr>
          <p:cNvSpPr/>
          <p:nvPr/>
        </p:nvSpPr>
        <p:spPr bwMode="auto">
          <a:xfrm>
            <a:off x="823370" y="1718605"/>
            <a:ext cx="1061406" cy="124650"/>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503897" fontAlgn="base" hangingPunct="1">
              <a:lnSpc>
                <a:spcPct val="90000"/>
              </a:lnSpc>
              <a:spcBef>
                <a:spcPct val="0"/>
              </a:spcBef>
              <a:spcAft>
                <a:spcPct val="0"/>
              </a:spcAft>
            </a:pPr>
            <a:r>
              <a:rPr lang="en-US" sz="900" spc="-27">
                <a:solidFill>
                  <a:srgbClr val="505050"/>
                </a:solidFill>
                <a:latin typeface="Segoe UI"/>
                <a:ea typeface="+mn-ea"/>
                <a:cs typeface="+mn-cs"/>
              </a:rPr>
              <a:t>Branch office</a:t>
            </a:r>
          </a:p>
        </p:txBody>
      </p:sp>
      <p:grpSp>
        <p:nvGrpSpPr>
          <p:cNvPr id="21" name="Group 20">
            <a:extLst>
              <a:ext uri="{FF2B5EF4-FFF2-40B4-BE49-F238E27FC236}">
                <a16:creationId xmlns:a16="http://schemas.microsoft.com/office/drawing/2014/main" id="{2E905106-BA16-43ED-97CE-44945840C5E8}"/>
              </a:ext>
            </a:extLst>
          </p:cNvPr>
          <p:cNvGrpSpPr/>
          <p:nvPr/>
        </p:nvGrpSpPr>
        <p:grpSpPr>
          <a:xfrm>
            <a:off x="1561959" y="1554575"/>
            <a:ext cx="1907573" cy="1532476"/>
            <a:chOff x="2079841" y="2072766"/>
            <a:chExt cx="2300569" cy="2043301"/>
          </a:xfrm>
        </p:grpSpPr>
        <p:cxnSp>
          <p:nvCxnSpPr>
            <p:cNvPr id="5" name="Straight Arrow Connector 4">
              <a:extLst>
                <a:ext uri="{FF2B5EF4-FFF2-40B4-BE49-F238E27FC236}">
                  <a16:creationId xmlns:a16="http://schemas.microsoft.com/office/drawing/2014/main" id="{F03A6C77-A934-4479-A020-133315B4D2A1}"/>
                </a:ext>
              </a:extLst>
            </p:cNvPr>
            <p:cNvCxnSpPr>
              <a:cxnSpLocks/>
              <a:stCxn id="95" idx="3"/>
            </p:cNvCxnSpPr>
            <p:nvPr/>
          </p:nvCxnSpPr>
          <p:spPr>
            <a:xfrm>
              <a:off x="2083543" y="2072766"/>
              <a:ext cx="2296867" cy="1028275"/>
            </a:xfrm>
            <a:prstGeom prst="straightConnector1">
              <a:avLst/>
            </a:prstGeom>
            <a:ln>
              <a:solidFill>
                <a:schemeClr val="tx1">
                  <a:lumMod val="50000"/>
                  <a:lumOff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E66BD6E-304C-4E7C-B6FC-B4CBFF00EC67}"/>
                </a:ext>
              </a:extLst>
            </p:cNvPr>
            <p:cNvCxnSpPr>
              <a:cxnSpLocks/>
            </p:cNvCxnSpPr>
            <p:nvPr/>
          </p:nvCxnSpPr>
          <p:spPr>
            <a:xfrm>
              <a:off x="3020928" y="2797125"/>
              <a:ext cx="1359482" cy="372762"/>
            </a:xfrm>
            <a:prstGeom prst="straightConnector1">
              <a:avLst/>
            </a:prstGeom>
            <a:ln>
              <a:solidFill>
                <a:schemeClr val="tx1">
                  <a:lumMod val="50000"/>
                  <a:lumOff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3A0EDD6-6D34-49FA-A487-3495F07F5944}"/>
                </a:ext>
              </a:extLst>
            </p:cNvPr>
            <p:cNvCxnSpPr>
              <a:cxnSpLocks/>
            </p:cNvCxnSpPr>
            <p:nvPr/>
          </p:nvCxnSpPr>
          <p:spPr>
            <a:xfrm flipV="1">
              <a:off x="2079841" y="3176086"/>
              <a:ext cx="2274150" cy="406147"/>
            </a:xfrm>
            <a:prstGeom prst="straightConnector1">
              <a:avLst/>
            </a:prstGeom>
            <a:ln>
              <a:solidFill>
                <a:schemeClr val="tx1">
                  <a:lumMod val="50000"/>
                  <a:lumOff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933552E-B42F-4234-A253-7D58AE1B2AEA}"/>
                </a:ext>
              </a:extLst>
            </p:cNvPr>
            <p:cNvCxnSpPr>
              <a:cxnSpLocks/>
            </p:cNvCxnSpPr>
            <p:nvPr/>
          </p:nvCxnSpPr>
          <p:spPr>
            <a:xfrm flipV="1">
              <a:off x="3700668" y="3167319"/>
              <a:ext cx="635606" cy="948748"/>
            </a:xfrm>
            <a:prstGeom prst="straightConnector1">
              <a:avLst/>
            </a:prstGeom>
            <a:ln>
              <a:solidFill>
                <a:schemeClr val="tx1">
                  <a:lumMod val="50000"/>
                  <a:lumOff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65773E6-F73B-4FE8-BF45-CE6B814F291C}"/>
              </a:ext>
            </a:extLst>
          </p:cNvPr>
          <p:cNvGrpSpPr/>
          <p:nvPr/>
        </p:nvGrpSpPr>
        <p:grpSpPr>
          <a:xfrm>
            <a:off x="3000000" y="2037584"/>
            <a:ext cx="685800" cy="685800"/>
            <a:chOff x="1687568" y="2595578"/>
            <a:chExt cx="1371600" cy="1371600"/>
          </a:xfrm>
        </p:grpSpPr>
        <p:sp>
          <p:nvSpPr>
            <p:cNvPr id="64" name="Oval 63">
              <a:extLst>
                <a:ext uri="{FF2B5EF4-FFF2-40B4-BE49-F238E27FC236}">
                  <a16:creationId xmlns:a16="http://schemas.microsoft.com/office/drawing/2014/main" id="{F831B6E2-6C1F-4CAC-9424-8E839DEEC667}"/>
                </a:ext>
              </a:extLst>
            </p:cNvPr>
            <p:cNvSpPr/>
            <p:nvPr/>
          </p:nvSpPr>
          <p:spPr bwMode="auto">
            <a:xfrm>
              <a:off x="1687568" y="2595578"/>
              <a:ext cx="1371600" cy="1371600"/>
            </a:xfrm>
            <a:prstGeom prst="ellipse">
              <a:avLst/>
            </a:prstGeom>
            <a:solidFill>
              <a:schemeClr val="bg1"/>
            </a:solidFill>
            <a:ln>
              <a:noFill/>
              <a:headEnd type="none" w="med" len="med"/>
              <a:tailEnd type="none" w="med" len="med"/>
            </a:ln>
            <a:effectLst>
              <a:outerShdw blurRad="1905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pPr>
              <a:endParaRPr lang="en-US" sz="15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Graphic 64" descr="Question mark">
              <a:extLst>
                <a:ext uri="{FF2B5EF4-FFF2-40B4-BE49-F238E27FC236}">
                  <a16:creationId xmlns:a16="http://schemas.microsoft.com/office/drawing/2014/main" id="{EA9A8A4C-5183-47D0-A087-79CA91B5A87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30670" y="2638680"/>
              <a:ext cx="1285396" cy="1285396"/>
            </a:xfrm>
            <a:prstGeom prst="rect">
              <a:avLst/>
            </a:prstGeom>
          </p:spPr>
        </p:pic>
      </p:grpSp>
    </p:spTree>
    <p:extLst>
      <p:ext uri="{BB962C8B-B14F-4D97-AF65-F5344CB8AC3E}">
        <p14:creationId xmlns:p14="http://schemas.microsoft.com/office/powerpoint/2010/main" val="1450452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p:cTn id="7" dur="250" fill="hold"/>
                                        <p:tgtEl>
                                          <p:spTgt spid="122"/>
                                        </p:tgtEl>
                                        <p:attrNameLst>
                                          <p:attrName>ppt_w</p:attrName>
                                        </p:attrNameLst>
                                      </p:cBhvr>
                                      <p:tavLst>
                                        <p:tav tm="0">
                                          <p:val>
                                            <p:fltVal val="0"/>
                                          </p:val>
                                        </p:tav>
                                        <p:tav tm="100000">
                                          <p:val>
                                            <p:strVal val="#ppt_w"/>
                                          </p:val>
                                        </p:tav>
                                      </p:tavLst>
                                    </p:anim>
                                    <p:anim calcmode="lin" valueType="num">
                                      <p:cBhvr>
                                        <p:cTn id="8" dur="250" fill="hold"/>
                                        <p:tgtEl>
                                          <p:spTgt spid="122"/>
                                        </p:tgtEl>
                                        <p:attrNameLst>
                                          <p:attrName>ppt_h</p:attrName>
                                        </p:attrNameLst>
                                      </p:cBhvr>
                                      <p:tavLst>
                                        <p:tav tm="0">
                                          <p:val>
                                            <p:fltVal val="0"/>
                                          </p:val>
                                        </p:tav>
                                        <p:tav tm="100000">
                                          <p:val>
                                            <p:strVal val="#ppt_h"/>
                                          </p:val>
                                        </p:tav>
                                      </p:tavLst>
                                    </p:anim>
                                    <p:animEffect transition="in" filter="fade">
                                      <p:cBhvr>
                                        <p:cTn id="9" dur="250"/>
                                        <p:tgtEl>
                                          <p:spTgt spid="122"/>
                                        </p:tgtEl>
                                      </p:cBhvr>
                                    </p:animEffect>
                                  </p:childTnLst>
                                </p:cTn>
                              </p:par>
                              <p:par>
                                <p:cTn id="10" presetID="8" presetClass="emph" presetSubtype="0" fill="hold" nodeType="withEffect">
                                  <p:stCondLst>
                                    <p:cond delay="0"/>
                                  </p:stCondLst>
                                  <p:childTnLst>
                                    <p:animRot by="21600000">
                                      <p:cBhvr>
                                        <p:cTn id="11" dur="500" fill="hold"/>
                                        <p:tgtEl>
                                          <p:spTgt spid="122"/>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250"/>
                                        <p:tgtEl>
                                          <p:spTgt spid="8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250"/>
                                        <p:tgtEl>
                                          <p:spTgt spid="46"/>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250"/>
                                        <p:tgtEl>
                                          <p:spTgt spid="9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250"/>
                                        <p:tgtEl>
                                          <p:spTgt spid="45"/>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25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250"/>
                                        <p:tgtEl>
                                          <p:spTgt spid="47"/>
                                        </p:tgtEl>
                                      </p:cBhvr>
                                    </p:animEffect>
                                  </p:childTnLst>
                                </p:cTn>
                              </p:par>
                            </p:childTnLst>
                          </p:cTn>
                        </p:par>
                        <p:par>
                          <p:cTn id="38" fill="hold">
                            <p:stCondLst>
                              <p:cond delay="125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250"/>
                                        <p:tgtEl>
                                          <p:spTgt spid="9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p:cTn id="49" dur="350" fill="hold"/>
                                        <p:tgtEl>
                                          <p:spTgt spid="63"/>
                                        </p:tgtEl>
                                        <p:attrNameLst>
                                          <p:attrName>ppt_w</p:attrName>
                                        </p:attrNameLst>
                                      </p:cBhvr>
                                      <p:tavLst>
                                        <p:tav tm="0">
                                          <p:val>
                                            <p:fltVal val="0"/>
                                          </p:val>
                                        </p:tav>
                                        <p:tav tm="100000">
                                          <p:val>
                                            <p:strVal val="#ppt_w"/>
                                          </p:val>
                                        </p:tav>
                                      </p:tavLst>
                                    </p:anim>
                                    <p:anim calcmode="lin" valueType="num">
                                      <p:cBhvr>
                                        <p:cTn id="50" dur="350" fill="hold"/>
                                        <p:tgtEl>
                                          <p:spTgt spid="63"/>
                                        </p:tgtEl>
                                        <p:attrNameLst>
                                          <p:attrName>ppt_h</p:attrName>
                                        </p:attrNameLst>
                                      </p:cBhvr>
                                      <p:tavLst>
                                        <p:tav tm="0">
                                          <p:val>
                                            <p:fltVal val="0"/>
                                          </p:val>
                                        </p:tav>
                                        <p:tav tm="100000">
                                          <p:val>
                                            <p:strVal val="#ppt_h"/>
                                          </p:val>
                                        </p:tav>
                                      </p:tavLst>
                                    </p:anim>
                                    <p:animEffect transition="in" filter="fade">
                                      <p:cBhvr>
                                        <p:cTn id="51" dur="350"/>
                                        <p:tgtEl>
                                          <p:spTgt spid="63"/>
                                        </p:tgtEl>
                                      </p:cBhvr>
                                    </p:animEffect>
                                  </p:childTnLst>
                                </p:cTn>
                              </p:par>
                              <p:par>
                                <p:cTn id="52" presetID="22" presetClass="entr" presetSubtype="8"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BD9F-C823-442A-A3A9-C5916F071C8E}"/>
              </a:ext>
            </a:extLst>
          </p:cNvPr>
          <p:cNvSpPr>
            <a:spLocks noGrp="1"/>
          </p:cNvSpPr>
          <p:nvPr>
            <p:ph type="title"/>
          </p:nvPr>
        </p:nvSpPr>
        <p:spPr>
          <a:xfrm>
            <a:off x="441197" y="342900"/>
            <a:ext cx="8263890" cy="415499"/>
          </a:xfrm>
        </p:spPr>
        <p:txBody>
          <a:bodyPr/>
          <a:lstStyle/>
          <a:p>
            <a:r>
              <a:rPr lang="en-US" dirty="0"/>
              <a:t>Azure AD</a:t>
            </a:r>
            <a:r>
              <a:rPr lang="en-US" dirty="0">
                <a:solidFill>
                  <a:schemeClr val="accent6"/>
                </a:solidFill>
              </a:rPr>
              <a:t> · </a:t>
            </a:r>
            <a:r>
              <a:rPr lang="en-US" dirty="0">
                <a:solidFill>
                  <a:schemeClr val="accent1"/>
                </a:solidFill>
              </a:rPr>
              <a:t>Connect</a:t>
            </a:r>
            <a:r>
              <a:rPr lang="en-US" dirty="0"/>
              <a:t> </a:t>
            </a:r>
            <a:r>
              <a:rPr lang="en-US" dirty="0">
                <a:solidFill>
                  <a:schemeClr val="accent1"/>
                </a:solidFill>
              </a:rPr>
              <a:t>cloud provisioning</a:t>
            </a:r>
            <a:endParaRPr lang="en-US" dirty="0"/>
          </a:p>
        </p:txBody>
      </p:sp>
      <p:sp>
        <p:nvSpPr>
          <p:cNvPr id="71" name="Oval 70">
            <a:extLst>
              <a:ext uri="{FF2B5EF4-FFF2-40B4-BE49-F238E27FC236}">
                <a16:creationId xmlns:a16="http://schemas.microsoft.com/office/drawing/2014/main" id="{6AD76F62-FAA2-4E93-8661-F1C8BD67750C}"/>
              </a:ext>
            </a:extLst>
          </p:cNvPr>
          <p:cNvSpPr/>
          <p:nvPr/>
        </p:nvSpPr>
        <p:spPr bwMode="auto">
          <a:xfrm>
            <a:off x="1830282" y="1389562"/>
            <a:ext cx="2198284" cy="2198284"/>
          </a:xfrm>
          <a:prstGeom prst="ellipse">
            <a:avLst/>
          </a:prstGeom>
          <a:noFill/>
          <a:ln w="9525" cap="flat" cmpd="sng" algn="ctr">
            <a:no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49" fontAlgn="base" hangingPunct="1">
              <a:spcBef>
                <a:spcPct val="0"/>
              </a:spcBef>
              <a:spcAft>
                <a:spcPct val="0"/>
              </a:spcAft>
              <a:defRPr/>
            </a:pPr>
            <a:endParaRPr lang="en-US" sz="1800">
              <a:gradFill>
                <a:gsLst>
                  <a:gs pos="40075">
                    <a:srgbClr val="FFFFFF"/>
                  </a:gs>
                  <a:gs pos="30000">
                    <a:srgbClr val="FFFFFF"/>
                  </a:gs>
                </a:gsLst>
                <a:lin ang="5400000" scaled="0"/>
              </a:gradFill>
              <a:latin typeface="Segoe UI"/>
              <a:ea typeface="+mn-ea"/>
              <a:cs typeface="+mn-cs"/>
            </a:endParaRPr>
          </a:p>
        </p:txBody>
      </p:sp>
      <p:sp>
        <p:nvSpPr>
          <p:cNvPr id="73" name="TextBox 72">
            <a:extLst>
              <a:ext uri="{FF2B5EF4-FFF2-40B4-BE49-F238E27FC236}">
                <a16:creationId xmlns:a16="http://schemas.microsoft.com/office/drawing/2014/main" id="{A7B61AE4-6FF0-4DAE-8692-DDE4B505C5C5}"/>
              </a:ext>
            </a:extLst>
          </p:cNvPr>
          <p:cNvSpPr txBox="1"/>
          <p:nvPr/>
        </p:nvSpPr>
        <p:spPr>
          <a:xfrm>
            <a:off x="4133482" y="1417218"/>
            <a:ext cx="877035" cy="276999"/>
          </a:xfrm>
          <a:prstGeom prst="rect">
            <a:avLst/>
          </a:prstGeom>
          <a:noFill/>
        </p:spPr>
        <p:txBody>
          <a:bodyPr wrap="none" lIns="0" tIns="0" rIns="0" bIns="0" rtlCol="0">
            <a:spAutoFit/>
          </a:bodyPr>
          <a:lstStyle/>
          <a:p>
            <a:pPr algn="ctr" defTabSz="914378" hangingPunct="1">
              <a:defRPr/>
            </a:pPr>
            <a:r>
              <a:rPr lang="en-US" sz="1800" kern="1200" spc="-75">
                <a:ln w="3175">
                  <a:noFill/>
                </a:ln>
                <a:latin typeface="Segoe UI" panose="020B0502040204020203" pitchFamily="34" charset="0"/>
                <a:ea typeface="ＭＳ Ｐゴシック" charset="0"/>
                <a:cs typeface="Segoe UI" panose="020B0502040204020203" pitchFamily="34" charset="0"/>
              </a:rPr>
              <a:t>Azure AD</a:t>
            </a:r>
          </a:p>
        </p:txBody>
      </p:sp>
      <p:pic>
        <p:nvPicPr>
          <p:cNvPr id="49" name="Graphic 48">
            <a:extLst>
              <a:ext uri="{FF2B5EF4-FFF2-40B4-BE49-F238E27FC236}">
                <a16:creationId xmlns:a16="http://schemas.microsoft.com/office/drawing/2014/main" id="{CD63E1FA-DCFC-4EF8-9708-14AD333118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074095" y="1760149"/>
            <a:ext cx="170498" cy="170498"/>
          </a:xfrm>
          <a:prstGeom prst="rect">
            <a:avLst/>
          </a:prstGeom>
        </p:spPr>
      </p:pic>
      <p:pic>
        <p:nvPicPr>
          <p:cNvPr id="50" name="Graphic 49">
            <a:extLst>
              <a:ext uri="{FF2B5EF4-FFF2-40B4-BE49-F238E27FC236}">
                <a16:creationId xmlns:a16="http://schemas.microsoft.com/office/drawing/2014/main" id="{900BD962-4191-4B27-AD77-9F06911F2A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028249" y="2402307"/>
            <a:ext cx="170498" cy="170498"/>
          </a:xfrm>
          <a:prstGeom prst="rect">
            <a:avLst/>
          </a:prstGeom>
        </p:spPr>
      </p:pic>
      <p:pic>
        <p:nvPicPr>
          <p:cNvPr id="51" name="Graphic 50">
            <a:extLst>
              <a:ext uri="{FF2B5EF4-FFF2-40B4-BE49-F238E27FC236}">
                <a16:creationId xmlns:a16="http://schemas.microsoft.com/office/drawing/2014/main" id="{3759D165-3EDD-448E-85BA-1810FF3E78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793973" y="2639400"/>
            <a:ext cx="213404" cy="213404"/>
          </a:xfrm>
          <a:prstGeom prst="rect">
            <a:avLst/>
          </a:prstGeom>
        </p:spPr>
      </p:pic>
      <p:pic>
        <p:nvPicPr>
          <p:cNvPr id="52" name="Graphic 51">
            <a:extLst>
              <a:ext uri="{FF2B5EF4-FFF2-40B4-BE49-F238E27FC236}">
                <a16:creationId xmlns:a16="http://schemas.microsoft.com/office/drawing/2014/main" id="{B1C35DAA-22DA-4B29-ABF9-B9B451593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426868" y="2008802"/>
            <a:ext cx="146652" cy="146652"/>
          </a:xfrm>
          <a:prstGeom prst="rect">
            <a:avLst/>
          </a:prstGeom>
        </p:spPr>
      </p:pic>
      <p:pic>
        <p:nvPicPr>
          <p:cNvPr id="82" name="Picture 81">
            <a:extLst>
              <a:ext uri="{FF2B5EF4-FFF2-40B4-BE49-F238E27FC236}">
                <a16:creationId xmlns:a16="http://schemas.microsoft.com/office/drawing/2014/main" id="{976DFB11-0F6C-4361-9F77-8D843900DB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70192" y="2717508"/>
            <a:ext cx="613084" cy="405845"/>
          </a:xfrm>
          <a:prstGeom prst="rect">
            <a:avLst/>
          </a:prstGeom>
        </p:spPr>
      </p:pic>
      <p:pic>
        <p:nvPicPr>
          <p:cNvPr id="93" name="Picture 92">
            <a:extLst>
              <a:ext uri="{FF2B5EF4-FFF2-40B4-BE49-F238E27FC236}">
                <a16:creationId xmlns:a16="http://schemas.microsoft.com/office/drawing/2014/main" id="{D6667589-78E0-4B62-A08B-A2785CCF71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391" y="2080231"/>
            <a:ext cx="340955" cy="225703"/>
          </a:xfrm>
          <a:prstGeom prst="rect">
            <a:avLst/>
          </a:prstGeom>
        </p:spPr>
      </p:pic>
      <p:pic>
        <p:nvPicPr>
          <p:cNvPr id="94" name="Picture 93">
            <a:extLst>
              <a:ext uri="{FF2B5EF4-FFF2-40B4-BE49-F238E27FC236}">
                <a16:creationId xmlns:a16="http://schemas.microsoft.com/office/drawing/2014/main" id="{A8153BAC-FD54-4EC5-B339-571B0C0E2D3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71051" y="2470399"/>
            <a:ext cx="480266" cy="317924"/>
          </a:xfrm>
          <a:prstGeom prst="rect">
            <a:avLst/>
          </a:prstGeom>
        </p:spPr>
      </p:pic>
      <p:pic>
        <p:nvPicPr>
          <p:cNvPr id="95" name="Picture 94">
            <a:extLst>
              <a:ext uri="{FF2B5EF4-FFF2-40B4-BE49-F238E27FC236}">
                <a16:creationId xmlns:a16="http://schemas.microsoft.com/office/drawing/2014/main" id="{4E763809-E0F6-468F-99EA-80671FA84C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3331" y="1852491"/>
            <a:ext cx="236130" cy="156311"/>
          </a:xfrm>
          <a:prstGeom prst="rect">
            <a:avLst/>
          </a:prstGeom>
        </p:spPr>
      </p:pic>
      <p:cxnSp>
        <p:nvCxnSpPr>
          <p:cNvPr id="20" name="Straight Arrow Connector 19">
            <a:extLst>
              <a:ext uri="{FF2B5EF4-FFF2-40B4-BE49-F238E27FC236}">
                <a16:creationId xmlns:a16="http://schemas.microsoft.com/office/drawing/2014/main" id="{C0C5E874-8718-4B00-BCA4-BBEFC8D0EE90}"/>
              </a:ext>
            </a:extLst>
          </p:cNvPr>
          <p:cNvCxnSpPr/>
          <p:nvPr/>
        </p:nvCxnSpPr>
        <p:spPr>
          <a:xfrm>
            <a:off x="2251628" y="1845397"/>
            <a:ext cx="1949246"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C4CDF04-430E-4233-8C10-7B955AE86615}"/>
              </a:ext>
            </a:extLst>
          </p:cNvPr>
          <p:cNvCxnSpPr/>
          <p:nvPr/>
        </p:nvCxnSpPr>
        <p:spPr>
          <a:xfrm>
            <a:off x="2198747" y="2487555"/>
            <a:ext cx="1508760"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B032E13-BB71-4165-9876-D0DD19CCFDB0}"/>
              </a:ext>
            </a:extLst>
          </p:cNvPr>
          <p:cNvCxnSpPr/>
          <p:nvPr/>
        </p:nvCxnSpPr>
        <p:spPr>
          <a:xfrm>
            <a:off x="2573520" y="2082128"/>
            <a:ext cx="1371600"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8EDEAF3-B803-49AE-B19D-5DC291AC0E67}"/>
              </a:ext>
            </a:extLst>
          </p:cNvPr>
          <p:cNvCxnSpPr/>
          <p:nvPr/>
        </p:nvCxnSpPr>
        <p:spPr>
          <a:xfrm>
            <a:off x="3007401" y="2746102"/>
            <a:ext cx="891540"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4E386C1B-314C-42D0-87C9-B1B535D25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62538" y="1742427"/>
            <a:ext cx="1218924" cy="1218924"/>
          </a:xfrm>
          <a:prstGeom prst="rect">
            <a:avLst/>
          </a:prstGeom>
        </p:spPr>
      </p:pic>
      <p:grpSp>
        <p:nvGrpSpPr>
          <p:cNvPr id="91" name="Group 90">
            <a:extLst>
              <a:ext uri="{FF2B5EF4-FFF2-40B4-BE49-F238E27FC236}">
                <a16:creationId xmlns:a16="http://schemas.microsoft.com/office/drawing/2014/main" id="{24C8E9AF-7B97-4F36-A075-28F3DFACBF1E}"/>
              </a:ext>
            </a:extLst>
          </p:cNvPr>
          <p:cNvGrpSpPr/>
          <p:nvPr/>
        </p:nvGrpSpPr>
        <p:grpSpPr>
          <a:xfrm>
            <a:off x="6817111" y="1299754"/>
            <a:ext cx="1292687" cy="823565"/>
            <a:chOff x="9254246" y="2411399"/>
            <a:chExt cx="1424448" cy="907510"/>
          </a:xfrm>
        </p:grpSpPr>
        <p:sp>
          <p:nvSpPr>
            <p:cNvPr id="92" name="cloud" title="Icon of a cloud">
              <a:extLst>
                <a:ext uri="{FF2B5EF4-FFF2-40B4-BE49-F238E27FC236}">
                  <a16:creationId xmlns:a16="http://schemas.microsoft.com/office/drawing/2014/main" id="{0FEFF9CE-3202-48C5-9468-90B1ABFE308A}"/>
                </a:ext>
              </a:extLst>
            </p:cNvPr>
            <p:cNvSpPr>
              <a:spLocks noChangeAspect="1"/>
            </p:cNvSpPr>
            <p:nvPr/>
          </p:nvSpPr>
          <p:spPr bwMode="auto">
            <a:xfrm>
              <a:off x="9254246" y="2411399"/>
              <a:ext cx="1424448" cy="9075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74000"/>
              </a:srgbClr>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378" hangingPunct="1">
                <a:defRPr/>
              </a:pPr>
              <a:endParaRPr lang="en-US" sz="900">
                <a:gradFill>
                  <a:gsLst>
                    <a:gs pos="0">
                      <a:srgbClr val="505050"/>
                    </a:gs>
                    <a:gs pos="100000">
                      <a:srgbClr val="505050"/>
                    </a:gs>
                  </a:gsLst>
                </a:gradFill>
                <a:latin typeface="Segoe UI"/>
                <a:ea typeface="+mn-ea"/>
                <a:cs typeface="+mn-cs"/>
              </a:endParaRPr>
            </a:p>
          </p:txBody>
        </p:sp>
        <p:pic>
          <p:nvPicPr>
            <p:cNvPr id="96" name="Picture 95">
              <a:extLst>
                <a:ext uri="{FF2B5EF4-FFF2-40B4-BE49-F238E27FC236}">
                  <a16:creationId xmlns:a16="http://schemas.microsoft.com/office/drawing/2014/main" id="{269E7304-2118-47A3-9F43-8A43AFD91782}"/>
                </a:ext>
              </a:extLst>
            </p:cNvPr>
            <p:cNvPicPr>
              <a:picLocks noChangeAspect="1"/>
            </p:cNvPicPr>
            <p:nvPr/>
          </p:nvPicPr>
          <p:blipFill>
            <a:blip r:embed="rId8"/>
            <a:stretch>
              <a:fillRect/>
            </a:stretch>
          </p:blipFill>
          <p:spPr>
            <a:xfrm>
              <a:off x="9768799" y="2637588"/>
              <a:ext cx="510361" cy="462050"/>
            </a:xfrm>
            <a:prstGeom prst="rect">
              <a:avLst/>
            </a:prstGeom>
            <a:noFill/>
            <a:ln>
              <a:noFill/>
            </a:ln>
          </p:spPr>
        </p:pic>
      </p:grpSp>
      <p:grpSp>
        <p:nvGrpSpPr>
          <p:cNvPr id="97" name="Group 96">
            <a:extLst>
              <a:ext uri="{FF2B5EF4-FFF2-40B4-BE49-F238E27FC236}">
                <a16:creationId xmlns:a16="http://schemas.microsoft.com/office/drawing/2014/main" id="{7B828522-3DC9-4195-89F2-32DE8F248875}"/>
              </a:ext>
            </a:extLst>
          </p:cNvPr>
          <p:cNvGrpSpPr/>
          <p:nvPr/>
        </p:nvGrpSpPr>
        <p:grpSpPr>
          <a:xfrm>
            <a:off x="7350391" y="1887582"/>
            <a:ext cx="1297723" cy="826771"/>
            <a:chOff x="6552722" y="2891171"/>
            <a:chExt cx="1228928" cy="782943"/>
          </a:xfrm>
        </p:grpSpPr>
        <p:sp>
          <p:nvSpPr>
            <p:cNvPr id="98" name="cloud" title="Icon of a cloud">
              <a:extLst>
                <a:ext uri="{FF2B5EF4-FFF2-40B4-BE49-F238E27FC236}">
                  <a16:creationId xmlns:a16="http://schemas.microsoft.com/office/drawing/2014/main" id="{6FC0E125-7ED2-4CF0-9E34-A5DC10DA2ADE}"/>
                </a:ext>
              </a:extLst>
            </p:cNvPr>
            <p:cNvSpPr>
              <a:spLocks noChangeAspect="1"/>
            </p:cNvSpPr>
            <p:nvPr/>
          </p:nvSpPr>
          <p:spPr bwMode="auto">
            <a:xfrm>
              <a:off x="6552722" y="2891171"/>
              <a:ext cx="1228928" cy="78294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84000"/>
              </a:srgbClr>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378" hangingPunct="1">
                <a:defRPr/>
              </a:pPr>
              <a:endParaRPr lang="en-US" sz="900">
                <a:gradFill>
                  <a:gsLst>
                    <a:gs pos="0">
                      <a:srgbClr val="505050"/>
                    </a:gs>
                    <a:gs pos="100000">
                      <a:srgbClr val="505050"/>
                    </a:gs>
                  </a:gsLst>
                </a:gradFill>
                <a:latin typeface="Segoe UI"/>
                <a:ea typeface="+mn-ea"/>
                <a:cs typeface="+mn-cs"/>
              </a:endParaRPr>
            </a:p>
          </p:txBody>
        </p:sp>
        <p:grpSp>
          <p:nvGrpSpPr>
            <p:cNvPr id="99" name="Group 98">
              <a:extLst>
                <a:ext uri="{FF2B5EF4-FFF2-40B4-BE49-F238E27FC236}">
                  <a16:creationId xmlns:a16="http://schemas.microsoft.com/office/drawing/2014/main" id="{6848B5DC-90C2-4787-A407-9FB157658FA2}"/>
                </a:ext>
              </a:extLst>
            </p:cNvPr>
            <p:cNvGrpSpPr/>
            <p:nvPr/>
          </p:nvGrpSpPr>
          <p:grpSpPr>
            <a:xfrm>
              <a:off x="6841391" y="3152143"/>
              <a:ext cx="582475" cy="402143"/>
              <a:chOff x="7801180" y="1778877"/>
              <a:chExt cx="1178725" cy="785818"/>
            </a:xfrm>
            <a:solidFill>
              <a:srgbClr val="0178D7"/>
            </a:solidFill>
          </p:grpSpPr>
          <p:pic>
            <p:nvPicPr>
              <p:cNvPr id="100" name="Picture 99">
                <a:extLst>
                  <a:ext uri="{FF2B5EF4-FFF2-40B4-BE49-F238E27FC236}">
                    <a16:creationId xmlns:a16="http://schemas.microsoft.com/office/drawing/2014/main" id="{E6B17040-9908-4E40-B928-34FC46B1DDEB}"/>
                  </a:ext>
                </a:extLst>
              </p:cNvPr>
              <p:cNvPicPr>
                <a:picLocks noChangeAspect="1"/>
              </p:cNvPicPr>
              <p:nvPr/>
            </p:nvPicPr>
            <p:blipFill>
              <a:blip r:embed="rId9"/>
              <a:stretch>
                <a:fillRect/>
              </a:stretch>
            </p:blipFill>
            <p:spPr>
              <a:xfrm>
                <a:off x="7801180" y="1778877"/>
                <a:ext cx="1178725" cy="785818"/>
              </a:xfrm>
              <a:prstGeom prst="rect">
                <a:avLst/>
              </a:prstGeom>
              <a:noFill/>
              <a:ln>
                <a:noFill/>
              </a:ln>
            </p:spPr>
          </p:pic>
          <p:pic>
            <p:nvPicPr>
              <p:cNvPr id="101" name="Picture 100">
                <a:extLst>
                  <a:ext uri="{FF2B5EF4-FFF2-40B4-BE49-F238E27FC236}">
                    <a16:creationId xmlns:a16="http://schemas.microsoft.com/office/drawing/2014/main" id="{898EC900-6117-4E0B-B04D-D2C98D75079B}"/>
                  </a:ext>
                </a:extLst>
              </p:cNvPr>
              <p:cNvPicPr>
                <a:picLocks noChangeAspect="1"/>
              </p:cNvPicPr>
              <p:nvPr/>
            </p:nvPicPr>
            <p:blipFill>
              <a:blip r:embed="rId10" cstate="print">
                <a:duotone>
                  <a:prstClr val="black"/>
                  <a:srgbClr val="0078D7">
                    <a:tint val="45000"/>
                    <a:satMod val="400000"/>
                  </a:srgbClr>
                </a:duotone>
                <a:extLst>
                  <a:ext uri="{BEBA8EAE-BF5A-486C-A8C5-ECC9F3942E4B}">
                    <a14:imgProps xmlns:a14="http://schemas.microsoft.com/office/drawing/2010/main">
                      <a14:imgLayer r:embed="rId11">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7969015" y="2033126"/>
                <a:ext cx="928347" cy="225434"/>
              </a:xfrm>
              <a:prstGeom prst="rect">
                <a:avLst/>
              </a:prstGeom>
              <a:solidFill>
                <a:schemeClr val="bg1"/>
              </a:solidFill>
              <a:ln>
                <a:noFill/>
              </a:ln>
            </p:spPr>
          </p:pic>
        </p:grpSp>
      </p:grpSp>
      <p:grpSp>
        <p:nvGrpSpPr>
          <p:cNvPr id="102" name="Group 101">
            <a:extLst>
              <a:ext uri="{FF2B5EF4-FFF2-40B4-BE49-F238E27FC236}">
                <a16:creationId xmlns:a16="http://schemas.microsoft.com/office/drawing/2014/main" id="{A0702AFB-B27A-4973-B789-83880F76017E}"/>
              </a:ext>
            </a:extLst>
          </p:cNvPr>
          <p:cNvGrpSpPr/>
          <p:nvPr/>
        </p:nvGrpSpPr>
        <p:grpSpPr>
          <a:xfrm>
            <a:off x="6843548" y="2620227"/>
            <a:ext cx="1292687" cy="823566"/>
            <a:chOff x="8325021" y="1917820"/>
            <a:chExt cx="1148208" cy="731520"/>
          </a:xfrm>
          <a:solidFill>
            <a:srgbClr val="0178D7"/>
          </a:solidFill>
          <a:effectLst>
            <a:outerShdw blurRad="50800" dist="38100" dir="2700000" algn="tl" rotWithShape="0">
              <a:prstClr val="black">
                <a:alpha val="40000"/>
              </a:prstClr>
            </a:outerShdw>
          </a:effectLst>
        </p:grpSpPr>
        <p:sp>
          <p:nvSpPr>
            <p:cNvPr id="103" name="cloud" title="Icon of a cloud">
              <a:extLst>
                <a:ext uri="{FF2B5EF4-FFF2-40B4-BE49-F238E27FC236}">
                  <a16:creationId xmlns:a16="http://schemas.microsoft.com/office/drawing/2014/main" id="{0A3C1957-5497-48C0-9CF0-4BC63BC50C96}"/>
                </a:ext>
              </a:extLst>
            </p:cNvPr>
            <p:cNvSpPr>
              <a:spLocks noChangeAspect="1"/>
            </p:cNvSpPr>
            <p:nvPr/>
          </p:nvSpPr>
          <p:spPr bwMode="auto">
            <a:xfrm>
              <a:off x="8325021" y="1917820"/>
              <a:ext cx="1148208" cy="7315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378" hangingPunct="1">
                <a:defRPr/>
              </a:pPr>
              <a:endParaRPr lang="en-US" sz="900">
                <a:gradFill>
                  <a:gsLst>
                    <a:gs pos="0">
                      <a:srgbClr val="505050"/>
                    </a:gs>
                    <a:gs pos="100000">
                      <a:srgbClr val="505050"/>
                    </a:gs>
                  </a:gsLst>
                </a:gradFill>
                <a:latin typeface="Segoe UI"/>
                <a:ea typeface="+mn-ea"/>
                <a:cs typeface="+mn-cs"/>
              </a:endParaRPr>
            </a:p>
          </p:txBody>
        </p:sp>
        <p:pic>
          <p:nvPicPr>
            <p:cNvPr id="104" name="Picture 103">
              <a:extLst>
                <a:ext uri="{FF2B5EF4-FFF2-40B4-BE49-F238E27FC236}">
                  <a16:creationId xmlns:a16="http://schemas.microsoft.com/office/drawing/2014/main" id="{862FBE6B-36DA-4AF5-B497-9F938F8C9DCE}"/>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682637" y="2194215"/>
              <a:ext cx="386012" cy="358776"/>
            </a:xfrm>
            <a:prstGeom prst="rect">
              <a:avLst/>
            </a:prstGeom>
            <a:grpFill/>
            <a:ln>
              <a:noFill/>
            </a:ln>
          </p:spPr>
        </p:pic>
      </p:grpSp>
      <p:grpSp>
        <p:nvGrpSpPr>
          <p:cNvPr id="105" name="Group 104">
            <a:extLst>
              <a:ext uri="{FF2B5EF4-FFF2-40B4-BE49-F238E27FC236}">
                <a16:creationId xmlns:a16="http://schemas.microsoft.com/office/drawing/2014/main" id="{5E9B9A30-1171-4B5B-B538-72120C8AB88A}"/>
              </a:ext>
            </a:extLst>
          </p:cNvPr>
          <p:cNvGrpSpPr/>
          <p:nvPr/>
        </p:nvGrpSpPr>
        <p:grpSpPr>
          <a:xfrm>
            <a:off x="6375340" y="2014046"/>
            <a:ext cx="1292687" cy="823566"/>
            <a:chOff x="6083207" y="3924488"/>
            <a:chExt cx="1224160" cy="779908"/>
          </a:xfrm>
        </p:grpSpPr>
        <p:sp>
          <p:nvSpPr>
            <p:cNvPr id="106" name="cloud" title="Icon of a cloud">
              <a:extLst>
                <a:ext uri="{FF2B5EF4-FFF2-40B4-BE49-F238E27FC236}">
                  <a16:creationId xmlns:a16="http://schemas.microsoft.com/office/drawing/2014/main" id="{1D7BA700-70B9-429D-9A0A-87C92B23A438}"/>
                </a:ext>
              </a:extLst>
            </p:cNvPr>
            <p:cNvSpPr>
              <a:spLocks noChangeAspect="1"/>
            </p:cNvSpPr>
            <p:nvPr/>
          </p:nvSpPr>
          <p:spPr bwMode="auto">
            <a:xfrm>
              <a:off x="6083207" y="3924488"/>
              <a:ext cx="1224160" cy="7799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86000"/>
              </a:srgbClr>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378" hangingPunct="1">
                <a:defRPr/>
              </a:pPr>
              <a:endParaRPr lang="en-US" sz="900">
                <a:gradFill>
                  <a:gsLst>
                    <a:gs pos="0">
                      <a:srgbClr val="505050"/>
                    </a:gs>
                    <a:gs pos="100000">
                      <a:srgbClr val="505050"/>
                    </a:gs>
                  </a:gsLst>
                </a:gradFill>
                <a:latin typeface="Segoe UI"/>
                <a:ea typeface="+mn-ea"/>
                <a:cs typeface="+mn-cs"/>
              </a:endParaRPr>
            </a:p>
          </p:txBody>
        </p:sp>
        <p:pic>
          <p:nvPicPr>
            <p:cNvPr id="107" name="Picture 106">
              <a:extLst>
                <a:ext uri="{FF2B5EF4-FFF2-40B4-BE49-F238E27FC236}">
                  <a16:creationId xmlns:a16="http://schemas.microsoft.com/office/drawing/2014/main" id="{F2CF0625-77FC-4E61-BF2A-A0D4F472BC15}"/>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71000"/>
                      </a14:imgEffect>
                      <a14:imgEffect>
                        <a14:brightnessContrast bright="100000"/>
                      </a14:imgEffect>
                    </a14:imgLayer>
                  </a14:imgProps>
                </a:ext>
              </a:extLst>
            </a:blip>
            <a:srcRect/>
            <a:stretch/>
          </p:blipFill>
          <p:spPr>
            <a:xfrm>
              <a:off x="6505849" y="4178771"/>
              <a:ext cx="322943" cy="382688"/>
            </a:xfrm>
            <a:prstGeom prst="rect">
              <a:avLst/>
            </a:prstGeom>
          </p:spPr>
        </p:pic>
      </p:grpSp>
      <p:cxnSp>
        <p:nvCxnSpPr>
          <p:cNvPr id="108" name="Straight Arrow Connector 107">
            <a:extLst>
              <a:ext uri="{FF2B5EF4-FFF2-40B4-BE49-F238E27FC236}">
                <a16:creationId xmlns:a16="http://schemas.microsoft.com/office/drawing/2014/main" id="{BB06CCE5-41B2-4652-81CD-2E8B0A968015}"/>
              </a:ext>
            </a:extLst>
          </p:cNvPr>
          <p:cNvCxnSpPr>
            <a:cxnSpLocks/>
          </p:cNvCxnSpPr>
          <p:nvPr/>
        </p:nvCxnSpPr>
        <p:spPr>
          <a:xfrm>
            <a:off x="5307595" y="2461034"/>
            <a:ext cx="960120"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E3C49D7-91DF-4327-AC17-0CEBB73D72D3}"/>
              </a:ext>
            </a:extLst>
          </p:cNvPr>
          <p:cNvGrpSpPr/>
          <p:nvPr/>
        </p:nvGrpSpPr>
        <p:grpSpPr>
          <a:xfrm>
            <a:off x="3720292" y="3322961"/>
            <a:ext cx="1383750" cy="1276070"/>
            <a:chOff x="4456886" y="4962105"/>
            <a:chExt cx="1845000" cy="1701426"/>
          </a:xfrm>
        </p:grpSpPr>
        <p:grpSp>
          <p:nvGrpSpPr>
            <p:cNvPr id="54" name="Group 53">
              <a:extLst>
                <a:ext uri="{FF2B5EF4-FFF2-40B4-BE49-F238E27FC236}">
                  <a16:creationId xmlns:a16="http://schemas.microsoft.com/office/drawing/2014/main" id="{385EDBC0-D6E5-4858-B2A1-15452B524235}"/>
                </a:ext>
              </a:extLst>
            </p:cNvPr>
            <p:cNvGrpSpPr/>
            <p:nvPr/>
          </p:nvGrpSpPr>
          <p:grpSpPr>
            <a:xfrm>
              <a:off x="4456886" y="4962105"/>
              <a:ext cx="813573" cy="1400760"/>
              <a:chOff x="3613301" y="3372642"/>
              <a:chExt cx="1921433" cy="3007463"/>
            </a:xfrm>
          </p:grpSpPr>
          <p:pic>
            <p:nvPicPr>
              <p:cNvPr id="57" name="Picture 88">
                <a:extLst>
                  <a:ext uri="{FF2B5EF4-FFF2-40B4-BE49-F238E27FC236}">
                    <a16:creationId xmlns:a16="http://schemas.microsoft.com/office/drawing/2014/main" id="{639D11ED-A169-4038-A54D-62952FF0146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613301" y="3372642"/>
                <a:ext cx="1921433" cy="3007463"/>
              </a:xfrm>
              <a:prstGeom prst="rect">
                <a:avLst/>
              </a:prstGeom>
            </p:spPr>
          </p:pic>
          <p:sp>
            <p:nvSpPr>
              <p:cNvPr id="58" name="Rectangle 57">
                <a:extLst>
                  <a:ext uri="{FF2B5EF4-FFF2-40B4-BE49-F238E27FC236}">
                    <a16:creationId xmlns:a16="http://schemas.microsoft.com/office/drawing/2014/main" id="{870DA5AE-2B16-41A0-ABE2-2D45F95928B5}"/>
                  </a:ext>
                </a:extLst>
              </p:cNvPr>
              <p:cNvSpPr/>
              <p:nvPr/>
            </p:nvSpPr>
            <p:spPr bwMode="auto">
              <a:xfrm>
                <a:off x="4110860" y="469101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48485D74-1EB5-4BFD-B856-EB21DB1AD843}"/>
                  </a:ext>
                </a:extLst>
              </p:cNvPr>
              <p:cNvSpPr/>
              <p:nvPr/>
            </p:nvSpPr>
            <p:spPr bwMode="auto">
              <a:xfrm>
                <a:off x="4110860" y="4878288"/>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1A0EA725-E896-430D-8CDA-4A86FA32893C}"/>
                  </a:ext>
                </a:extLst>
              </p:cNvPr>
              <p:cNvSpPr/>
              <p:nvPr/>
            </p:nvSpPr>
            <p:spPr bwMode="auto">
              <a:xfrm>
                <a:off x="4110860" y="506555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F53A07EA-9ECD-45D7-974D-AE415C2519CE}"/>
                  </a:ext>
                </a:extLst>
              </p:cNvPr>
              <p:cNvSpPr/>
              <p:nvPr/>
            </p:nvSpPr>
            <p:spPr bwMode="auto">
              <a:xfrm>
                <a:off x="4110860" y="5252831"/>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9B5297DA-E9E1-48E1-B815-47DF85C2648E}"/>
                  </a:ext>
                </a:extLst>
              </p:cNvPr>
              <p:cNvSpPr/>
              <p:nvPr/>
            </p:nvSpPr>
            <p:spPr bwMode="auto">
              <a:xfrm>
                <a:off x="4110860" y="544009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208EF926-21E2-425C-8C63-9DB90E32D34E}"/>
                  </a:ext>
                </a:extLst>
              </p:cNvPr>
              <p:cNvSpPr/>
              <p:nvPr/>
            </p:nvSpPr>
            <p:spPr bwMode="auto">
              <a:xfrm>
                <a:off x="4110857" y="5627366"/>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1BF9AA84-5465-4E8E-8485-C9F065ED0F53}"/>
                  </a:ext>
                </a:extLst>
              </p:cNvPr>
              <p:cNvSpPr/>
              <p:nvPr/>
            </p:nvSpPr>
            <p:spPr bwMode="auto">
              <a:xfrm>
                <a:off x="4110860" y="5814642"/>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BCC980F8-7433-4EF6-90C8-A6DEB1DF35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68815" y="5662485"/>
              <a:ext cx="1054094" cy="697782"/>
            </a:xfrm>
            <a:prstGeom prst="rect">
              <a:avLst/>
            </a:prstGeom>
          </p:spPr>
        </p:pic>
        <p:sp>
          <p:nvSpPr>
            <p:cNvPr id="56" name="Text">
              <a:extLst>
                <a:ext uri="{FF2B5EF4-FFF2-40B4-BE49-F238E27FC236}">
                  <a16:creationId xmlns:a16="http://schemas.microsoft.com/office/drawing/2014/main" id="{71160CA3-542F-4CE9-A74B-53D7E24F1E50}"/>
                </a:ext>
              </a:extLst>
            </p:cNvPr>
            <p:cNvSpPr/>
            <p:nvPr/>
          </p:nvSpPr>
          <p:spPr bwMode="auto">
            <a:xfrm>
              <a:off x="4886678" y="6441932"/>
              <a:ext cx="1415208" cy="221599"/>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503897" fontAlgn="base" hangingPunct="1">
                <a:lnSpc>
                  <a:spcPct val="90000"/>
                </a:lnSpc>
                <a:spcBef>
                  <a:spcPct val="0"/>
                </a:spcBef>
                <a:spcAft>
                  <a:spcPct val="0"/>
                </a:spcAft>
              </a:pPr>
              <a:r>
                <a:rPr lang="en-US" sz="1200" spc="-27">
                  <a:solidFill>
                    <a:srgbClr val="505050"/>
                  </a:solidFill>
                  <a:latin typeface="Segoe UI"/>
                  <a:ea typeface="+mn-ea"/>
                  <a:cs typeface="+mn-cs"/>
                </a:rPr>
                <a:t>Active Directory</a:t>
              </a:r>
            </a:p>
          </p:txBody>
        </p:sp>
      </p:grpSp>
      <p:cxnSp>
        <p:nvCxnSpPr>
          <p:cNvPr id="65" name="Straight Arrow Connector 64">
            <a:extLst>
              <a:ext uri="{FF2B5EF4-FFF2-40B4-BE49-F238E27FC236}">
                <a16:creationId xmlns:a16="http://schemas.microsoft.com/office/drawing/2014/main" id="{1C6DEC70-CFC3-4977-B907-DC4D1BA6CAF6}"/>
              </a:ext>
            </a:extLst>
          </p:cNvPr>
          <p:cNvCxnSpPr>
            <a:cxnSpLocks/>
          </p:cNvCxnSpPr>
          <p:nvPr/>
        </p:nvCxnSpPr>
        <p:spPr>
          <a:xfrm flipV="1">
            <a:off x="4574381" y="3022600"/>
            <a:ext cx="0" cy="755629"/>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E1D9A859-445C-4BAA-8CA9-7A39237D33A6}"/>
              </a:ext>
            </a:extLst>
          </p:cNvPr>
          <p:cNvGrpSpPr/>
          <p:nvPr/>
        </p:nvGrpSpPr>
        <p:grpSpPr>
          <a:xfrm rot="2187612">
            <a:off x="4433840" y="3221836"/>
            <a:ext cx="281082" cy="289881"/>
            <a:chOff x="7596294" y="4477333"/>
            <a:chExt cx="374776" cy="386508"/>
          </a:xfrm>
        </p:grpSpPr>
        <p:sp useBgFill="1">
          <p:nvSpPr>
            <p:cNvPr id="67" name="Oval 66">
              <a:extLst>
                <a:ext uri="{FF2B5EF4-FFF2-40B4-BE49-F238E27FC236}">
                  <a16:creationId xmlns:a16="http://schemas.microsoft.com/office/drawing/2014/main" id="{6C4F8A28-17BA-43DD-86D7-237D580867A7}"/>
                </a:ext>
              </a:extLst>
            </p:cNvPr>
            <p:cNvSpPr/>
            <p:nvPr/>
          </p:nvSpPr>
          <p:spPr bwMode="auto">
            <a:xfrm>
              <a:off x="7596294" y="4484497"/>
              <a:ext cx="374776" cy="374776"/>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Freeform 149">
              <a:extLst>
                <a:ext uri="{FF2B5EF4-FFF2-40B4-BE49-F238E27FC236}">
                  <a16:creationId xmlns:a16="http://schemas.microsoft.com/office/drawing/2014/main" id="{3BD8C577-20C9-4A51-B006-A16556F96328}"/>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353535"/>
                </a:solidFill>
                <a:latin typeface="Segoe UI"/>
                <a:ea typeface="+mn-ea"/>
                <a:cs typeface="+mn-cs"/>
              </a:endParaRPr>
            </a:p>
          </p:txBody>
        </p:sp>
      </p:grpSp>
      <p:sp>
        <p:nvSpPr>
          <p:cNvPr id="72" name="Text">
            <a:extLst>
              <a:ext uri="{FF2B5EF4-FFF2-40B4-BE49-F238E27FC236}">
                <a16:creationId xmlns:a16="http://schemas.microsoft.com/office/drawing/2014/main" id="{EF0DFD52-716C-4CC7-A327-7E7F59E32048}"/>
              </a:ext>
            </a:extLst>
          </p:cNvPr>
          <p:cNvSpPr/>
          <p:nvPr/>
        </p:nvSpPr>
        <p:spPr bwMode="auto">
          <a:xfrm>
            <a:off x="1132735" y="3061543"/>
            <a:ext cx="1513473" cy="623248"/>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defTabSz="503897" fontAlgn="base" hangingPunct="1">
              <a:lnSpc>
                <a:spcPct val="90000"/>
              </a:lnSpc>
              <a:spcBef>
                <a:spcPct val="0"/>
              </a:spcBef>
              <a:spcAft>
                <a:spcPct val="0"/>
              </a:spcAft>
            </a:pPr>
            <a:r>
              <a:rPr lang="en-US" sz="1500" kern="1200" spc="-53">
                <a:ln w="3175">
                  <a:noFill/>
                </a:ln>
                <a:latin typeface="Segoe UI" panose="020B0502040204020203" pitchFamily="34" charset="0"/>
                <a:ea typeface="ＭＳ Ｐゴシック" charset="0"/>
                <a:cs typeface="Segoe UI" panose="020B0502040204020203" pitchFamily="34" charset="0"/>
              </a:rPr>
              <a:t>Disconnected Active Directory forests</a:t>
            </a:r>
          </a:p>
        </p:txBody>
      </p:sp>
      <p:sp>
        <p:nvSpPr>
          <p:cNvPr id="74" name="Rectangle 73">
            <a:extLst>
              <a:ext uri="{FF2B5EF4-FFF2-40B4-BE49-F238E27FC236}">
                <a16:creationId xmlns:a16="http://schemas.microsoft.com/office/drawing/2014/main" id="{FAC72916-0DCC-4399-BE39-3597D0CA5997}"/>
              </a:ext>
            </a:extLst>
          </p:cNvPr>
          <p:cNvSpPr/>
          <p:nvPr/>
        </p:nvSpPr>
        <p:spPr>
          <a:xfrm>
            <a:off x="9303675" y="1580803"/>
            <a:ext cx="3687047" cy="1605568"/>
          </a:xfrm>
          <a:prstGeom prst="rect">
            <a:avLst/>
          </a:prstGeom>
        </p:spPr>
        <p:txBody>
          <a:bodyPr wrap="square" lIns="0">
            <a:spAutoFit/>
          </a:bodyPr>
          <a:lstStyle/>
          <a:p>
            <a:pPr marL="171450" indent="-171450" defTabSz="685775" hangingPunct="1">
              <a:spcBef>
                <a:spcPts val="900"/>
              </a:spcBef>
              <a:spcAft>
                <a:spcPts val="450"/>
              </a:spcAft>
              <a:buFont typeface="Arial" panose="020B0604020202020204" pitchFamily="34" charset="0"/>
              <a:buChar char="•"/>
              <a:defRPr/>
            </a:pPr>
            <a:r>
              <a:rPr lang="en-US" sz="1500" spc="-53">
                <a:solidFill>
                  <a:srgbClr val="282828"/>
                </a:solidFill>
                <a:latin typeface="Segoe UI"/>
                <a:ea typeface="+mn-ea"/>
                <a:cs typeface="Segoe UI"/>
              </a:rPr>
              <a:t>Disconnected Active Directory forests provisioned to a single Azure AD tenant</a:t>
            </a:r>
          </a:p>
          <a:p>
            <a:pPr marL="171450" indent="-171450" defTabSz="685775" hangingPunct="1">
              <a:spcBef>
                <a:spcPts val="900"/>
              </a:spcBef>
              <a:spcAft>
                <a:spcPts val="450"/>
              </a:spcAft>
              <a:buFont typeface="Arial" panose="020B0604020202020204" pitchFamily="34" charset="0"/>
              <a:buChar char="•"/>
              <a:defRPr/>
            </a:pPr>
            <a:r>
              <a:rPr lang="en-US" sz="1500" spc="-53">
                <a:solidFill>
                  <a:srgbClr val="282828"/>
                </a:solidFill>
                <a:latin typeface="Segoe UI"/>
                <a:ea typeface="+mn-ea"/>
                <a:cs typeface="Segoe UI"/>
              </a:rPr>
              <a:t>Sync complexity and data transform logic</a:t>
            </a:r>
            <a:br>
              <a:rPr lang="en-US" sz="1500" spc="-53">
                <a:solidFill>
                  <a:srgbClr val="282828"/>
                </a:solidFill>
                <a:latin typeface="Segoe UI"/>
                <a:ea typeface="+mn-ea"/>
                <a:cs typeface="Segoe UI"/>
              </a:rPr>
            </a:br>
            <a:r>
              <a:rPr lang="en-US" sz="1500" spc="-53">
                <a:solidFill>
                  <a:srgbClr val="282828"/>
                </a:solidFill>
                <a:latin typeface="Segoe UI"/>
                <a:ea typeface="+mn-ea"/>
                <a:cs typeface="Segoe UI"/>
              </a:rPr>
              <a:t>moved to the cloud</a:t>
            </a:r>
          </a:p>
          <a:p>
            <a:pPr marL="171450" indent="-171450" defTabSz="685775" hangingPunct="1">
              <a:spcBef>
                <a:spcPts val="900"/>
              </a:spcBef>
              <a:spcAft>
                <a:spcPts val="450"/>
              </a:spcAft>
              <a:buFont typeface="Arial" panose="020B0604020202020204" pitchFamily="34" charset="0"/>
              <a:buChar char="•"/>
              <a:defRPr/>
            </a:pPr>
            <a:r>
              <a:rPr lang="en-US" sz="1500" spc="-53">
                <a:solidFill>
                  <a:srgbClr val="282828"/>
                </a:solidFill>
                <a:latin typeface="Segoe UI"/>
                <a:ea typeface="+mn-ea"/>
                <a:cs typeface="Segoe UI"/>
              </a:rPr>
              <a:t>No heavyweight, on-premises sync server</a:t>
            </a:r>
          </a:p>
        </p:txBody>
      </p:sp>
    </p:spTree>
    <p:extLst>
      <p:ext uri="{BB962C8B-B14F-4D97-AF65-F5344CB8AC3E}">
        <p14:creationId xmlns:p14="http://schemas.microsoft.com/office/powerpoint/2010/main" val="218575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89"/>
                                        </p:tgtEl>
                                        <p:attrNameLst>
                                          <p:attrName>style.visibility</p:attrName>
                                        </p:attrNameLst>
                                      </p:cBhvr>
                                      <p:to>
                                        <p:strVal val="visible"/>
                                      </p:to>
                                    </p:set>
                                    <p:animEffect transition="in" filter="wipe(left)">
                                      <p:cBhvr>
                                        <p:cTn id="9" dur="250"/>
                                        <p:tgtEl>
                                          <p:spTgt spid="89"/>
                                        </p:tgtEl>
                                      </p:cBhvr>
                                    </p:animEffect>
                                  </p:childTnLst>
                                </p:cTn>
                              </p:par>
                              <p:par>
                                <p:cTn id="10" presetID="1" presetClass="entr" presetSubtype="0" fill="hold" nodeType="withEffect">
                                  <p:stCondLst>
                                    <p:cond delay="250"/>
                                  </p:stCondLst>
                                  <p:childTnLst>
                                    <p:set>
                                      <p:cBhvr>
                                        <p:cTn id="11" dur="1" fill="hold">
                                          <p:stCondLst>
                                            <p:cond delay="0"/>
                                          </p:stCondLst>
                                        </p:cTn>
                                        <p:tgtEl>
                                          <p:spTgt spid="50"/>
                                        </p:tgtEl>
                                        <p:attrNameLst>
                                          <p:attrName>style.visibility</p:attrName>
                                        </p:attrNameLst>
                                      </p:cBhvr>
                                      <p:to>
                                        <p:strVal val="visible"/>
                                      </p:to>
                                    </p:set>
                                  </p:childTnLst>
                                </p:cTn>
                              </p:par>
                              <p:par>
                                <p:cTn id="12" presetID="22" presetClass="entr" presetSubtype="8" fill="hold" nodeType="withEffect">
                                  <p:stCondLst>
                                    <p:cond delay="25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250"/>
                                        <p:tgtEl>
                                          <p:spTgt spid="87"/>
                                        </p:tgtEl>
                                      </p:cBhvr>
                                    </p:animEffect>
                                  </p:childTnLst>
                                </p:cTn>
                              </p:par>
                              <p:par>
                                <p:cTn id="15" presetID="1" presetClass="entr" presetSubtype="0" fill="hold" nodeType="withEffect">
                                  <p:stCondLst>
                                    <p:cond delay="500"/>
                                  </p:stCondLst>
                                  <p:childTnLst>
                                    <p:set>
                                      <p:cBhvr>
                                        <p:cTn id="16" dur="1" fill="hold">
                                          <p:stCondLst>
                                            <p:cond delay="0"/>
                                          </p:stCondLst>
                                        </p:cTn>
                                        <p:tgtEl>
                                          <p:spTgt spid="52"/>
                                        </p:tgtEl>
                                        <p:attrNameLst>
                                          <p:attrName>style.visibility</p:attrName>
                                        </p:attrNameLst>
                                      </p:cBhvr>
                                      <p:to>
                                        <p:strVal val="visible"/>
                                      </p:to>
                                    </p:set>
                                  </p:childTnLst>
                                </p:cTn>
                              </p:par>
                              <p:par>
                                <p:cTn id="17" presetID="22" presetClass="entr" presetSubtype="8" fill="hold" nodeType="withEffect">
                                  <p:stCondLst>
                                    <p:cond delay="50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250"/>
                                        <p:tgtEl>
                                          <p:spTgt spid="88"/>
                                        </p:tgtEl>
                                      </p:cBhvr>
                                    </p:animEffect>
                                  </p:childTnLst>
                                </p:cTn>
                              </p:par>
                              <p:par>
                                <p:cTn id="20" presetID="1" presetClass="entr" presetSubtype="0" fill="hold" nodeType="withEffect">
                                  <p:stCondLst>
                                    <p:cond delay="750"/>
                                  </p:stCondLst>
                                  <p:childTnLst>
                                    <p:set>
                                      <p:cBhvr>
                                        <p:cTn id="21" dur="1" fill="hold">
                                          <p:stCondLst>
                                            <p:cond delay="0"/>
                                          </p:stCondLst>
                                        </p:cTn>
                                        <p:tgtEl>
                                          <p:spTgt spid="49"/>
                                        </p:tgtEl>
                                        <p:attrNameLst>
                                          <p:attrName>style.visibility</p:attrName>
                                        </p:attrNameLst>
                                      </p:cBhvr>
                                      <p:to>
                                        <p:strVal val="visible"/>
                                      </p:to>
                                    </p:set>
                                  </p:childTnLst>
                                </p:cTn>
                              </p:par>
                              <p:par>
                                <p:cTn id="22" presetID="22" presetClass="entr" presetSubtype="8" fill="hold" nodeType="withEffect">
                                  <p:stCondLst>
                                    <p:cond delay="75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218AD7A0-BF7E-4BFE-AE80-7C461BF98676}"/>
              </a:ext>
            </a:extLst>
          </p:cNvPr>
          <p:cNvSpPr/>
          <p:nvPr/>
        </p:nvSpPr>
        <p:spPr>
          <a:xfrm>
            <a:off x="4920603" y="1770644"/>
            <a:ext cx="3687047" cy="1605568"/>
          </a:xfrm>
          <a:prstGeom prst="rect">
            <a:avLst/>
          </a:prstGeom>
        </p:spPr>
        <p:txBody>
          <a:bodyPr wrap="square" lIns="0">
            <a:spAutoFit/>
          </a:bodyPr>
          <a:lstStyle/>
          <a:p>
            <a:pPr marL="171450" indent="-171450" defTabSz="685775" hangingPunct="1">
              <a:spcBef>
                <a:spcPts val="900"/>
              </a:spcBef>
              <a:spcAft>
                <a:spcPts val="450"/>
              </a:spcAft>
              <a:buFont typeface="Arial" panose="020B0604020202020204" pitchFamily="34" charset="0"/>
              <a:buChar char="•"/>
              <a:defRPr/>
            </a:pPr>
            <a:r>
              <a:rPr lang="en-US" sz="1500" spc="-38" dirty="0">
                <a:solidFill>
                  <a:srgbClr val="282828"/>
                </a:solidFill>
                <a:latin typeface="Segoe UI Semibold"/>
                <a:ea typeface="+mn-ea"/>
                <a:cs typeface="Segoe UI"/>
              </a:rPr>
              <a:t>Disconnected Active Directory forests provisioned to a single Azure AD tenant</a:t>
            </a:r>
          </a:p>
          <a:p>
            <a:pPr marL="171450" indent="-171450" defTabSz="685775" hangingPunct="1">
              <a:spcBef>
                <a:spcPts val="900"/>
              </a:spcBef>
              <a:spcAft>
                <a:spcPts val="450"/>
              </a:spcAft>
              <a:buFont typeface="Arial" panose="020B0604020202020204" pitchFamily="34" charset="0"/>
              <a:buChar char="•"/>
              <a:defRPr/>
            </a:pPr>
            <a:r>
              <a:rPr lang="en-US" sz="1500" spc="-38" dirty="0">
                <a:solidFill>
                  <a:srgbClr val="282828"/>
                </a:solidFill>
                <a:latin typeface="Segoe UI Semibold"/>
                <a:ea typeface="+mn-ea"/>
                <a:cs typeface="Segoe UI"/>
              </a:rPr>
              <a:t>Sync complexity and data transform logic</a:t>
            </a:r>
            <a:br>
              <a:rPr lang="en-US" sz="1500" spc="-38" dirty="0">
                <a:solidFill>
                  <a:srgbClr val="282828"/>
                </a:solidFill>
                <a:latin typeface="Segoe UI Semibold"/>
                <a:ea typeface="+mn-ea"/>
                <a:cs typeface="Segoe UI"/>
              </a:rPr>
            </a:br>
            <a:r>
              <a:rPr lang="en-US" sz="1500" spc="-38" dirty="0">
                <a:solidFill>
                  <a:srgbClr val="282828"/>
                </a:solidFill>
                <a:latin typeface="Segoe UI Semibold"/>
                <a:ea typeface="+mn-ea"/>
                <a:cs typeface="Segoe UI"/>
              </a:rPr>
              <a:t>moved to the cloud</a:t>
            </a:r>
          </a:p>
          <a:p>
            <a:pPr marL="171450" indent="-171450" defTabSz="685775" hangingPunct="1">
              <a:spcBef>
                <a:spcPts val="900"/>
              </a:spcBef>
              <a:spcAft>
                <a:spcPts val="450"/>
              </a:spcAft>
              <a:buFont typeface="Arial" panose="020B0604020202020204" pitchFamily="34" charset="0"/>
              <a:buChar char="•"/>
              <a:defRPr/>
            </a:pPr>
            <a:r>
              <a:rPr lang="en-US" sz="1500" spc="-38" dirty="0">
                <a:solidFill>
                  <a:srgbClr val="282828"/>
                </a:solidFill>
                <a:latin typeface="Segoe UI Semibold"/>
                <a:ea typeface="+mn-ea"/>
                <a:cs typeface="Segoe UI"/>
              </a:rPr>
              <a:t>No heavyweight, on-premises sync server</a:t>
            </a:r>
          </a:p>
        </p:txBody>
      </p:sp>
      <p:sp>
        <p:nvSpPr>
          <p:cNvPr id="113" name="Oval 112">
            <a:extLst>
              <a:ext uri="{FF2B5EF4-FFF2-40B4-BE49-F238E27FC236}">
                <a16:creationId xmlns:a16="http://schemas.microsoft.com/office/drawing/2014/main" id="{A2E706CA-8DC5-450F-B801-B7776FEE4AA2}"/>
              </a:ext>
            </a:extLst>
          </p:cNvPr>
          <p:cNvSpPr/>
          <p:nvPr/>
        </p:nvSpPr>
        <p:spPr bwMode="auto">
          <a:xfrm>
            <a:off x="786933" y="1358964"/>
            <a:ext cx="2198284" cy="2198284"/>
          </a:xfrm>
          <a:prstGeom prst="ellipse">
            <a:avLst/>
          </a:prstGeom>
          <a:noFill/>
          <a:ln w="9525" cap="flat" cmpd="sng" algn="ctr">
            <a:no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49" fontAlgn="base" hangingPunct="1">
              <a:spcBef>
                <a:spcPct val="0"/>
              </a:spcBef>
              <a:spcAft>
                <a:spcPct val="0"/>
              </a:spcAft>
              <a:defRPr/>
            </a:pPr>
            <a:endParaRPr lang="en-US" sz="1800">
              <a:gradFill>
                <a:gsLst>
                  <a:gs pos="40075">
                    <a:srgbClr val="FFFFFF"/>
                  </a:gs>
                  <a:gs pos="30000">
                    <a:srgbClr val="FFFFFF"/>
                  </a:gs>
                </a:gsLst>
                <a:lin ang="5400000" scaled="0"/>
              </a:gradFill>
              <a:latin typeface="Segoe UI"/>
              <a:ea typeface="+mn-ea"/>
              <a:cs typeface="+mn-cs"/>
            </a:endParaRPr>
          </a:p>
        </p:txBody>
      </p:sp>
      <p:sp>
        <p:nvSpPr>
          <p:cNvPr id="114" name="TextBox 113">
            <a:extLst>
              <a:ext uri="{FF2B5EF4-FFF2-40B4-BE49-F238E27FC236}">
                <a16:creationId xmlns:a16="http://schemas.microsoft.com/office/drawing/2014/main" id="{CA842B45-3F42-4BF4-945E-EA6EC22AEF69}"/>
              </a:ext>
            </a:extLst>
          </p:cNvPr>
          <p:cNvSpPr txBox="1"/>
          <p:nvPr/>
        </p:nvSpPr>
        <p:spPr>
          <a:xfrm>
            <a:off x="3090133" y="1386620"/>
            <a:ext cx="877035" cy="276999"/>
          </a:xfrm>
          <a:prstGeom prst="rect">
            <a:avLst/>
          </a:prstGeom>
          <a:noFill/>
        </p:spPr>
        <p:txBody>
          <a:bodyPr wrap="none" lIns="0" tIns="0" rIns="0" bIns="0" rtlCol="0">
            <a:spAutoFit/>
          </a:bodyPr>
          <a:lstStyle/>
          <a:p>
            <a:pPr algn="ctr" defTabSz="914378" hangingPunct="1">
              <a:defRPr/>
            </a:pPr>
            <a:r>
              <a:rPr lang="en-US" sz="1800" kern="1200" spc="-75">
                <a:ln w="3175">
                  <a:noFill/>
                </a:ln>
                <a:latin typeface="Segoe UI" panose="020B0502040204020203" pitchFamily="34" charset="0"/>
                <a:ea typeface="ＭＳ Ｐゴシック" charset="0"/>
                <a:cs typeface="Segoe UI" panose="020B0502040204020203" pitchFamily="34" charset="0"/>
              </a:rPr>
              <a:t>Azure AD</a:t>
            </a:r>
          </a:p>
        </p:txBody>
      </p:sp>
      <p:grpSp>
        <p:nvGrpSpPr>
          <p:cNvPr id="115" name="Group 114">
            <a:extLst>
              <a:ext uri="{FF2B5EF4-FFF2-40B4-BE49-F238E27FC236}">
                <a16:creationId xmlns:a16="http://schemas.microsoft.com/office/drawing/2014/main" id="{202DB9A8-A5D4-4C80-952D-7D56B9841E53}"/>
              </a:ext>
            </a:extLst>
          </p:cNvPr>
          <p:cNvGrpSpPr/>
          <p:nvPr/>
        </p:nvGrpSpPr>
        <p:grpSpPr>
          <a:xfrm>
            <a:off x="2676944" y="3292363"/>
            <a:ext cx="1383750" cy="1276070"/>
            <a:chOff x="4456886" y="4962105"/>
            <a:chExt cx="1845000" cy="1701426"/>
          </a:xfrm>
        </p:grpSpPr>
        <p:grpSp>
          <p:nvGrpSpPr>
            <p:cNvPr id="116" name="Group 115">
              <a:extLst>
                <a:ext uri="{FF2B5EF4-FFF2-40B4-BE49-F238E27FC236}">
                  <a16:creationId xmlns:a16="http://schemas.microsoft.com/office/drawing/2014/main" id="{FF244260-FA2B-414F-90FB-A2F5AD939083}"/>
                </a:ext>
              </a:extLst>
            </p:cNvPr>
            <p:cNvGrpSpPr/>
            <p:nvPr/>
          </p:nvGrpSpPr>
          <p:grpSpPr>
            <a:xfrm>
              <a:off x="4456886" y="4962105"/>
              <a:ext cx="813573" cy="1400760"/>
              <a:chOff x="3613301" y="3372642"/>
              <a:chExt cx="1921433" cy="3007463"/>
            </a:xfrm>
          </p:grpSpPr>
          <p:pic>
            <p:nvPicPr>
              <p:cNvPr id="119" name="Picture 88">
                <a:extLst>
                  <a:ext uri="{FF2B5EF4-FFF2-40B4-BE49-F238E27FC236}">
                    <a16:creationId xmlns:a16="http://schemas.microsoft.com/office/drawing/2014/main" id="{27FAD2C3-9393-4C1F-8C73-835C26BE8A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3301" y="3372642"/>
                <a:ext cx="1921433" cy="3007463"/>
              </a:xfrm>
              <a:prstGeom prst="rect">
                <a:avLst/>
              </a:prstGeom>
            </p:spPr>
          </p:pic>
          <p:sp>
            <p:nvSpPr>
              <p:cNvPr id="120" name="Rectangle 119">
                <a:extLst>
                  <a:ext uri="{FF2B5EF4-FFF2-40B4-BE49-F238E27FC236}">
                    <a16:creationId xmlns:a16="http://schemas.microsoft.com/office/drawing/2014/main" id="{834865AF-EA05-4CBA-B062-D7899554CB56}"/>
                  </a:ext>
                </a:extLst>
              </p:cNvPr>
              <p:cNvSpPr/>
              <p:nvPr/>
            </p:nvSpPr>
            <p:spPr bwMode="auto">
              <a:xfrm>
                <a:off x="4110860" y="469101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60C0D259-BD37-47FF-B989-5C83AC7D2901}"/>
                  </a:ext>
                </a:extLst>
              </p:cNvPr>
              <p:cNvSpPr/>
              <p:nvPr/>
            </p:nvSpPr>
            <p:spPr bwMode="auto">
              <a:xfrm>
                <a:off x="4110860" y="4878288"/>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D0B757A2-99CC-4F63-8935-FB5243DF7D4D}"/>
                  </a:ext>
                </a:extLst>
              </p:cNvPr>
              <p:cNvSpPr/>
              <p:nvPr/>
            </p:nvSpPr>
            <p:spPr bwMode="auto">
              <a:xfrm>
                <a:off x="4110860" y="506555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4946550E-5F9B-4AA2-9D32-C4BFE2D0ACE4}"/>
                  </a:ext>
                </a:extLst>
              </p:cNvPr>
              <p:cNvSpPr/>
              <p:nvPr/>
            </p:nvSpPr>
            <p:spPr bwMode="auto">
              <a:xfrm>
                <a:off x="4110860" y="5252831"/>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21396A81-E05A-44DA-9B44-B276D35AFF1E}"/>
                  </a:ext>
                </a:extLst>
              </p:cNvPr>
              <p:cNvSpPr/>
              <p:nvPr/>
            </p:nvSpPr>
            <p:spPr bwMode="auto">
              <a:xfrm>
                <a:off x="4110860" y="544009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2C9D893B-0679-486B-ADFB-82D6DDDD0CE7}"/>
                  </a:ext>
                </a:extLst>
              </p:cNvPr>
              <p:cNvSpPr/>
              <p:nvPr/>
            </p:nvSpPr>
            <p:spPr bwMode="auto">
              <a:xfrm>
                <a:off x="4110857" y="5627366"/>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D6B4E91D-523B-4591-9B58-F8E1843D01AE}"/>
                  </a:ext>
                </a:extLst>
              </p:cNvPr>
              <p:cNvSpPr/>
              <p:nvPr/>
            </p:nvSpPr>
            <p:spPr bwMode="auto">
              <a:xfrm>
                <a:off x="4110860" y="5814642"/>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70" fontAlgn="base" hangingPunct="1">
                  <a:lnSpc>
                    <a:spcPct val="90000"/>
                  </a:lnSpc>
                  <a:spcBef>
                    <a:spcPct val="0"/>
                  </a:spcBef>
                  <a:spcAft>
                    <a:spcPct val="0"/>
                  </a:spcAft>
                </a:pPr>
                <a:endParaRPr lang="en-US" sz="1800" kern="12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7" name="Picture 116">
              <a:extLst>
                <a:ext uri="{FF2B5EF4-FFF2-40B4-BE49-F238E27FC236}">
                  <a16:creationId xmlns:a16="http://schemas.microsoft.com/office/drawing/2014/main" id="{F36E6852-9B20-49DA-A8E1-769B2C87146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68815" y="5662485"/>
              <a:ext cx="1054094" cy="697782"/>
            </a:xfrm>
            <a:prstGeom prst="rect">
              <a:avLst/>
            </a:prstGeom>
          </p:spPr>
        </p:pic>
        <p:sp>
          <p:nvSpPr>
            <p:cNvPr id="118" name="Text">
              <a:extLst>
                <a:ext uri="{FF2B5EF4-FFF2-40B4-BE49-F238E27FC236}">
                  <a16:creationId xmlns:a16="http://schemas.microsoft.com/office/drawing/2014/main" id="{C23294B1-59D3-4A9A-9A8B-03AB22DA9F50}"/>
                </a:ext>
              </a:extLst>
            </p:cNvPr>
            <p:cNvSpPr/>
            <p:nvPr/>
          </p:nvSpPr>
          <p:spPr bwMode="auto">
            <a:xfrm>
              <a:off x="4886678" y="6441932"/>
              <a:ext cx="1415208" cy="221599"/>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503897" fontAlgn="base" hangingPunct="1">
                <a:lnSpc>
                  <a:spcPct val="90000"/>
                </a:lnSpc>
                <a:spcBef>
                  <a:spcPct val="0"/>
                </a:spcBef>
                <a:spcAft>
                  <a:spcPct val="0"/>
                </a:spcAft>
              </a:pPr>
              <a:r>
                <a:rPr lang="en-US" sz="1200" spc="-27">
                  <a:solidFill>
                    <a:srgbClr val="505050"/>
                  </a:solidFill>
                  <a:latin typeface="Segoe UI"/>
                  <a:ea typeface="+mn-ea"/>
                  <a:cs typeface="+mn-cs"/>
                </a:rPr>
                <a:t>Active Directory</a:t>
              </a:r>
            </a:p>
          </p:txBody>
        </p:sp>
      </p:grpSp>
      <p:pic>
        <p:nvPicPr>
          <p:cNvPr id="127" name="Graphic 126">
            <a:extLst>
              <a:ext uri="{FF2B5EF4-FFF2-40B4-BE49-F238E27FC236}">
                <a16:creationId xmlns:a16="http://schemas.microsoft.com/office/drawing/2014/main" id="{E269A576-BD5B-4D00-B352-59494CB04C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30747" y="1729551"/>
            <a:ext cx="170498" cy="170498"/>
          </a:xfrm>
          <a:prstGeom prst="rect">
            <a:avLst/>
          </a:prstGeom>
        </p:spPr>
      </p:pic>
      <p:pic>
        <p:nvPicPr>
          <p:cNvPr id="128" name="Graphic 127">
            <a:extLst>
              <a:ext uri="{FF2B5EF4-FFF2-40B4-BE49-F238E27FC236}">
                <a16:creationId xmlns:a16="http://schemas.microsoft.com/office/drawing/2014/main" id="{32B3BE09-5AAF-4685-A0A0-7660A09AC0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84901" y="2371709"/>
            <a:ext cx="170498" cy="170498"/>
          </a:xfrm>
          <a:prstGeom prst="rect">
            <a:avLst/>
          </a:prstGeom>
        </p:spPr>
      </p:pic>
      <p:pic>
        <p:nvPicPr>
          <p:cNvPr id="129" name="Graphic 128">
            <a:extLst>
              <a:ext uri="{FF2B5EF4-FFF2-40B4-BE49-F238E27FC236}">
                <a16:creationId xmlns:a16="http://schemas.microsoft.com/office/drawing/2014/main" id="{59896D56-CF5B-4237-9C3B-F6794FA60F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750624" y="2608802"/>
            <a:ext cx="213404" cy="213404"/>
          </a:xfrm>
          <a:prstGeom prst="rect">
            <a:avLst/>
          </a:prstGeom>
        </p:spPr>
      </p:pic>
      <p:pic>
        <p:nvPicPr>
          <p:cNvPr id="130" name="Graphic 129">
            <a:extLst>
              <a:ext uri="{FF2B5EF4-FFF2-40B4-BE49-F238E27FC236}">
                <a16:creationId xmlns:a16="http://schemas.microsoft.com/office/drawing/2014/main" id="{C2BD6528-7D03-4B2F-9165-44D4E049C7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383520" y="1978204"/>
            <a:ext cx="146652" cy="146652"/>
          </a:xfrm>
          <a:prstGeom prst="rect">
            <a:avLst/>
          </a:prstGeom>
        </p:spPr>
      </p:pic>
      <p:cxnSp>
        <p:nvCxnSpPr>
          <p:cNvPr id="131" name="Straight Arrow Connector 130">
            <a:extLst>
              <a:ext uri="{FF2B5EF4-FFF2-40B4-BE49-F238E27FC236}">
                <a16:creationId xmlns:a16="http://schemas.microsoft.com/office/drawing/2014/main" id="{4C43A8DA-D1B1-49B6-BDA6-A5410679C58F}"/>
              </a:ext>
            </a:extLst>
          </p:cNvPr>
          <p:cNvCxnSpPr>
            <a:cxnSpLocks/>
          </p:cNvCxnSpPr>
          <p:nvPr/>
        </p:nvCxnSpPr>
        <p:spPr>
          <a:xfrm flipV="1">
            <a:off x="3531033" y="2992002"/>
            <a:ext cx="0" cy="755629"/>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71CF1732-F6A3-4E90-9871-6F647EF2172C}"/>
              </a:ext>
            </a:extLst>
          </p:cNvPr>
          <p:cNvGrpSpPr/>
          <p:nvPr/>
        </p:nvGrpSpPr>
        <p:grpSpPr>
          <a:xfrm rot="2187612">
            <a:off x="3390492" y="3191238"/>
            <a:ext cx="281082" cy="289881"/>
            <a:chOff x="7596294" y="4477333"/>
            <a:chExt cx="374776" cy="386508"/>
          </a:xfrm>
        </p:grpSpPr>
        <p:sp useBgFill="1">
          <p:nvSpPr>
            <p:cNvPr id="133" name="Oval 132">
              <a:extLst>
                <a:ext uri="{FF2B5EF4-FFF2-40B4-BE49-F238E27FC236}">
                  <a16:creationId xmlns:a16="http://schemas.microsoft.com/office/drawing/2014/main" id="{C65F4F05-EFBF-41DF-9470-0F4970B8DD55}"/>
                </a:ext>
              </a:extLst>
            </p:cNvPr>
            <p:cNvSpPr/>
            <p:nvPr/>
          </p:nvSpPr>
          <p:spPr bwMode="auto">
            <a:xfrm>
              <a:off x="7596294" y="4484497"/>
              <a:ext cx="374776" cy="374776"/>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hangingPunct="1">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Freeform 149">
              <a:extLst>
                <a:ext uri="{FF2B5EF4-FFF2-40B4-BE49-F238E27FC236}">
                  <a16:creationId xmlns:a16="http://schemas.microsoft.com/office/drawing/2014/main" id="{BA20CFDE-CD03-4E47-9F71-F26ECECCB6DE}"/>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68580" tIns="34290" rIns="68580" bIns="34290" numCol="1" anchor="t" anchorCtr="0" compatLnSpc="1">
              <a:prstTxWarp prst="textNoShape">
                <a:avLst/>
              </a:prstTxWarp>
            </a:bodyPr>
            <a:lstStyle/>
            <a:p>
              <a:pPr defTabSz="685800" hangingPunct="1">
                <a:defRPr/>
              </a:pPr>
              <a:endParaRPr lang="en-US" sz="1350">
                <a:solidFill>
                  <a:srgbClr val="353535"/>
                </a:solidFill>
                <a:latin typeface="Segoe UI"/>
                <a:ea typeface="+mn-ea"/>
                <a:cs typeface="+mn-cs"/>
              </a:endParaRPr>
            </a:p>
          </p:txBody>
        </p:sp>
      </p:grpSp>
      <p:pic>
        <p:nvPicPr>
          <p:cNvPr id="135" name="Picture 134">
            <a:extLst>
              <a:ext uri="{FF2B5EF4-FFF2-40B4-BE49-F238E27FC236}">
                <a16:creationId xmlns:a16="http://schemas.microsoft.com/office/drawing/2014/main" id="{592DFE48-5B6C-4970-B391-37D435BE8B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6844" y="2686910"/>
            <a:ext cx="613084" cy="405845"/>
          </a:xfrm>
          <a:prstGeom prst="rect">
            <a:avLst/>
          </a:prstGeom>
        </p:spPr>
      </p:pic>
      <p:pic>
        <p:nvPicPr>
          <p:cNvPr id="136" name="Picture 135">
            <a:extLst>
              <a:ext uri="{FF2B5EF4-FFF2-40B4-BE49-F238E27FC236}">
                <a16:creationId xmlns:a16="http://schemas.microsoft.com/office/drawing/2014/main" id="{DB9F49CB-CAB5-4969-866D-3E3B0519A87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13043" y="2049633"/>
            <a:ext cx="340955" cy="225703"/>
          </a:xfrm>
          <a:prstGeom prst="rect">
            <a:avLst/>
          </a:prstGeom>
        </p:spPr>
      </p:pic>
      <p:pic>
        <p:nvPicPr>
          <p:cNvPr id="137" name="Picture 136">
            <a:extLst>
              <a:ext uri="{FF2B5EF4-FFF2-40B4-BE49-F238E27FC236}">
                <a16:creationId xmlns:a16="http://schemas.microsoft.com/office/drawing/2014/main" id="{1FA53C5C-FF4B-403D-B657-B4F0735C7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7703" y="2439802"/>
            <a:ext cx="480266" cy="317924"/>
          </a:xfrm>
          <a:prstGeom prst="rect">
            <a:avLst/>
          </a:prstGeom>
        </p:spPr>
      </p:pic>
      <p:pic>
        <p:nvPicPr>
          <p:cNvPr id="138" name="Picture 137">
            <a:extLst>
              <a:ext uri="{FF2B5EF4-FFF2-40B4-BE49-F238E27FC236}">
                <a16:creationId xmlns:a16="http://schemas.microsoft.com/office/drawing/2014/main" id="{93A46E70-E20D-401F-8310-A418E30B809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9982" y="1821893"/>
            <a:ext cx="236130" cy="156311"/>
          </a:xfrm>
          <a:prstGeom prst="rect">
            <a:avLst/>
          </a:prstGeom>
        </p:spPr>
      </p:pic>
      <p:cxnSp>
        <p:nvCxnSpPr>
          <p:cNvPr id="139" name="Straight Arrow Connector 138">
            <a:extLst>
              <a:ext uri="{FF2B5EF4-FFF2-40B4-BE49-F238E27FC236}">
                <a16:creationId xmlns:a16="http://schemas.microsoft.com/office/drawing/2014/main" id="{56E9DEA9-EABD-4560-8C4A-A4782EA3331B}"/>
              </a:ext>
            </a:extLst>
          </p:cNvPr>
          <p:cNvCxnSpPr/>
          <p:nvPr/>
        </p:nvCxnSpPr>
        <p:spPr>
          <a:xfrm>
            <a:off x="1208280" y="1814799"/>
            <a:ext cx="1949246"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30A39858-4165-49BB-A998-9E72AFCD0F75}"/>
              </a:ext>
            </a:extLst>
          </p:cNvPr>
          <p:cNvCxnSpPr/>
          <p:nvPr/>
        </p:nvCxnSpPr>
        <p:spPr>
          <a:xfrm>
            <a:off x="1155398" y="2456957"/>
            <a:ext cx="1508760"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A3DD2E4-1A74-44AA-8F04-6523D1F1AFB1}"/>
              </a:ext>
            </a:extLst>
          </p:cNvPr>
          <p:cNvCxnSpPr/>
          <p:nvPr/>
        </p:nvCxnSpPr>
        <p:spPr>
          <a:xfrm>
            <a:off x="1530172" y="2051530"/>
            <a:ext cx="1371600"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51977CD-9655-438F-AE2A-BEEB192A396E}"/>
              </a:ext>
            </a:extLst>
          </p:cNvPr>
          <p:cNvCxnSpPr/>
          <p:nvPr/>
        </p:nvCxnSpPr>
        <p:spPr>
          <a:xfrm>
            <a:off x="1964053" y="2715504"/>
            <a:ext cx="891540"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3" name="Graphic 142">
            <a:extLst>
              <a:ext uri="{FF2B5EF4-FFF2-40B4-BE49-F238E27FC236}">
                <a16:creationId xmlns:a16="http://schemas.microsoft.com/office/drawing/2014/main" id="{E5CFB6CF-F0EF-42B4-B575-9332D624A3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9190" y="1711829"/>
            <a:ext cx="1218924" cy="1218924"/>
          </a:xfrm>
          <a:prstGeom prst="rect">
            <a:avLst/>
          </a:prstGeom>
        </p:spPr>
      </p:pic>
      <p:sp>
        <p:nvSpPr>
          <p:cNvPr id="44" name="Title 1">
            <a:extLst>
              <a:ext uri="{FF2B5EF4-FFF2-40B4-BE49-F238E27FC236}">
                <a16:creationId xmlns:a16="http://schemas.microsoft.com/office/drawing/2014/main" id="{DCE49FC4-117C-486E-B4D8-59C678AC93B9}"/>
              </a:ext>
            </a:extLst>
          </p:cNvPr>
          <p:cNvSpPr>
            <a:spLocks noGrp="1"/>
          </p:cNvSpPr>
          <p:nvPr>
            <p:ph type="title"/>
          </p:nvPr>
        </p:nvSpPr>
        <p:spPr>
          <a:xfrm>
            <a:off x="441197" y="342900"/>
            <a:ext cx="8263890" cy="415499"/>
          </a:xfrm>
        </p:spPr>
        <p:txBody>
          <a:bodyPr/>
          <a:lstStyle/>
          <a:p>
            <a:r>
              <a:rPr lang="en-US" dirty="0">
                <a:cs typeface="Segoe UI"/>
              </a:rPr>
              <a:t>Azure AD</a:t>
            </a:r>
            <a:r>
              <a:rPr lang="en-US" dirty="0">
                <a:solidFill>
                  <a:schemeClr val="accent6"/>
                </a:solidFill>
              </a:rPr>
              <a:t> · </a:t>
            </a:r>
            <a:r>
              <a:rPr lang="en-US" dirty="0">
                <a:solidFill>
                  <a:schemeClr val="accent1"/>
                </a:solidFill>
                <a:cs typeface="Segoe UI"/>
              </a:rPr>
              <a:t>Connect</a:t>
            </a:r>
            <a:r>
              <a:rPr lang="en-US" dirty="0">
                <a:cs typeface="Segoe UI"/>
              </a:rPr>
              <a:t> </a:t>
            </a:r>
            <a:r>
              <a:rPr lang="en-US" dirty="0">
                <a:solidFill>
                  <a:schemeClr val="accent1"/>
                </a:solidFill>
                <a:cs typeface="Segoe UI"/>
              </a:rPr>
              <a:t>cloud provisioning</a:t>
            </a:r>
          </a:p>
        </p:txBody>
      </p:sp>
      <p:sp>
        <p:nvSpPr>
          <p:cNvPr id="43" name="Text">
            <a:extLst>
              <a:ext uri="{FF2B5EF4-FFF2-40B4-BE49-F238E27FC236}">
                <a16:creationId xmlns:a16="http://schemas.microsoft.com/office/drawing/2014/main" id="{A79A1A67-7AE9-4E39-9550-6D197E227F6D}"/>
              </a:ext>
            </a:extLst>
          </p:cNvPr>
          <p:cNvSpPr/>
          <p:nvPr/>
        </p:nvSpPr>
        <p:spPr bwMode="auto">
          <a:xfrm>
            <a:off x="721047" y="3232314"/>
            <a:ext cx="1513473" cy="623248"/>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defTabSz="503897" fontAlgn="base" hangingPunct="1">
              <a:lnSpc>
                <a:spcPct val="90000"/>
              </a:lnSpc>
              <a:spcBef>
                <a:spcPct val="0"/>
              </a:spcBef>
              <a:spcAft>
                <a:spcPct val="0"/>
              </a:spcAft>
            </a:pPr>
            <a:r>
              <a:rPr lang="en-US" sz="1500" kern="1200" spc="-53">
                <a:ln w="3175">
                  <a:noFill/>
                </a:ln>
                <a:latin typeface="Segoe UI" panose="020B0502040204020203" pitchFamily="34" charset="0"/>
                <a:ea typeface="ＭＳ Ｐゴシック" charset="0"/>
                <a:cs typeface="Segoe UI" panose="020B0502040204020203" pitchFamily="34" charset="0"/>
              </a:rPr>
              <a:t>Disconnected Active Directory forests</a:t>
            </a:r>
          </a:p>
        </p:txBody>
      </p:sp>
      <p:grpSp>
        <p:nvGrpSpPr>
          <p:cNvPr id="41" name="Group 40">
            <a:extLst>
              <a:ext uri="{FF2B5EF4-FFF2-40B4-BE49-F238E27FC236}">
                <a16:creationId xmlns:a16="http://schemas.microsoft.com/office/drawing/2014/main" id="{35A794BE-56D1-4424-860A-8CA85A95C4AD}"/>
              </a:ext>
            </a:extLst>
          </p:cNvPr>
          <p:cNvGrpSpPr/>
          <p:nvPr/>
        </p:nvGrpSpPr>
        <p:grpSpPr>
          <a:xfrm>
            <a:off x="5586990" y="4011001"/>
            <a:ext cx="3557010" cy="617220"/>
            <a:chOff x="-399280" y="5348001"/>
            <a:chExt cx="4742680" cy="822960"/>
          </a:xfrm>
          <a:effectLst>
            <a:outerShdw blurRad="50800" dist="38100" dir="2700000" algn="tl" rotWithShape="0">
              <a:prstClr val="black">
                <a:alpha val="40000"/>
              </a:prstClr>
            </a:outerShdw>
          </a:effectLst>
        </p:grpSpPr>
        <p:sp>
          <p:nvSpPr>
            <p:cNvPr id="42" name="Rectangle 41">
              <a:extLst>
                <a:ext uri="{FF2B5EF4-FFF2-40B4-BE49-F238E27FC236}">
                  <a16:creationId xmlns:a16="http://schemas.microsoft.com/office/drawing/2014/main" id="{BA7A7D33-D7DF-46E0-ADDE-A8D21CF892B3}"/>
                </a:ext>
              </a:extLst>
            </p:cNvPr>
            <p:cNvSpPr/>
            <p:nvPr/>
          </p:nvSpPr>
          <p:spPr bwMode="auto">
            <a:xfrm>
              <a:off x="0" y="5405444"/>
              <a:ext cx="4343400" cy="685800"/>
            </a:xfrm>
            <a:prstGeom prst="rect">
              <a:avLst/>
            </a:prstGeom>
            <a:solidFill>
              <a:schemeClr val="tx2"/>
            </a:solidFill>
            <a:ln w="10795" cap="flat" cmpd="sng" algn="ctr">
              <a:noFill/>
              <a:prstDash val="solid"/>
            </a:ln>
            <a:effectLst/>
          </p:spPr>
          <p:txBody>
            <a:bodyPr vert="horz" wrap="square" lIns="205740" tIns="40316" rIns="137160" bIns="40316" numCol="1" rtlCol="0" anchor="ctr" anchorCtr="0" compatLnSpc="1">
              <a:prstTxWarp prst="textNoShape">
                <a:avLst/>
              </a:prstTxWarp>
            </a:bodyPr>
            <a:lstStyle/>
            <a:p>
              <a:pPr algn="ctr" defTabSz="685775" hangingPunct="1">
                <a:defRPr/>
              </a:pPr>
              <a:r>
                <a:rPr lang="en-US" sz="1650" kern="1200" spc="-38" dirty="0">
                  <a:ln w="3175">
                    <a:noFill/>
                  </a:ln>
                  <a:solidFill>
                    <a:srgbClr val="FFFFFF"/>
                  </a:solidFill>
                  <a:latin typeface="Segoe UI Semibold"/>
                  <a:ea typeface="+mn-ea"/>
                  <a:cs typeface="Segoe UI" pitchFamily="34" charset="0"/>
                </a:rPr>
                <a:t>Public Preview · Nov 2019</a:t>
              </a:r>
              <a:endParaRPr lang="en-US" sz="1650" kern="1200" dirty="0">
                <a:solidFill>
                  <a:srgbClr val="FFFFFF"/>
                </a:solidFill>
                <a:latin typeface="Segoe UI"/>
                <a:ea typeface="+mn-ea"/>
                <a:cs typeface="+mn-cs"/>
              </a:endParaRPr>
            </a:p>
          </p:txBody>
        </p:sp>
        <p:grpSp>
          <p:nvGrpSpPr>
            <p:cNvPr id="45" name="Group 44">
              <a:extLst>
                <a:ext uri="{FF2B5EF4-FFF2-40B4-BE49-F238E27FC236}">
                  <a16:creationId xmlns:a16="http://schemas.microsoft.com/office/drawing/2014/main" id="{73CB8548-37F7-467B-9618-27D91618A947}"/>
                </a:ext>
              </a:extLst>
            </p:cNvPr>
            <p:cNvGrpSpPr>
              <a:grpSpLocks noChangeAspect="1"/>
            </p:cNvGrpSpPr>
            <p:nvPr/>
          </p:nvGrpSpPr>
          <p:grpSpPr>
            <a:xfrm>
              <a:off x="-399280" y="5348001"/>
              <a:ext cx="822960" cy="822960"/>
              <a:chOff x="5738003" y="546188"/>
              <a:chExt cx="914400" cy="914400"/>
            </a:xfrm>
          </p:grpSpPr>
          <p:sp>
            <p:nvSpPr>
              <p:cNvPr id="46" name="Oval 45">
                <a:extLst>
                  <a:ext uri="{FF2B5EF4-FFF2-40B4-BE49-F238E27FC236}">
                    <a16:creationId xmlns:a16="http://schemas.microsoft.com/office/drawing/2014/main" id="{8C2C5AC2-3259-4DF7-81DC-C06674512479}"/>
                  </a:ext>
                </a:extLst>
              </p:cNvPr>
              <p:cNvSpPr/>
              <p:nvPr/>
            </p:nvSpPr>
            <p:spPr>
              <a:xfrm>
                <a:off x="5738003" y="546188"/>
                <a:ext cx="914400" cy="91440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hangingPunct="1">
                  <a:defRPr/>
                </a:pPr>
                <a:endParaRPr lang="en-US" sz="1324" kern="1200">
                  <a:solidFill>
                    <a:srgbClr val="FFFFFF"/>
                  </a:solidFill>
                  <a:latin typeface="Segoe UI"/>
                </a:endParaRPr>
              </a:p>
            </p:txBody>
          </p:sp>
          <p:pic>
            <p:nvPicPr>
              <p:cNvPr id="47" name="Picture 46">
                <a:extLst>
                  <a:ext uri="{FF2B5EF4-FFF2-40B4-BE49-F238E27FC236}">
                    <a16:creationId xmlns:a16="http://schemas.microsoft.com/office/drawing/2014/main" id="{C186FA61-53C9-4EBD-89C2-D2A0F90B031A}"/>
                  </a:ext>
                </a:extLst>
              </p:cNvPr>
              <p:cNvPicPr>
                <a:picLocks noChangeAspect="1"/>
              </p:cNvPicPr>
              <p:nvPr/>
            </p:nvPicPr>
            <p:blipFill>
              <a:blip r:embed="rId10"/>
              <a:stretch>
                <a:fillRect/>
              </a:stretch>
            </p:blipFill>
            <p:spPr>
              <a:xfrm>
                <a:off x="5903140" y="711320"/>
                <a:ext cx="584136" cy="584136"/>
              </a:xfrm>
              <a:prstGeom prst="rect">
                <a:avLst/>
              </a:prstGeom>
            </p:spPr>
          </p:pic>
        </p:grpSp>
      </p:grpSp>
    </p:spTree>
    <p:extLst>
      <p:ext uri="{BB962C8B-B14F-4D97-AF65-F5344CB8AC3E}">
        <p14:creationId xmlns:p14="http://schemas.microsoft.com/office/powerpoint/2010/main" val="3977128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9BA925-6023-4DD0-9317-9F8B0957DDC2}"/>
              </a:ext>
            </a:extLst>
          </p:cNvPr>
          <p:cNvGrpSpPr>
            <a:grpSpLocks noChangeAspect="1"/>
          </p:cNvGrpSpPr>
          <p:nvPr/>
        </p:nvGrpSpPr>
        <p:grpSpPr>
          <a:xfrm>
            <a:off x="2824216" y="1337635"/>
            <a:ext cx="6241217" cy="3699839"/>
            <a:chOff x="-375298" y="1505482"/>
            <a:chExt cx="8790633" cy="5211150"/>
          </a:xfrm>
        </p:grpSpPr>
        <p:grpSp>
          <p:nvGrpSpPr>
            <p:cNvPr id="4" name="Group 3">
              <a:extLst>
                <a:ext uri="{FF2B5EF4-FFF2-40B4-BE49-F238E27FC236}">
                  <a16:creationId xmlns:a16="http://schemas.microsoft.com/office/drawing/2014/main" id="{21C76C6D-49CC-4139-8F52-F576346667A5}"/>
                </a:ext>
              </a:extLst>
            </p:cNvPr>
            <p:cNvGrpSpPr/>
            <p:nvPr/>
          </p:nvGrpSpPr>
          <p:grpSpPr>
            <a:xfrm>
              <a:off x="831689" y="1895191"/>
              <a:ext cx="6376658" cy="4356422"/>
              <a:chOff x="831689" y="1895191"/>
              <a:chExt cx="6376658" cy="4356422"/>
            </a:xfrm>
          </p:grpSpPr>
          <p:sp>
            <p:nvSpPr>
              <p:cNvPr id="18" name="Rectangle 17">
                <a:extLst>
                  <a:ext uri="{FF2B5EF4-FFF2-40B4-BE49-F238E27FC236}">
                    <a16:creationId xmlns:a16="http://schemas.microsoft.com/office/drawing/2014/main" id="{EE02E31A-F27A-40F4-9216-6B50FFC7F5FC}"/>
                  </a:ext>
                </a:extLst>
              </p:cNvPr>
              <p:cNvSpPr/>
              <p:nvPr/>
            </p:nvSpPr>
            <p:spPr bwMode="auto">
              <a:xfrm>
                <a:off x="831689" y="5212085"/>
                <a:ext cx="6376658" cy="1039528"/>
              </a:xfrm>
              <a:prstGeom prst="rect">
                <a:avLst/>
              </a:prstGeom>
              <a:solidFill>
                <a:srgbClr val="F3F2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pPr>
                <a:endParaRPr lang="en-US" sz="15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7" descr="A screenshot of a cell phone&#10;&#10;Description generated with very high confidence">
                <a:extLst>
                  <a:ext uri="{FF2B5EF4-FFF2-40B4-BE49-F238E27FC236}">
                    <a16:creationId xmlns:a16="http://schemas.microsoft.com/office/drawing/2014/main" id="{6CE270D8-8103-4399-A634-D51DDBBA0025}"/>
                  </a:ext>
                </a:extLst>
              </p:cNvPr>
              <p:cNvPicPr>
                <a:picLocks noChangeAspect="1"/>
              </p:cNvPicPr>
              <p:nvPr/>
            </p:nvPicPr>
            <p:blipFill>
              <a:blip r:embed="rId3"/>
              <a:stretch>
                <a:fillRect/>
              </a:stretch>
            </p:blipFill>
            <p:spPr>
              <a:xfrm>
                <a:off x="833334" y="1895191"/>
                <a:ext cx="6373368" cy="3956277"/>
              </a:xfrm>
              <a:prstGeom prst="rect">
                <a:avLst/>
              </a:prstGeom>
            </p:spPr>
          </p:pic>
        </p:grpSp>
        <p:pic>
          <p:nvPicPr>
            <p:cNvPr id="6" name="Picture 5" descr="A flat screen television&#10;&#10;Description automatically generated">
              <a:extLst>
                <a:ext uri="{FF2B5EF4-FFF2-40B4-BE49-F238E27FC236}">
                  <a16:creationId xmlns:a16="http://schemas.microsoft.com/office/drawing/2014/main" id="{19FFA8F3-BDD2-497A-B4C4-4EBB25E293AB}"/>
                </a:ext>
              </a:extLst>
            </p:cNvPr>
            <p:cNvPicPr>
              <a:picLocks noChangeAspect="1"/>
            </p:cNvPicPr>
            <p:nvPr/>
          </p:nvPicPr>
          <p:blipFill>
            <a:blip r:embed="rId4"/>
            <a:stretch>
              <a:fillRect/>
            </a:stretch>
          </p:blipFill>
          <p:spPr>
            <a:xfrm>
              <a:off x="-375298" y="1505482"/>
              <a:ext cx="8790633" cy="5211150"/>
            </a:xfrm>
            <a:prstGeom prst="rect">
              <a:avLst/>
            </a:prstGeom>
            <a:effectLst>
              <a:outerShdw blurRad="317500" sx="102000" sy="102000" algn="ctr" rotWithShape="0">
                <a:prstClr val="black">
                  <a:alpha val="25000"/>
                </a:prstClr>
              </a:outerShdw>
            </a:effectLst>
          </p:spPr>
        </p:pic>
      </p:grpSp>
      <p:sp>
        <p:nvSpPr>
          <p:cNvPr id="2" name="Title 1">
            <a:extLst>
              <a:ext uri="{FF2B5EF4-FFF2-40B4-BE49-F238E27FC236}">
                <a16:creationId xmlns:a16="http://schemas.microsoft.com/office/drawing/2014/main" id="{D79EBD9F-C823-442A-A3A9-C5916F071C8E}"/>
              </a:ext>
            </a:extLst>
          </p:cNvPr>
          <p:cNvSpPr>
            <a:spLocks noGrp="1"/>
          </p:cNvSpPr>
          <p:nvPr>
            <p:ph type="title"/>
          </p:nvPr>
        </p:nvSpPr>
        <p:spPr>
          <a:xfrm>
            <a:off x="441197" y="342900"/>
            <a:ext cx="8263890" cy="415499"/>
          </a:xfrm>
        </p:spPr>
        <p:txBody>
          <a:bodyPr/>
          <a:lstStyle/>
          <a:p>
            <a:r>
              <a:rPr lang="en-US" dirty="0"/>
              <a:t>Azure AD </a:t>
            </a:r>
            <a:r>
              <a:rPr lang="en-US" dirty="0">
                <a:solidFill>
                  <a:schemeClr val="accent6"/>
                </a:solidFill>
              </a:rPr>
              <a:t>·</a:t>
            </a:r>
            <a:r>
              <a:rPr lang="en-US" dirty="0"/>
              <a:t> </a:t>
            </a:r>
            <a:r>
              <a:rPr lang="en-US" dirty="0">
                <a:solidFill>
                  <a:schemeClr val="accent1"/>
                </a:solidFill>
              </a:rPr>
              <a:t>My Apps</a:t>
            </a:r>
          </a:p>
        </p:txBody>
      </p:sp>
      <p:sp>
        <p:nvSpPr>
          <p:cNvPr id="3" name="Content Placeholder 2">
            <a:extLst>
              <a:ext uri="{FF2B5EF4-FFF2-40B4-BE49-F238E27FC236}">
                <a16:creationId xmlns:a16="http://schemas.microsoft.com/office/drawing/2014/main" id="{AADBA540-EF4E-428C-955B-3CEF1CB4E964}"/>
              </a:ext>
            </a:extLst>
          </p:cNvPr>
          <p:cNvSpPr txBox="1">
            <a:spLocks/>
          </p:cNvSpPr>
          <p:nvPr/>
        </p:nvSpPr>
        <p:spPr>
          <a:xfrm>
            <a:off x="438913" y="820311"/>
            <a:ext cx="6172200" cy="246888"/>
          </a:xfrm>
          <a:prstGeom prst="rect">
            <a:avLst/>
          </a:prstGeom>
        </p:spPr>
        <p:txBody>
          <a:bodyPr lIns="0" tIns="0" rIns="0" b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r>
              <a:rPr lang="en-US" sz="1500" spc="-53" dirty="0">
                <a:solidFill>
                  <a:srgbClr val="0078D4"/>
                </a:solidFill>
                <a:latin typeface="Segoe UI"/>
              </a:rPr>
              <a:t>Reimagined end-user portal and app launching experience</a:t>
            </a:r>
          </a:p>
        </p:txBody>
      </p:sp>
      <p:grpSp>
        <p:nvGrpSpPr>
          <p:cNvPr id="13" name="Group 12">
            <a:extLst>
              <a:ext uri="{FF2B5EF4-FFF2-40B4-BE49-F238E27FC236}">
                <a16:creationId xmlns:a16="http://schemas.microsoft.com/office/drawing/2014/main" id="{36F51248-B881-4299-8100-80411D212EBE}"/>
              </a:ext>
            </a:extLst>
          </p:cNvPr>
          <p:cNvGrpSpPr>
            <a:grpSpLocks noChangeAspect="1"/>
          </p:cNvGrpSpPr>
          <p:nvPr/>
        </p:nvGrpSpPr>
        <p:grpSpPr>
          <a:xfrm>
            <a:off x="734603" y="1355810"/>
            <a:ext cx="1795550" cy="3703320"/>
            <a:chOff x="9177560" y="1344965"/>
            <a:chExt cx="2566135" cy="5292652"/>
          </a:xfrm>
        </p:grpSpPr>
        <p:grpSp>
          <p:nvGrpSpPr>
            <p:cNvPr id="8" name="Group 7">
              <a:extLst>
                <a:ext uri="{FF2B5EF4-FFF2-40B4-BE49-F238E27FC236}">
                  <a16:creationId xmlns:a16="http://schemas.microsoft.com/office/drawing/2014/main" id="{1DD4410A-6359-40B9-8A2E-16E8CF7FA8BA}"/>
                </a:ext>
              </a:extLst>
            </p:cNvPr>
            <p:cNvGrpSpPr/>
            <p:nvPr/>
          </p:nvGrpSpPr>
          <p:grpSpPr>
            <a:xfrm>
              <a:off x="9377063" y="1827831"/>
              <a:ext cx="2167128" cy="4329000"/>
              <a:chOff x="9377063" y="1827831"/>
              <a:chExt cx="2167128" cy="4329000"/>
            </a:xfrm>
          </p:grpSpPr>
          <p:pic>
            <p:nvPicPr>
              <p:cNvPr id="9" name="Picture 12" descr="A screenshot of a cell phone&#10;&#10;Description generated with very high confidence">
                <a:extLst>
                  <a:ext uri="{FF2B5EF4-FFF2-40B4-BE49-F238E27FC236}">
                    <a16:creationId xmlns:a16="http://schemas.microsoft.com/office/drawing/2014/main" id="{5A75F27F-23D8-452C-A1F6-D6E692E67831}"/>
                  </a:ext>
                </a:extLst>
              </p:cNvPr>
              <p:cNvPicPr>
                <a:picLocks noChangeAspect="1"/>
              </p:cNvPicPr>
              <p:nvPr/>
            </p:nvPicPr>
            <p:blipFill>
              <a:blip r:embed="rId5"/>
              <a:stretch>
                <a:fillRect/>
              </a:stretch>
            </p:blipFill>
            <p:spPr>
              <a:xfrm>
                <a:off x="9377063" y="1827831"/>
                <a:ext cx="2167128" cy="3854600"/>
              </a:xfrm>
              <a:prstGeom prst="rect">
                <a:avLst/>
              </a:prstGeom>
            </p:spPr>
          </p:pic>
          <p:pic>
            <p:nvPicPr>
              <p:cNvPr id="21" name="Picture 12" descr="A screenshot of a cell phone&#10;&#10;Description generated with very high confidence">
                <a:extLst>
                  <a:ext uri="{FF2B5EF4-FFF2-40B4-BE49-F238E27FC236}">
                    <a16:creationId xmlns:a16="http://schemas.microsoft.com/office/drawing/2014/main" id="{0CF17D7D-D552-44EE-8488-9C83E9E9C0CF}"/>
                  </a:ext>
                </a:extLst>
              </p:cNvPr>
              <p:cNvPicPr>
                <a:picLocks noChangeAspect="1"/>
              </p:cNvPicPr>
              <p:nvPr/>
            </p:nvPicPr>
            <p:blipFill rotWithShape="1">
              <a:blip r:embed="rId5"/>
              <a:srcRect t="67891"/>
              <a:stretch/>
            </p:blipFill>
            <p:spPr>
              <a:xfrm>
                <a:off x="9377063" y="4919134"/>
                <a:ext cx="2167128" cy="1237697"/>
              </a:xfrm>
              <a:prstGeom prst="rect">
                <a:avLst/>
              </a:prstGeom>
            </p:spPr>
          </p:pic>
        </p:grpSp>
        <p:pic>
          <p:nvPicPr>
            <p:cNvPr id="69" name="Picture 68" descr="A screen shot of a computer&#10;&#10;Description automatically generated">
              <a:extLst>
                <a:ext uri="{FF2B5EF4-FFF2-40B4-BE49-F238E27FC236}">
                  <a16:creationId xmlns:a16="http://schemas.microsoft.com/office/drawing/2014/main" id="{C220EABA-8469-438D-AB65-7EECA1EB68D9}"/>
                </a:ext>
              </a:extLst>
            </p:cNvPr>
            <p:cNvPicPr>
              <a:picLocks noChangeAspect="1"/>
            </p:cNvPicPr>
            <p:nvPr/>
          </p:nvPicPr>
          <p:blipFill>
            <a:blip r:embed="rId6"/>
            <a:stretch>
              <a:fillRect/>
            </a:stretch>
          </p:blipFill>
          <p:spPr>
            <a:xfrm>
              <a:off x="9177560" y="1344965"/>
              <a:ext cx="2566135" cy="5292652"/>
            </a:xfrm>
            <a:prstGeom prst="rect">
              <a:avLst/>
            </a:prstGeom>
          </p:spPr>
        </p:pic>
      </p:grpSp>
    </p:spTree>
    <p:extLst>
      <p:ext uri="{BB962C8B-B14F-4D97-AF65-F5344CB8AC3E}">
        <p14:creationId xmlns:p14="http://schemas.microsoft.com/office/powerpoint/2010/main" val="2819334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B9775-85C9-49F9-8DBF-1560582A554B}"/>
              </a:ext>
            </a:extLst>
          </p:cNvPr>
          <p:cNvSpPr>
            <a:spLocks noGrp="1"/>
          </p:cNvSpPr>
          <p:nvPr>
            <p:ph type="title"/>
          </p:nvPr>
        </p:nvSpPr>
        <p:spPr/>
        <p:txBody>
          <a:bodyPr/>
          <a:lstStyle/>
          <a:p>
            <a:r>
              <a:rPr lang="en-US" dirty="0"/>
              <a:t>Azure AD </a:t>
            </a:r>
            <a:r>
              <a:rPr lang="en-US" spc="-53" dirty="0"/>
              <a:t>·</a:t>
            </a:r>
            <a:r>
              <a:rPr lang="en-US" dirty="0"/>
              <a:t> </a:t>
            </a:r>
            <a:r>
              <a:rPr lang="en-US" dirty="0">
                <a:solidFill>
                  <a:schemeClr val="accent1"/>
                </a:solidFill>
              </a:rPr>
              <a:t>Entitlement management</a:t>
            </a:r>
          </a:p>
        </p:txBody>
      </p:sp>
      <p:pic>
        <p:nvPicPr>
          <p:cNvPr id="25" name="Picture 24">
            <a:extLst>
              <a:ext uri="{FF2B5EF4-FFF2-40B4-BE49-F238E27FC236}">
                <a16:creationId xmlns:a16="http://schemas.microsoft.com/office/drawing/2014/main" id="{9AE48353-3B4C-4F2C-898E-DF393166858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33581" y="616640"/>
            <a:ext cx="5810420" cy="4829888"/>
          </a:xfrm>
          <a:prstGeom prst="rect">
            <a:avLst/>
          </a:prstGeom>
          <a:effectLst>
            <a:outerShdw blurRad="50800" dist="38100" dir="8100000" algn="tr" rotWithShape="0">
              <a:prstClr val="black">
                <a:alpha val="40000"/>
              </a:prstClr>
            </a:outerShdw>
          </a:effectLst>
        </p:spPr>
      </p:pic>
      <p:pic>
        <p:nvPicPr>
          <p:cNvPr id="24" name="Picture 23" descr="A screenshot of a computer&#10;&#10;Description automatically generated">
            <a:extLst>
              <a:ext uri="{FF2B5EF4-FFF2-40B4-BE49-F238E27FC236}">
                <a16:creationId xmlns:a16="http://schemas.microsoft.com/office/drawing/2014/main" id="{3D484B2E-0C5C-4254-A77A-06CCFF783B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7075" y="210165"/>
            <a:ext cx="974638" cy="548234"/>
          </a:xfrm>
          <a:prstGeom prst="rect">
            <a:avLst/>
          </a:prstGeom>
        </p:spPr>
      </p:pic>
      <p:sp>
        <p:nvSpPr>
          <p:cNvPr id="7" name="Oval 6">
            <a:extLst>
              <a:ext uri="{FF2B5EF4-FFF2-40B4-BE49-F238E27FC236}">
                <a16:creationId xmlns:a16="http://schemas.microsoft.com/office/drawing/2014/main" id="{8CBF0D47-01F0-4471-BF28-6EBBA6E9381E}"/>
              </a:ext>
            </a:extLst>
          </p:cNvPr>
          <p:cNvSpPr/>
          <p:nvPr/>
        </p:nvSpPr>
        <p:spPr bwMode="auto">
          <a:xfrm>
            <a:off x="1387649" y="2172941"/>
            <a:ext cx="1778276" cy="1003790"/>
          </a:xfrm>
          <a:prstGeom prst="ellipse">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b" anchorCtr="0" compatLnSpc="1">
            <a:prstTxWarp prst="textNoShape">
              <a:avLst/>
            </a:prstTxWarp>
          </a:bodyPr>
          <a:lstStyle/>
          <a:p>
            <a:pPr algn="ctr" defTabSz="685577" fontAlgn="base" hangingPunct="1">
              <a:spcBef>
                <a:spcPct val="0"/>
              </a:spcBef>
              <a:spcAft>
                <a:spcPct val="0"/>
              </a:spcAft>
            </a:pPr>
            <a:r>
              <a:rPr lang="en-US" sz="1050" kern="1200" dirty="0">
                <a:solidFill>
                  <a:srgbClr val="0078D4"/>
                </a:solidFill>
                <a:latin typeface="Segoe UI"/>
              </a:rPr>
              <a:t>Ongoing auditing </a:t>
            </a:r>
            <a:br>
              <a:rPr lang="en-US" sz="1050" kern="1200" dirty="0">
                <a:solidFill>
                  <a:srgbClr val="0078D4"/>
                </a:solidFill>
                <a:latin typeface="Segoe UI"/>
              </a:rPr>
            </a:br>
            <a:r>
              <a:rPr lang="en-US" sz="1050" kern="1200" dirty="0">
                <a:solidFill>
                  <a:srgbClr val="0078D4"/>
                </a:solidFill>
                <a:latin typeface="Segoe UI"/>
              </a:rPr>
              <a:t>&amp; reporting</a:t>
            </a:r>
          </a:p>
        </p:txBody>
      </p:sp>
      <p:sp>
        <p:nvSpPr>
          <p:cNvPr id="9" name="Arc 1">
            <a:extLst>
              <a:ext uri="{FF2B5EF4-FFF2-40B4-BE49-F238E27FC236}">
                <a16:creationId xmlns:a16="http://schemas.microsoft.com/office/drawing/2014/main" id="{21207788-CF42-4E17-8ACF-73EF7C859C4F}"/>
              </a:ext>
            </a:extLst>
          </p:cNvPr>
          <p:cNvSpPr/>
          <p:nvPr/>
        </p:nvSpPr>
        <p:spPr bwMode="auto">
          <a:xfrm>
            <a:off x="1235438" y="1513881"/>
            <a:ext cx="2091937" cy="2091937"/>
          </a:xfrm>
          <a:prstGeom prst="arc">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13" tIns="89610" rIns="112013" bIns="89610" numCol="1" spcCol="0" rtlCol="0" fromWordArt="0" anchor="t" anchorCtr="0" forceAA="0" compatLnSpc="1">
            <a:prstTxWarp prst="textNoShape">
              <a:avLst/>
            </a:prstTxWarp>
            <a:noAutofit/>
          </a:bodyPr>
          <a:lstStyle/>
          <a:p>
            <a:pPr algn="ctr" defTabSz="571085" fontAlgn="base" hangingPunct="1">
              <a:lnSpc>
                <a:spcPct val="90000"/>
              </a:lnSpc>
              <a:spcBef>
                <a:spcPct val="0"/>
              </a:spcBef>
              <a:spcAft>
                <a:spcPct val="0"/>
              </a:spcAft>
            </a:pPr>
            <a:endParaRPr lang="en-US" sz="147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Arc 2">
            <a:extLst>
              <a:ext uri="{FF2B5EF4-FFF2-40B4-BE49-F238E27FC236}">
                <a16:creationId xmlns:a16="http://schemas.microsoft.com/office/drawing/2014/main" id="{3CDE8713-7362-4303-9903-BAC6D69CC6F1}"/>
              </a:ext>
            </a:extLst>
          </p:cNvPr>
          <p:cNvSpPr/>
          <p:nvPr/>
        </p:nvSpPr>
        <p:spPr bwMode="auto">
          <a:xfrm>
            <a:off x="1235438" y="1513881"/>
            <a:ext cx="2091937" cy="2091937"/>
          </a:xfrm>
          <a:prstGeom prst="arc">
            <a:avLst>
              <a:gd name="adj1" fmla="val 33047"/>
              <a:gd name="adj2" fmla="val 5351636"/>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13" tIns="89610" rIns="112013" bIns="89610" numCol="1" spcCol="0" rtlCol="0" fromWordArt="0" anchor="t" anchorCtr="0" forceAA="0" compatLnSpc="1">
            <a:prstTxWarp prst="textNoShape">
              <a:avLst/>
            </a:prstTxWarp>
            <a:noAutofit/>
          </a:bodyPr>
          <a:lstStyle/>
          <a:p>
            <a:pPr algn="ctr" defTabSz="571085" fontAlgn="base" hangingPunct="1">
              <a:lnSpc>
                <a:spcPct val="90000"/>
              </a:lnSpc>
              <a:spcBef>
                <a:spcPct val="0"/>
              </a:spcBef>
              <a:spcAft>
                <a:spcPct val="0"/>
              </a:spcAft>
            </a:pPr>
            <a:endParaRPr lang="en-US" sz="147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Arc 3">
            <a:extLst>
              <a:ext uri="{FF2B5EF4-FFF2-40B4-BE49-F238E27FC236}">
                <a16:creationId xmlns:a16="http://schemas.microsoft.com/office/drawing/2014/main" id="{A0DC5406-22F5-478E-B57A-B380291BC321}"/>
              </a:ext>
            </a:extLst>
          </p:cNvPr>
          <p:cNvSpPr/>
          <p:nvPr/>
        </p:nvSpPr>
        <p:spPr bwMode="auto">
          <a:xfrm>
            <a:off x="1235438" y="1513881"/>
            <a:ext cx="2091937" cy="2091937"/>
          </a:xfrm>
          <a:prstGeom prst="arc">
            <a:avLst>
              <a:gd name="adj1" fmla="val 5400001"/>
              <a:gd name="adj2" fmla="val 1079173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13" tIns="89610" rIns="112013" bIns="89610" numCol="1" spcCol="0" rtlCol="0" fromWordArt="0" anchor="t" anchorCtr="0" forceAA="0" compatLnSpc="1">
            <a:prstTxWarp prst="textNoShape">
              <a:avLst/>
            </a:prstTxWarp>
            <a:noAutofit/>
          </a:bodyPr>
          <a:lstStyle/>
          <a:p>
            <a:pPr algn="ctr" defTabSz="571085" fontAlgn="base" hangingPunct="1">
              <a:lnSpc>
                <a:spcPct val="90000"/>
              </a:lnSpc>
              <a:spcBef>
                <a:spcPct val="0"/>
              </a:spcBef>
              <a:spcAft>
                <a:spcPct val="0"/>
              </a:spcAft>
            </a:pPr>
            <a:endParaRPr lang="en-US" sz="147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Arc 4">
            <a:extLst>
              <a:ext uri="{FF2B5EF4-FFF2-40B4-BE49-F238E27FC236}">
                <a16:creationId xmlns:a16="http://schemas.microsoft.com/office/drawing/2014/main" id="{AD69CC1B-D27A-46C7-8E2D-53BB5B70578C}"/>
              </a:ext>
            </a:extLst>
          </p:cNvPr>
          <p:cNvGrpSpPr/>
          <p:nvPr/>
        </p:nvGrpSpPr>
        <p:grpSpPr>
          <a:xfrm>
            <a:off x="1235438" y="1513881"/>
            <a:ext cx="2091937" cy="2091937"/>
            <a:chOff x="10082268" y="2009997"/>
            <a:chExt cx="3360391" cy="3360391"/>
          </a:xfrm>
        </p:grpSpPr>
        <p:sp>
          <p:nvSpPr>
            <p:cNvPr id="13" name="Isosceles Triangle 12">
              <a:extLst>
                <a:ext uri="{FF2B5EF4-FFF2-40B4-BE49-F238E27FC236}">
                  <a16:creationId xmlns:a16="http://schemas.microsoft.com/office/drawing/2014/main" id="{1673451D-B6CA-4961-8278-D6745FC24773}"/>
                </a:ext>
              </a:extLst>
            </p:cNvPr>
            <p:cNvSpPr/>
            <p:nvPr/>
          </p:nvSpPr>
          <p:spPr bwMode="auto">
            <a:xfrm rot="4201960">
              <a:off x="11119920" y="2044038"/>
              <a:ext cx="144372" cy="1244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13" tIns="89610" rIns="112013" bIns="89610" numCol="1" spcCol="0" rtlCol="0" fromWordArt="0" anchor="t" anchorCtr="0" forceAA="0" compatLnSpc="1">
              <a:prstTxWarp prst="textNoShape">
                <a:avLst/>
              </a:prstTxWarp>
              <a:noAutofit/>
            </a:bodyPr>
            <a:lstStyle/>
            <a:p>
              <a:pPr algn="ctr" defTabSz="571085" fontAlgn="base" hangingPunct="1">
                <a:lnSpc>
                  <a:spcPct val="90000"/>
                </a:lnSpc>
                <a:spcBef>
                  <a:spcPct val="0"/>
                </a:spcBef>
                <a:spcAft>
                  <a:spcPct val="0"/>
                </a:spcAft>
              </a:pPr>
              <a:endParaRPr lang="en-US" sz="147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Arc 4">
              <a:extLst>
                <a:ext uri="{FF2B5EF4-FFF2-40B4-BE49-F238E27FC236}">
                  <a16:creationId xmlns:a16="http://schemas.microsoft.com/office/drawing/2014/main" id="{384FB86C-EC55-488D-9829-2FA1B8C12D13}"/>
                </a:ext>
              </a:extLst>
            </p:cNvPr>
            <p:cNvSpPr/>
            <p:nvPr/>
          </p:nvSpPr>
          <p:spPr bwMode="auto">
            <a:xfrm>
              <a:off x="10082268" y="2009997"/>
              <a:ext cx="3360391" cy="3360391"/>
            </a:xfrm>
            <a:prstGeom prst="arc">
              <a:avLst>
                <a:gd name="adj1" fmla="val 10924559"/>
                <a:gd name="adj2" fmla="val 14920144"/>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2013" tIns="89610" rIns="112013" bIns="89610" numCol="1" spcCol="0" rtlCol="0" fromWordArt="0" anchor="t" anchorCtr="0" forceAA="0" compatLnSpc="1">
              <a:prstTxWarp prst="textNoShape">
                <a:avLst/>
              </a:prstTxWarp>
              <a:noAutofit/>
            </a:bodyPr>
            <a:lstStyle/>
            <a:p>
              <a:pPr algn="ctr" defTabSz="571085" fontAlgn="base" hangingPunct="1">
                <a:lnSpc>
                  <a:spcPct val="90000"/>
                </a:lnSpc>
                <a:spcBef>
                  <a:spcPct val="0"/>
                </a:spcBef>
                <a:spcAft>
                  <a:spcPct val="0"/>
                </a:spcAft>
              </a:pPr>
              <a:endParaRPr lang="en-US" sz="147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127402BC-E995-47B9-BEA9-0BCF94EAF535}"/>
              </a:ext>
            </a:extLst>
          </p:cNvPr>
          <p:cNvSpPr/>
          <p:nvPr/>
        </p:nvSpPr>
        <p:spPr>
          <a:xfrm>
            <a:off x="128987" y="2282850"/>
            <a:ext cx="868769"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5910" tIns="103384" rIns="65910" bIns="103384" numCol="1" spcCol="0" rtlCol="0" fromWordArt="0" anchor="ctr" anchorCtr="0" forceAA="0" compatLnSpc="1">
            <a:prstTxWarp prst="textNoShape">
              <a:avLst/>
            </a:prstTxWarp>
            <a:noAutofit/>
          </a:bodyPr>
          <a:lstStyle/>
          <a:p>
            <a:pPr algn="r" defTabSz="658831" fontAlgn="base" hangingPunct="1">
              <a:spcAft>
                <a:spcPct val="0"/>
              </a:spcAft>
            </a:pPr>
            <a:r>
              <a:rPr lang="en-US" sz="1050" dirty="0">
                <a:solidFill>
                  <a:srgbClr val="353535"/>
                </a:solidFill>
                <a:latin typeface="Segoe UI" panose="020B0502040204020203" pitchFamily="34" charset="0"/>
                <a:ea typeface="+mn-ea"/>
                <a:cs typeface="Segoe UI" panose="020B0502040204020203" pitchFamily="34" charset="0"/>
              </a:rPr>
              <a:t>Access reviewed &amp; revised</a:t>
            </a:r>
          </a:p>
        </p:txBody>
      </p:sp>
      <p:sp>
        <p:nvSpPr>
          <p:cNvPr id="17" name="Rectangle 16">
            <a:extLst>
              <a:ext uri="{FF2B5EF4-FFF2-40B4-BE49-F238E27FC236}">
                <a16:creationId xmlns:a16="http://schemas.microsoft.com/office/drawing/2014/main" id="{4B13D87A-C467-4641-9BBF-31866C81B49A}"/>
              </a:ext>
            </a:extLst>
          </p:cNvPr>
          <p:cNvSpPr/>
          <p:nvPr/>
        </p:nvSpPr>
        <p:spPr>
          <a:xfrm>
            <a:off x="183288" y="1651937"/>
            <a:ext cx="1042433" cy="2308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5910" tIns="103384" rIns="65910" bIns="103384" numCol="1" spcCol="0" rtlCol="0" fromWordArt="0" anchor="ctr" anchorCtr="0" forceAA="0" compatLnSpc="1">
            <a:prstTxWarp prst="textNoShape">
              <a:avLst/>
            </a:prstTxWarp>
            <a:noAutofit/>
          </a:bodyPr>
          <a:lstStyle/>
          <a:p>
            <a:pPr algn="r" defTabSz="658831" fontAlgn="base" hangingPunct="1">
              <a:spcAft>
                <a:spcPct val="0"/>
              </a:spcAft>
            </a:pPr>
            <a:br>
              <a:rPr lang="en-US" sz="1050" dirty="0">
                <a:solidFill>
                  <a:srgbClr val="353535"/>
                </a:solidFill>
                <a:latin typeface="Segoe UI"/>
                <a:ea typeface="+mn-ea"/>
                <a:cs typeface="Segoe UI"/>
              </a:rPr>
            </a:br>
            <a:r>
              <a:rPr lang="en-US" sz="1050" dirty="0">
                <a:solidFill>
                  <a:srgbClr val="353535"/>
                </a:solidFill>
                <a:latin typeface="Segoe UI"/>
                <a:ea typeface="+mn-ea"/>
                <a:cs typeface="Segoe UI"/>
              </a:rPr>
              <a:t>Job changes</a:t>
            </a:r>
            <a:endParaRPr lang="en-US" sz="1324" kern="1200" dirty="0">
              <a:latin typeface="Segoe UI"/>
              <a:ea typeface="+mn-ea"/>
              <a:cs typeface="+mn-cs"/>
            </a:endParaRPr>
          </a:p>
        </p:txBody>
      </p:sp>
      <p:sp>
        <p:nvSpPr>
          <p:cNvPr id="23" name="Rectangle 22">
            <a:extLst>
              <a:ext uri="{FF2B5EF4-FFF2-40B4-BE49-F238E27FC236}">
                <a16:creationId xmlns:a16="http://schemas.microsoft.com/office/drawing/2014/main" id="{4E91B3CA-3ADE-404D-927D-E0FA2BE12150}"/>
              </a:ext>
            </a:extLst>
          </p:cNvPr>
          <p:cNvSpPr/>
          <p:nvPr/>
        </p:nvSpPr>
        <p:spPr>
          <a:xfrm>
            <a:off x="1593086" y="3906230"/>
            <a:ext cx="1359797" cy="3924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5910" tIns="103384" rIns="65910" bIns="103384" numCol="1" spcCol="0" rtlCol="0" fromWordArt="0" anchor="ctr" anchorCtr="0" forceAA="0" compatLnSpc="1">
            <a:prstTxWarp prst="textNoShape">
              <a:avLst/>
            </a:prstTxWarp>
            <a:noAutofit/>
          </a:bodyPr>
          <a:lstStyle/>
          <a:p>
            <a:pPr algn="ctr" defTabSz="658831" hangingPunct="1">
              <a:spcAft>
                <a:spcPct val="0"/>
              </a:spcAft>
            </a:pPr>
            <a:r>
              <a:rPr lang="en-US" sz="1050" dirty="0">
                <a:solidFill>
                  <a:srgbClr val="353535"/>
                </a:solidFill>
                <a:latin typeface="Segoe UI"/>
                <a:ea typeface="+mn-ea"/>
                <a:cs typeface="Segoe UI"/>
              </a:rPr>
              <a:t>Access rights provisioned</a:t>
            </a:r>
            <a:endParaRPr lang="en-US" sz="1324" kern="1200" dirty="0">
              <a:latin typeface="Segoe UI"/>
              <a:ea typeface="+mn-ea"/>
              <a:cs typeface="+mn-cs"/>
            </a:endParaRPr>
          </a:p>
        </p:txBody>
      </p:sp>
      <p:sp>
        <p:nvSpPr>
          <p:cNvPr id="31" name="Rectangle 30">
            <a:extLst>
              <a:ext uri="{FF2B5EF4-FFF2-40B4-BE49-F238E27FC236}">
                <a16:creationId xmlns:a16="http://schemas.microsoft.com/office/drawing/2014/main" id="{04A9A8E7-4ED5-44E8-A5F4-7B5EEF1278DE}"/>
              </a:ext>
            </a:extLst>
          </p:cNvPr>
          <p:cNvSpPr/>
          <p:nvPr/>
        </p:nvSpPr>
        <p:spPr>
          <a:xfrm>
            <a:off x="3625232" y="2390680"/>
            <a:ext cx="752459" cy="3600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5910" tIns="103384" rIns="65910" bIns="103384" numCol="1" spcCol="0" rtlCol="0" fromWordArt="0" anchor="ctr" anchorCtr="0" forceAA="0" compatLnSpc="1">
            <a:prstTxWarp prst="textNoShape">
              <a:avLst/>
            </a:prstTxWarp>
            <a:noAutofit/>
          </a:bodyPr>
          <a:lstStyle/>
          <a:p>
            <a:pPr defTabSz="658831" fontAlgn="base" hangingPunct="1">
              <a:spcAft>
                <a:spcPct val="0"/>
              </a:spcAft>
            </a:pPr>
            <a:r>
              <a:rPr lang="en-US" sz="1050" dirty="0">
                <a:solidFill>
                  <a:srgbClr val="353535"/>
                </a:solidFill>
                <a:latin typeface="Segoe UI"/>
                <a:ea typeface="+mn-ea"/>
                <a:cs typeface="Segoe UI"/>
              </a:rPr>
              <a:t>Requests</a:t>
            </a:r>
            <a:br>
              <a:rPr lang="en-US" sz="1050" dirty="0">
                <a:solidFill>
                  <a:srgbClr val="353535"/>
                </a:solidFill>
                <a:latin typeface="Segoe UI"/>
                <a:ea typeface="+mn-ea"/>
                <a:cs typeface="Segoe UI"/>
              </a:rPr>
            </a:br>
            <a:r>
              <a:rPr lang="en-US" sz="1050" dirty="0">
                <a:solidFill>
                  <a:srgbClr val="353535"/>
                </a:solidFill>
                <a:latin typeface="Segoe UI"/>
                <a:ea typeface="+mn-ea"/>
                <a:cs typeface="Segoe UI"/>
              </a:rPr>
              <a:t>additional</a:t>
            </a:r>
            <a:br>
              <a:rPr lang="en-US" sz="1050" dirty="0">
                <a:solidFill>
                  <a:srgbClr val="353535"/>
                </a:solidFill>
                <a:latin typeface="Segoe UI"/>
                <a:ea typeface="+mn-ea"/>
                <a:cs typeface="Segoe UI"/>
              </a:rPr>
            </a:br>
            <a:r>
              <a:rPr lang="en-US" sz="1050" dirty="0">
                <a:solidFill>
                  <a:srgbClr val="353535"/>
                </a:solidFill>
                <a:latin typeface="Segoe UI"/>
                <a:ea typeface="+mn-ea"/>
                <a:cs typeface="Segoe UI"/>
              </a:rPr>
              <a:t>access</a:t>
            </a:r>
            <a:endParaRPr lang="en-US" sz="1050" dirty="0">
              <a:solidFill>
                <a:srgbClr val="353535"/>
              </a:solidFill>
              <a:latin typeface="Segoe UI" panose="020B0502040204020203" pitchFamily="34" charset="0"/>
              <a:ea typeface="+mn-ea"/>
              <a:cs typeface="Segoe UI" panose="020B0502040204020203" pitchFamily="34" charset="0"/>
            </a:endParaRPr>
          </a:p>
        </p:txBody>
      </p:sp>
      <p:sp>
        <p:nvSpPr>
          <p:cNvPr id="37" name="Rectangle 36">
            <a:extLst>
              <a:ext uri="{FF2B5EF4-FFF2-40B4-BE49-F238E27FC236}">
                <a16:creationId xmlns:a16="http://schemas.microsoft.com/office/drawing/2014/main" id="{9F066DAD-FE93-4885-A5C9-525B780E3C17}"/>
              </a:ext>
            </a:extLst>
          </p:cNvPr>
          <p:cNvSpPr/>
          <p:nvPr/>
        </p:nvSpPr>
        <p:spPr>
          <a:xfrm>
            <a:off x="1662304" y="1040279"/>
            <a:ext cx="1238203" cy="2146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5910" tIns="103384" rIns="65910" bIns="103384" numCol="1" spcCol="0" rtlCol="0" fromWordArt="0" anchor="ctr" anchorCtr="0" forceAA="0" compatLnSpc="1">
            <a:prstTxWarp prst="textNoShape">
              <a:avLst/>
            </a:prstTxWarp>
            <a:noAutofit/>
          </a:bodyPr>
          <a:lstStyle/>
          <a:p>
            <a:pPr algn="ctr" defTabSz="658831" fontAlgn="base" hangingPunct="1">
              <a:spcAft>
                <a:spcPct val="0"/>
              </a:spcAft>
            </a:pPr>
            <a:r>
              <a:rPr lang="en-US" sz="1050" dirty="0">
                <a:solidFill>
                  <a:srgbClr val="353535"/>
                </a:solidFill>
                <a:latin typeface="Segoe UI" panose="020B0502040204020203" pitchFamily="34" charset="0"/>
                <a:ea typeface="+mn-ea"/>
                <a:cs typeface="Segoe UI" panose="020B0502040204020203" pitchFamily="34" charset="0"/>
              </a:rPr>
              <a:t>User onboarded</a:t>
            </a:r>
          </a:p>
        </p:txBody>
      </p:sp>
      <p:grpSp>
        <p:nvGrpSpPr>
          <p:cNvPr id="3" name="Group 2">
            <a:extLst>
              <a:ext uri="{FF2B5EF4-FFF2-40B4-BE49-F238E27FC236}">
                <a16:creationId xmlns:a16="http://schemas.microsoft.com/office/drawing/2014/main" id="{5ECD59A6-3AFC-4A8D-B4FD-CA53DFF9231A}"/>
              </a:ext>
            </a:extLst>
          </p:cNvPr>
          <p:cNvGrpSpPr/>
          <p:nvPr/>
        </p:nvGrpSpPr>
        <p:grpSpPr>
          <a:xfrm>
            <a:off x="2006329" y="1237701"/>
            <a:ext cx="552362" cy="552362"/>
            <a:chOff x="2675104" y="2386114"/>
            <a:chExt cx="736483" cy="736483"/>
          </a:xfrm>
        </p:grpSpPr>
        <p:grpSp>
          <p:nvGrpSpPr>
            <p:cNvPr id="39" name="Group 38">
              <a:extLst>
                <a:ext uri="{FF2B5EF4-FFF2-40B4-BE49-F238E27FC236}">
                  <a16:creationId xmlns:a16="http://schemas.microsoft.com/office/drawing/2014/main" id="{EA7A4054-B8FA-4187-88C2-ACBC209E0B2C}"/>
                </a:ext>
              </a:extLst>
            </p:cNvPr>
            <p:cNvGrpSpPr/>
            <p:nvPr/>
          </p:nvGrpSpPr>
          <p:grpSpPr>
            <a:xfrm>
              <a:off x="2675104" y="2386114"/>
              <a:ext cx="736483" cy="736483"/>
              <a:chOff x="8531052" y="1407263"/>
              <a:chExt cx="905081" cy="905081"/>
            </a:xfrm>
          </p:grpSpPr>
          <p:sp useBgFill="1">
            <p:nvSpPr>
              <p:cNvPr id="41" name="Oval 40">
                <a:extLst>
                  <a:ext uri="{FF2B5EF4-FFF2-40B4-BE49-F238E27FC236}">
                    <a16:creationId xmlns:a16="http://schemas.microsoft.com/office/drawing/2014/main" id="{CB8D9E27-4A31-4B96-8750-2CFE3BB1A763}"/>
                  </a:ext>
                </a:extLst>
              </p:cNvPr>
              <p:cNvSpPr/>
              <p:nvPr/>
            </p:nvSpPr>
            <p:spPr bwMode="auto">
              <a:xfrm>
                <a:off x="8531052" y="1407263"/>
                <a:ext cx="905081" cy="905081"/>
              </a:xfrm>
              <a:prstGeom prst="ellipse">
                <a:avLst/>
              </a:prstGeom>
              <a:ln>
                <a:noFill/>
                <a:prstDash val="dash"/>
              </a:ln>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sp>
            <p:nvSpPr>
              <p:cNvPr id="42" name="Oval 41">
                <a:extLst>
                  <a:ext uri="{FF2B5EF4-FFF2-40B4-BE49-F238E27FC236}">
                    <a16:creationId xmlns:a16="http://schemas.microsoft.com/office/drawing/2014/main" id="{3EA2CD6A-0A0E-40BB-8C82-FC1C3CC1381A}"/>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grpSp>
        <p:pic>
          <p:nvPicPr>
            <p:cNvPr id="49" name="Picture 48">
              <a:extLst>
                <a:ext uri="{FF2B5EF4-FFF2-40B4-BE49-F238E27FC236}">
                  <a16:creationId xmlns:a16="http://schemas.microsoft.com/office/drawing/2014/main" id="{3A4A4EC8-A967-8B4D-8253-CF5DCCB5FD01}"/>
                </a:ext>
              </a:extLst>
            </p:cNvPr>
            <p:cNvPicPr>
              <a:picLocks noChangeAspect="1"/>
            </p:cNvPicPr>
            <p:nvPr/>
          </p:nvPicPr>
          <p:blipFill>
            <a:blip r:embed="rId5"/>
            <a:stretch>
              <a:fillRect/>
            </a:stretch>
          </p:blipFill>
          <p:spPr>
            <a:xfrm>
              <a:off x="2882342" y="2596551"/>
              <a:ext cx="335868" cy="335868"/>
            </a:xfrm>
            <a:prstGeom prst="rect">
              <a:avLst/>
            </a:prstGeom>
          </p:spPr>
        </p:pic>
      </p:grpSp>
      <p:grpSp>
        <p:nvGrpSpPr>
          <p:cNvPr id="20" name="Group 19">
            <a:extLst>
              <a:ext uri="{FF2B5EF4-FFF2-40B4-BE49-F238E27FC236}">
                <a16:creationId xmlns:a16="http://schemas.microsoft.com/office/drawing/2014/main" id="{54477A60-C682-4339-BC06-ABD7F5A94933}"/>
              </a:ext>
            </a:extLst>
          </p:cNvPr>
          <p:cNvGrpSpPr/>
          <p:nvPr/>
        </p:nvGrpSpPr>
        <p:grpSpPr>
          <a:xfrm>
            <a:off x="1208470" y="1530515"/>
            <a:ext cx="552362" cy="552362"/>
            <a:chOff x="1611292" y="2776533"/>
            <a:chExt cx="736483" cy="736483"/>
          </a:xfrm>
        </p:grpSpPr>
        <p:grpSp>
          <p:nvGrpSpPr>
            <p:cNvPr id="44" name="Group 43">
              <a:extLst>
                <a:ext uri="{FF2B5EF4-FFF2-40B4-BE49-F238E27FC236}">
                  <a16:creationId xmlns:a16="http://schemas.microsoft.com/office/drawing/2014/main" id="{D4605115-E133-F145-817D-4B06C774FB34}"/>
                </a:ext>
              </a:extLst>
            </p:cNvPr>
            <p:cNvGrpSpPr/>
            <p:nvPr/>
          </p:nvGrpSpPr>
          <p:grpSpPr>
            <a:xfrm>
              <a:off x="1611292" y="2776533"/>
              <a:ext cx="736483" cy="736483"/>
              <a:chOff x="8531052" y="1407263"/>
              <a:chExt cx="905081" cy="905081"/>
            </a:xfrm>
          </p:grpSpPr>
          <p:sp useBgFill="1">
            <p:nvSpPr>
              <p:cNvPr id="46" name="Oval 45">
                <a:extLst>
                  <a:ext uri="{FF2B5EF4-FFF2-40B4-BE49-F238E27FC236}">
                    <a16:creationId xmlns:a16="http://schemas.microsoft.com/office/drawing/2014/main" id="{55ED9F89-4221-664A-8EBF-2E9A2B862A54}"/>
                  </a:ext>
                </a:extLst>
              </p:cNvPr>
              <p:cNvSpPr/>
              <p:nvPr/>
            </p:nvSpPr>
            <p:spPr bwMode="auto">
              <a:xfrm>
                <a:off x="8531052" y="1407263"/>
                <a:ext cx="905081" cy="905081"/>
              </a:xfrm>
              <a:prstGeom prst="ellipse">
                <a:avLst/>
              </a:prstGeom>
              <a:ln>
                <a:noFill/>
                <a:prstDash val="dash"/>
              </a:ln>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sp>
            <p:nvSpPr>
              <p:cNvPr id="47" name="Oval 46">
                <a:extLst>
                  <a:ext uri="{FF2B5EF4-FFF2-40B4-BE49-F238E27FC236}">
                    <a16:creationId xmlns:a16="http://schemas.microsoft.com/office/drawing/2014/main" id="{D2597993-DD6B-EA4B-B6A5-B5455F91638E}"/>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grpSp>
        <p:pic>
          <p:nvPicPr>
            <p:cNvPr id="6" name="Graphic 5">
              <a:extLst>
                <a:ext uri="{FF2B5EF4-FFF2-40B4-BE49-F238E27FC236}">
                  <a16:creationId xmlns:a16="http://schemas.microsoft.com/office/drawing/2014/main" id="{C9E92FC7-739C-E248-AC94-7A8543D0D7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812611" y="2922116"/>
              <a:ext cx="333845" cy="320492"/>
            </a:xfrm>
            <a:prstGeom prst="rect">
              <a:avLst/>
            </a:prstGeom>
          </p:spPr>
        </p:pic>
        <p:pic>
          <p:nvPicPr>
            <p:cNvPr id="50" name="Picture 49">
              <a:extLst>
                <a:ext uri="{FF2B5EF4-FFF2-40B4-BE49-F238E27FC236}">
                  <a16:creationId xmlns:a16="http://schemas.microsoft.com/office/drawing/2014/main" id="{C910E68C-937A-6B49-925C-DBFB03E7D473}"/>
                </a:ext>
              </a:extLst>
            </p:cNvPr>
            <p:cNvPicPr>
              <a:picLocks noChangeAspect="1"/>
            </p:cNvPicPr>
            <p:nvPr/>
          </p:nvPicPr>
          <p:blipFill>
            <a:blip r:embed="rId8"/>
            <a:stretch>
              <a:fillRect/>
            </a:stretch>
          </p:blipFill>
          <p:spPr>
            <a:xfrm>
              <a:off x="1864832" y="3185013"/>
              <a:ext cx="229403" cy="229403"/>
            </a:xfrm>
            <a:prstGeom prst="rect">
              <a:avLst/>
            </a:prstGeom>
          </p:spPr>
        </p:pic>
      </p:grpSp>
      <p:grpSp>
        <p:nvGrpSpPr>
          <p:cNvPr id="18" name="Group 17">
            <a:extLst>
              <a:ext uri="{FF2B5EF4-FFF2-40B4-BE49-F238E27FC236}">
                <a16:creationId xmlns:a16="http://schemas.microsoft.com/office/drawing/2014/main" id="{84FF58B7-E76B-4A62-8E74-7C05306F8BD4}"/>
              </a:ext>
            </a:extLst>
          </p:cNvPr>
          <p:cNvGrpSpPr/>
          <p:nvPr/>
        </p:nvGrpSpPr>
        <p:grpSpPr>
          <a:xfrm>
            <a:off x="966376" y="2283670"/>
            <a:ext cx="552362" cy="552362"/>
            <a:chOff x="1288501" y="3780740"/>
            <a:chExt cx="736483" cy="736483"/>
          </a:xfrm>
        </p:grpSpPr>
        <p:grpSp>
          <p:nvGrpSpPr>
            <p:cNvPr id="19" name="Group 18">
              <a:extLst>
                <a:ext uri="{FF2B5EF4-FFF2-40B4-BE49-F238E27FC236}">
                  <a16:creationId xmlns:a16="http://schemas.microsoft.com/office/drawing/2014/main" id="{0B97A6D6-6CF1-4430-B7E5-C666CC735908}"/>
                </a:ext>
              </a:extLst>
            </p:cNvPr>
            <p:cNvGrpSpPr/>
            <p:nvPr/>
          </p:nvGrpSpPr>
          <p:grpSpPr>
            <a:xfrm>
              <a:off x="1288501" y="3780740"/>
              <a:ext cx="736483" cy="736483"/>
              <a:chOff x="6827024" y="3127501"/>
              <a:chExt cx="905081" cy="905081"/>
            </a:xfrm>
          </p:grpSpPr>
          <p:sp useBgFill="1">
            <p:nvSpPr>
              <p:cNvPr id="21" name="Oval 20">
                <a:extLst>
                  <a:ext uri="{FF2B5EF4-FFF2-40B4-BE49-F238E27FC236}">
                    <a16:creationId xmlns:a16="http://schemas.microsoft.com/office/drawing/2014/main" id="{8B41232C-7174-4452-B3EC-BCACE68D0B14}"/>
                  </a:ext>
                </a:extLst>
              </p:cNvPr>
              <p:cNvSpPr/>
              <p:nvPr/>
            </p:nvSpPr>
            <p:spPr bwMode="auto">
              <a:xfrm>
                <a:off x="6827024" y="3127501"/>
                <a:ext cx="905081" cy="905081"/>
              </a:xfrm>
              <a:prstGeom prst="ellipse">
                <a:avLst/>
              </a:prstGeom>
              <a:ln>
                <a:noFill/>
                <a:prstDash val="dash"/>
              </a:ln>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sp>
            <p:nvSpPr>
              <p:cNvPr id="22" name="Oval 21">
                <a:extLst>
                  <a:ext uri="{FF2B5EF4-FFF2-40B4-BE49-F238E27FC236}">
                    <a16:creationId xmlns:a16="http://schemas.microsoft.com/office/drawing/2014/main" id="{2B281D72-70DF-4534-A822-BB35916E174C}"/>
                  </a:ext>
                </a:extLst>
              </p:cNvPr>
              <p:cNvSpPr/>
              <p:nvPr/>
            </p:nvSpPr>
            <p:spPr bwMode="auto">
              <a:xfrm>
                <a:off x="6881800" y="318227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grpSp>
        <p:pic>
          <p:nvPicPr>
            <p:cNvPr id="51" name="Picture 50">
              <a:extLst>
                <a:ext uri="{FF2B5EF4-FFF2-40B4-BE49-F238E27FC236}">
                  <a16:creationId xmlns:a16="http://schemas.microsoft.com/office/drawing/2014/main" id="{46E09147-EA2E-CE48-A0A9-8A227EAF6E4E}"/>
                </a:ext>
              </a:extLst>
            </p:cNvPr>
            <p:cNvPicPr>
              <a:picLocks noChangeAspect="1"/>
            </p:cNvPicPr>
            <p:nvPr/>
          </p:nvPicPr>
          <p:blipFill>
            <a:blip r:embed="rId9"/>
            <a:stretch>
              <a:fillRect/>
            </a:stretch>
          </p:blipFill>
          <p:spPr>
            <a:xfrm>
              <a:off x="1518156" y="4001545"/>
              <a:ext cx="305335" cy="305335"/>
            </a:xfrm>
            <a:prstGeom prst="rect">
              <a:avLst/>
            </a:prstGeom>
          </p:spPr>
        </p:pic>
      </p:grpSp>
      <p:grpSp>
        <p:nvGrpSpPr>
          <p:cNvPr id="4" name="Group 3">
            <a:extLst>
              <a:ext uri="{FF2B5EF4-FFF2-40B4-BE49-F238E27FC236}">
                <a16:creationId xmlns:a16="http://schemas.microsoft.com/office/drawing/2014/main" id="{FD6A11AA-438A-4F57-A83F-999960AFB338}"/>
              </a:ext>
            </a:extLst>
          </p:cNvPr>
          <p:cNvGrpSpPr/>
          <p:nvPr/>
        </p:nvGrpSpPr>
        <p:grpSpPr>
          <a:xfrm>
            <a:off x="3043249" y="2283670"/>
            <a:ext cx="552362" cy="552362"/>
            <a:chOff x="4057665" y="3780740"/>
            <a:chExt cx="736483" cy="736483"/>
          </a:xfrm>
        </p:grpSpPr>
        <p:grpSp>
          <p:nvGrpSpPr>
            <p:cNvPr id="33" name="Group 32">
              <a:extLst>
                <a:ext uri="{FF2B5EF4-FFF2-40B4-BE49-F238E27FC236}">
                  <a16:creationId xmlns:a16="http://schemas.microsoft.com/office/drawing/2014/main" id="{614ED68F-B172-4AA3-A058-53A5D088AF49}"/>
                </a:ext>
              </a:extLst>
            </p:cNvPr>
            <p:cNvGrpSpPr/>
            <p:nvPr/>
          </p:nvGrpSpPr>
          <p:grpSpPr>
            <a:xfrm>
              <a:off x="4057665" y="3780740"/>
              <a:ext cx="736483" cy="736483"/>
              <a:chOff x="10230114" y="3121151"/>
              <a:chExt cx="905081" cy="905081"/>
            </a:xfrm>
          </p:grpSpPr>
          <p:sp useBgFill="1">
            <p:nvSpPr>
              <p:cNvPr id="35" name="Oval 34">
                <a:extLst>
                  <a:ext uri="{FF2B5EF4-FFF2-40B4-BE49-F238E27FC236}">
                    <a16:creationId xmlns:a16="http://schemas.microsoft.com/office/drawing/2014/main" id="{76C33F2F-2540-4B8E-966A-3F2B9F8E1102}"/>
                  </a:ext>
                </a:extLst>
              </p:cNvPr>
              <p:cNvSpPr/>
              <p:nvPr/>
            </p:nvSpPr>
            <p:spPr bwMode="auto">
              <a:xfrm>
                <a:off x="10230114" y="3121151"/>
                <a:ext cx="905081" cy="905081"/>
              </a:xfrm>
              <a:prstGeom prst="ellipse">
                <a:avLst/>
              </a:prstGeom>
              <a:ln>
                <a:noFill/>
                <a:prstDash val="dash"/>
              </a:ln>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sp>
            <p:nvSpPr>
              <p:cNvPr id="36" name="Oval 35">
                <a:extLst>
                  <a:ext uri="{FF2B5EF4-FFF2-40B4-BE49-F238E27FC236}">
                    <a16:creationId xmlns:a16="http://schemas.microsoft.com/office/drawing/2014/main" id="{64FA6E1D-AD7F-433F-AE0D-D324712B2EB1}"/>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grpSp>
        <p:pic>
          <p:nvPicPr>
            <p:cNvPr id="52" name="Picture 51">
              <a:extLst>
                <a:ext uri="{FF2B5EF4-FFF2-40B4-BE49-F238E27FC236}">
                  <a16:creationId xmlns:a16="http://schemas.microsoft.com/office/drawing/2014/main" id="{2CF05FF3-E9B2-374F-AE47-B3F90E1A61E9}"/>
                </a:ext>
              </a:extLst>
            </p:cNvPr>
            <p:cNvPicPr>
              <a:picLocks noChangeAspect="1"/>
            </p:cNvPicPr>
            <p:nvPr/>
          </p:nvPicPr>
          <p:blipFill>
            <a:blip r:embed="rId10"/>
            <a:stretch>
              <a:fillRect/>
            </a:stretch>
          </p:blipFill>
          <p:spPr>
            <a:xfrm>
              <a:off x="4318433" y="3919576"/>
              <a:ext cx="229403" cy="229403"/>
            </a:xfrm>
            <a:prstGeom prst="rect">
              <a:avLst/>
            </a:prstGeom>
          </p:spPr>
        </p:pic>
        <p:pic>
          <p:nvPicPr>
            <p:cNvPr id="53" name="Picture 52">
              <a:extLst>
                <a:ext uri="{FF2B5EF4-FFF2-40B4-BE49-F238E27FC236}">
                  <a16:creationId xmlns:a16="http://schemas.microsoft.com/office/drawing/2014/main" id="{F50DCE8A-BEAE-FA48-ADBE-47E3F85DC194}"/>
                </a:ext>
              </a:extLst>
            </p:cNvPr>
            <p:cNvPicPr>
              <a:picLocks noChangeAspect="1"/>
            </p:cNvPicPr>
            <p:nvPr/>
          </p:nvPicPr>
          <p:blipFill>
            <a:blip r:embed="rId8"/>
            <a:stretch>
              <a:fillRect/>
            </a:stretch>
          </p:blipFill>
          <p:spPr>
            <a:xfrm>
              <a:off x="4326678" y="4174148"/>
              <a:ext cx="229403" cy="229403"/>
            </a:xfrm>
            <a:prstGeom prst="rect">
              <a:avLst/>
            </a:prstGeom>
          </p:spPr>
        </p:pic>
      </p:grpSp>
      <p:grpSp>
        <p:nvGrpSpPr>
          <p:cNvPr id="8" name="Group 7">
            <a:extLst>
              <a:ext uri="{FF2B5EF4-FFF2-40B4-BE49-F238E27FC236}">
                <a16:creationId xmlns:a16="http://schemas.microsoft.com/office/drawing/2014/main" id="{75DDCDE1-D301-429B-AFEA-25075FD7ED9C}"/>
              </a:ext>
            </a:extLst>
          </p:cNvPr>
          <p:cNvGrpSpPr/>
          <p:nvPr/>
        </p:nvGrpSpPr>
        <p:grpSpPr>
          <a:xfrm>
            <a:off x="2006329" y="3295135"/>
            <a:ext cx="552362" cy="552362"/>
            <a:chOff x="2675104" y="5129359"/>
            <a:chExt cx="736483" cy="736483"/>
          </a:xfrm>
        </p:grpSpPr>
        <p:grpSp>
          <p:nvGrpSpPr>
            <p:cNvPr id="27" name="Group 26">
              <a:extLst>
                <a:ext uri="{FF2B5EF4-FFF2-40B4-BE49-F238E27FC236}">
                  <a16:creationId xmlns:a16="http://schemas.microsoft.com/office/drawing/2014/main" id="{9822093C-2BE1-4036-9D93-EBD313BF0A96}"/>
                </a:ext>
              </a:extLst>
            </p:cNvPr>
            <p:cNvGrpSpPr/>
            <p:nvPr/>
          </p:nvGrpSpPr>
          <p:grpSpPr>
            <a:xfrm>
              <a:off x="2675104" y="5129359"/>
              <a:ext cx="736483" cy="736483"/>
              <a:chOff x="8591714" y="4778501"/>
              <a:chExt cx="905081" cy="905081"/>
            </a:xfrm>
          </p:grpSpPr>
          <p:sp useBgFill="1">
            <p:nvSpPr>
              <p:cNvPr id="29" name="Oval 28">
                <a:extLst>
                  <a:ext uri="{FF2B5EF4-FFF2-40B4-BE49-F238E27FC236}">
                    <a16:creationId xmlns:a16="http://schemas.microsoft.com/office/drawing/2014/main" id="{4AE3209A-13C7-4143-80D8-D4D69236B1E4}"/>
                  </a:ext>
                </a:extLst>
              </p:cNvPr>
              <p:cNvSpPr/>
              <p:nvPr/>
            </p:nvSpPr>
            <p:spPr bwMode="auto">
              <a:xfrm>
                <a:off x="8591714" y="4778501"/>
                <a:ext cx="905081" cy="905081"/>
              </a:xfrm>
              <a:prstGeom prst="ellipse">
                <a:avLst/>
              </a:prstGeom>
              <a:ln>
                <a:noFill/>
                <a:prstDash val="dash"/>
              </a:ln>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sp>
            <p:nvSpPr>
              <p:cNvPr id="30" name="Oval 29">
                <a:extLst>
                  <a:ext uri="{FF2B5EF4-FFF2-40B4-BE49-F238E27FC236}">
                    <a16:creationId xmlns:a16="http://schemas.microsoft.com/office/drawing/2014/main" id="{40028028-7F44-4961-9F4B-6539F6751EA1}"/>
                  </a:ext>
                </a:extLst>
              </p:cNvPr>
              <p:cNvSpPr/>
              <p:nvPr/>
            </p:nvSpPr>
            <p:spPr bwMode="auto">
              <a:xfrm>
                <a:off x="8646490" y="483327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defTabSz="467489" hangingPunct="1"/>
                <a:endParaRPr lang="en-US" sz="920" kern="1200" dirty="0">
                  <a:solidFill>
                    <a:prstClr val="black"/>
                  </a:solidFill>
                  <a:latin typeface="Calibri"/>
                  <a:ea typeface="+mn-ea"/>
                  <a:cs typeface="+mn-cs"/>
                </a:endParaRPr>
              </a:p>
            </p:txBody>
          </p:sp>
        </p:grpSp>
        <p:pic>
          <p:nvPicPr>
            <p:cNvPr id="54" name="Picture 53">
              <a:extLst>
                <a:ext uri="{FF2B5EF4-FFF2-40B4-BE49-F238E27FC236}">
                  <a16:creationId xmlns:a16="http://schemas.microsoft.com/office/drawing/2014/main" id="{171737FB-2348-7C47-9EFC-00F4E29426B5}"/>
                </a:ext>
              </a:extLst>
            </p:cNvPr>
            <p:cNvPicPr>
              <a:picLocks noChangeAspect="1"/>
            </p:cNvPicPr>
            <p:nvPr/>
          </p:nvPicPr>
          <p:blipFill>
            <a:blip r:embed="rId11"/>
            <a:stretch>
              <a:fillRect/>
            </a:stretch>
          </p:blipFill>
          <p:spPr>
            <a:xfrm>
              <a:off x="2883114" y="5348578"/>
              <a:ext cx="335868" cy="335868"/>
            </a:xfrm>
            <a:prstGeom prst="rect">
              <a:avLst/>
            </a:prstGeom>
          </p:spPr>
        </p:pic>
      </p:grpSp>
      <p:pic>
        <p:nvPicPr>
          <p:cNvPr id="45" name="Picture 44">
            <a:extLst>
              <a:ext uri="{FF2B5EF4-FFF2-40B4-BE49-F238E27FC236}">
                <a16:creationId xmlns:a16="http://schemas.microsoft.com/office/drawing/2014/main" id="{76EDDA7D-9B4E-42F9-A965-0D7DD36A4743}"/>
              </a:ext>
            </a:extLst>
          </p:cNvPr>
          <p:cNvPicPr>
            <a:picLocks noChangeAspect="1"/>
          </p:cNvPicPr>
          <p:nvPr/>
        </p:nvPicPr>
        <p:blipFill>
          <a:blip r:embed="rId12"/>
          <a:stretch>
            <a:fillRect/>
          </a:stretch>
        </p:blipFill>
        <p:spPr>
          <a:xfrm>
            <a:off x="2045925" y="2108740"/>
            <a:ext cx="567932" cy="567932"/>
          </a:xfrm>
          <a:prstGeom prst="rect">
            <a:avLst/>
          </a:prstGeom>
        </p:spPr>
      </p:pic>
      <p:pic>
        <p:nvPicPr>
          <p:cNvPr id="32" name="Picture 31">
            <a:extLst>
              <a:ext uri="{FF2B5EF4-FFF2-40B4-BE49-F238E27FC236}">
                <a16:creationId xmlns:a16="http://schemas.microsoft.com/office/drawing/2014/main" id="{AEC39D43-B49D-474F-89C8-2F06E2D92D76}"/>
              </a:ext>
            </a:extLst>
          </p:cNvPr>
          <p:cNvPicPr>
            <a:picLocks noChangeAspect="1"/>
          </p:cNvPicPr>
          <p:nvPr/>
        </p:nvPicPr>
        <p:blipFill>
          <a:blip r:embed="rId13"/>
          <a:stretch>
            <a:fillRect/>
          </a:stretch>
        </p:blipFill>
        <p:spPr>
          <a:xfrm>
            <a:off x="4761087" y="1454446"/>
            <a:ext cx="4389120" cy="3234690"/>
          </a:xfrm>
          <a:prstGeom prst="rect">
            <a:avLst/>
          </a:prstGeom>
        </p:spPr>
      </p:pic>
      <p:grpSp>
        <p:nvGrpSpPr>
          <p:cNvPr id="56" name="Group 55">
            <a:extLst>
              <a:ext uri="{FF2B5EF4-FFF2-40B4-BE49-F238E27FC236}">
                <a16:creationId xmlns:a16="http://schemas.microsoft.com/office/drawing/2014/main" id="{EC5151FD-E7DE-4E59-BC64-E853623C5ACB}"/>
              </a:ext>
            </a:extLst>
          </p:cNvPr>
          <p:cNvGrpSpPr/>
          <p:nvPr/>
        </p:nvGrpSpPr>
        <p:grpSpPr>
          <a:xfrm>
            <a:off x="0" y="4358432"/>
            <a:ext cx="3527876" cy="617220"/>
            <a:chOff x="0" y="5348001"/>
            <a:chExt cx="4703834" cy="822960"/>
          </a:xfrm>
          <a:effectLst>
            <a:outerShdw blurRad="50800" dist="38100" dir="2700000" algn="tl" rotWithShape="0">
              <a:prstClr val="black">
                <a:alpha val="40000"/>
              </a:prstClr>
            </a:outerShdw>
          </a:effectLst>
        </p:grpSpPr>
        <p:sp>
          <p:nvSpPr>
            <p:cNvPr id="57" name="Rectangle 56">
              <a:extLst>
                <a:ext uri="{FF2B5EF4-FFF2-40B4-BE49-F238E27FC236}">
                  <a16:creationId xmlns:a16="http://schemas.microsoft.com/office/drawing/2014/main" id="{7B243FC1-1158-497C-A706-DF32A8FCB955}"/>
                </a:ext>
              </a:extLst>
            </p:cNvPr>
            <p:cNvSpPr/>
            <p:nvPr/>
          </p:nvSpPr>
          <p:spPr bwMode="auto">
            <a:xfrm>
              <a:off x="0" y="5405444"/>
              <a:ext cx="4343400" cy="685800"/>
            </a:xfrm>
            <a:prstGeom prst="rect">
              <a:avLst/>
            </a:prstGeom>
            <a:solidFill>
              <a:schemeClr val="tx2"/>
            </a:solidFill>
            <a:ln w="10795" cap="flat" cmpd="sng" algn="ctr">
              <a:noFill/>
              <a:prstDash val="solid"/>
            </a:ln>
            <a:effectLst>
              <a:outerShdw blurRad="50800" dist="38100" dir="2700000" algn="tl" rotWithShape="0">
                <a:prstClr val="black">
                  <a:alpha val="40000"/>
                </a:prstClr>
              </a:outerShdw>
            </a:effectLst>
          </p:spPr>
          <p:txBody>
            <a:bodyPr vert="horz" wrap="square" lIns="205740" tIns="40316" rIns="137160" bIns="40316" numCol="1" rtlCol="0" anchor="ctr" anchorCtr="0" compatLnSpc="1">
              <a:prstTxWarp prst="textNoShape">
                <a:avLst/>
              </a:prstTxWarp>
            </a:bodyPr>
            <a:lstStyle/>
            <a:p>
              <a:pPr algn="ctr" defTabSz="685775" hangingPunct="1"/>
              <a:r>
                <a:rPr lang="en-US" sz="1650" kern="1200" spc="-38" dirty="0">
                  <a:ln w="3175">
                    <a:noFill/>
                  </a:ln>
                  <a:solidFill>
                    <a:srgbClr val="FFFFFF"/>
                  </a:solidFill>
                  <a:latin typeface="Segoe UI Semibold"/>
                  <a:ea typeface="+mn-ea"/>
                  <a:cs typeface="Segoe UI" pitchFamily="34" charset="0"/>
                </a:rPr>
                <a:t>Generally available today</a:t>
              </a:r>
              <a:endParaRPr lang="en-US" sz="1650" kern="1200" dirty="0">
                <a:solidFill>
                  <a:srgbClr val="FFFFFF"/>
                </a:solidFill>
                <a:latin typeface="Segoe UI"/>
                <a:ea typeface="+mn-ea"/>
                <a:cs typeface="+mn-cs"/>
              </a:endParaRPr>
            </a:p>
          </p:txBody>
        </p:sp>
        <p:grpSp>
          <p:nvGrpSpPr>
            <p:cNvPr id="58" name="Group 57">
              <a:extLst>
                <a:ext uri="{FF2B5EF4-FFF2-40B4-BE49-F238E27FC236}">
                  <a16:creationId xmlns:a16="http://schemas.microsoft.com/office/drawing/2014/main" id="{CEFEF653-D8B6-4AEB-B2ED-2E1DAB0AFC74}"/>
                </a:ext>
              </a:extLst>
            </p:cNvPr>
            <p:cNvGrpSpPr>
              <a:grpSpLocks noChangeAspect="1"/>
            </p:cNvGrpSpPr>
            <p:nvPr/>
          </p:nvGrpSpPr>
          <p:grpSpPr>
            <a:xfrm>
              <a:off x="3880874" y="5348001"/>
              <a:ext cx="822960" cy="822960"/>
              <a:chOff x="10493729" y="546188"/>
              <a:chExt cx="914400" cy="914400"/>
            </a:xfrm>
          </p:grpSpPr>
          <p:sp>
            <p:nvSpPr>
              <p:cNvPr id="59" name="Oval 58">
                <a:extLst>
                  <a:ext uri="{FF2B5EF4-FFF2-40B4-BE49-F238E27FC236}">
                    <a16:creationId xmlns:a16="http://schemas.microsoft.com/office/drawing/2014/main" id="{D343B77C-AED2-495A-A4E9-A52890959554}"/>
                  </a:ext>
                </a:extLst>
              </p:cNvPr>
              <p:cNvSpPr/>
              <p:nvPr/>
            </p:nvSpPr>
            <p:spPr>
              <a:xfrm>
                <a:off x="10493729" y="546188"/>
                <a:ext cx="914400" cy="91440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hangingPunct="1"/>
                <a:endParaRPr lang="en-US" sz="1324" kern="1200" dirty="0">
                  <a:solidFill>
                    <a:srgbClr val="FFFFFF"/>
                  </a:solidFill>
                  <a:latin typeface="Segoe UI"/>
                </a:endParaRPr>
              </a:p>
            </p:txBody>
          </p:sp>
          <p:pic>
            <p:nvPicPr>
              <p:cNvPr id="60" name="Picture 59">
                <a:extLst>
                  <a:ext uri="{FF2B5EF4-FFF2-40B4-BE49-F238E27FC236}">
                    <a16:creationId xmlns:a16="http://schemas.microsoft.com/office/drawing/2014/main" id="{15A33A65-12F8-4A00-A291-AA4175FF2F31}"/>
                  </a:ext>
                </a:extLst>
              </p:cNvPr>
              <p:cNvPicPr>
                <a:picLocks noChangeAspect="1"/>
              </p:cNvPicPr>
              <p:nvPr/>
            </p:nvPicPr>
            <p:blipFill>
              <a:blip r:embed="rId14"/>
              <a:stretch>
                <a:fillRect/>
              </a:stretch>
            </p:blipFill>
            <p:spPr>
              <a:xfrm>
                <a:off x="10658865" y="711320"/>
                <a:ext cx="584136" cy="584136"/>
              </a:xfrm>
              <a:prstGeom prst="rect">
                <a:avLst/>
              </a:prstGeom>
            </p:spPr>
          </p:pic>
        </p:grpSp>
      </p:grpSp>
    </p:spTree>
    <p:extLst>
      <p:ext uri="{BB962C8B-B14F-4D97-AF65-F5344CB8AC3E}">
        <p14:creationId xmlns:p14="http://schemas.microsoft.com/office/powerpoint/2010/main" val="386040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childTnLst>
                          </p:cTn>
                        </p:par>
                        <p:par>
                          <p:cTn id="11" fill="hold">
                            <p:stCondLst>
                              <p:cond delay="25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250"/>
                                        <p:tgtEl>
                                          <p:spTgt spid="9"/>
                                        </p:tgtEl>
                                      </p:cBhvr>
                                    </p:animEffect>
                                  </p:childTnLst>
                                </p:cTn>
                              </p:par>
                              <p:par>
                                <p:cTn id="15" presetID="10" presetClass="entr" presetSubtype="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childTnLst>
                          </p:cTn>
                        </p:par>
                        <p:par>
                          <p:cTn id="21" fill="hold">
                            <p:stCondLst>
                              <p:cond delay="750"/>
                            </p:stCondLst>
                            <p:childTnLst>
                              <p:par>
                                <p:cTn id="22" presetID="22" presetClass="entr" presetSubtype="2"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250"/>
                                        <p:tgtEl>
                                          <p:spTgt spid="10"/>
                                        </p:tgtEl>
                                      </p:cBhvr>
                                    </p:animEffect>
                                  </p:childTnLst>
                                </p:cTn>
                              </p:par>
                              <p:par>
                                <p:cTn id="25" presetID="10" presetClass="entr" presetSubtype="0" fill="hold" nodeType="with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childTnLst>
                          </p:cTn>
                        </p:par>
                        <p:par>
                          <p:cTn id="31" fill="hold">
                            <p:stCondLst>
                              <p:cond delay="1250"/>
                            </p:stCondLst>
                            <p:childTnLst>
                              <p:par>
                                <p:cTn id="32" presetID="22" presetClass="entr" presetSubtype="2"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right)">
                                      <p:cBhvr>
                                        <p:cTn id="34" dur="250"/>
                                        <p:tgtEl>
                                          <p:spTgt spid="11"/>
                                        </p:tgtEl>
                                      </p:cBhvr>
                                    </p:animEffect>
                                  </p:childTnLst>
                                </p:cTn>
                              </p:par>
                              <p:par>
                                <p:cTn id="35" presetID="10" presetClass="entr" presetSubtype="0" fill="hold" nodeType="withEffect">
                                  <p:stCondLst>
                                    <p:cond delay="25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250"/>
                                        <p:tgtEl>
                                          <p:spTgt spid="18"/>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50"/>
                                        <p:tgtEl>
                                          <p:spTgt spid="15"/>
                                        </p:tgtEl>
                                      </p:cBhvr>
                                    </p:animEffect>
                                  </p:childTnLst>
                                </p:cTn>
                              </p:par>
                            </p:childTnLst>
                          </p:cTn>
                        </p:par>
                        <p:par>
                          <p:cTn id="41" fill="hold">
                            <p:stCondLst>
                              <p:cond delay="1750"/>
                            </p:stCondLst>
                            <p:childTnLst>
                              <p:par>
                                <p:cTn id="42" presetID="22" presetClass="entr" presetSubtype="4"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250"/>
                                        <p:tgtEl>
                                          <p:spTgt spid="12"/>
                                        </p:tgtEl>
                                      </p:cBhvr>
                                    </p:animEffect>
                                  </p:childTnLst>
                                </p:cTn>
                              </p:par>
                              <p:par>
                                <p:cTn id="45" presetID="10" presetClass="entr" presetSubtype="0" fill="hold" nodeType="withEffect">
                                  <p:stCondLst>
                                    <p:cond delay="1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par>
                                <p:cTn id="48" presetID="10" presetClass="entr" presetSubtype="0" fill="hold" grpId="0" nodeType="withEffect">
                                  <p:stCondLst>
                                    <p:cond delay="10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childTnLst>
                          </p:cTn>
                        </p:par>
                        <p:par>
                          <p:cTn id="51" fill="hold">
                            <p:stCondLst>
                              <p:cond delay="2100"/>
                            </p:stCondLst>
                            <p:childTnLst>
                              <p:par>
                                <p:cTn id="52" presetID="10" presetClass="entr" presetSubtype="0"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250"/>
                                        <p:tgtEl>
                                          <p:spTgt spid="45"/>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250"/>
                                        <p:tgtEl>
                                          <p:spTgt spid="7"/>
                                        </p:tgtEl>
                                      </p:cBhvr>
                                    </p:animEffect>
                                  </p:childTnLst>
                                </p:cTn>
                              </p:par>
                            </p:childTnLst>
                          </p:cTn>
                        </p:par>
                        <p:par>
                          <p:cTn id="58" fill="hold">
                            <p:stCondLst>
                              <p:cond delay="2450"/>
                            </p:stCondLst>
                            <p:childTnLst>
                              <p:par>
                                <p:cTn id="59" presetID="2" presetClass="entr" presetSubtype="8" fill="hold" nodeType="after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250" fill="hold"/>
                                        <p:tgtEl>
                                          <p:spTgt spid="56"/>
                                        </p:tgtEl>
                                        <p:attrNameLst>
                                          <p:attrName>ppt_x</p:attrName>
                                        </p:attrNameLst>
                                      </p:cBhvr>
                                      <p:tavLst>
                                        <p:tav tm="0">
                                          <p:val>
                                            <p:strVal val="0-#ppt_w/2"/>
                                          </p:val>
                                        </p:tav>
                                        <p:tav tm="100000">
                                          <p:val>
                                            <p:strVal val="#ppt_x"/>
                                          </p:val>
                                        </p:tav>
                                      </p:tavLst>
                                    </p:anim>
                                    <p:anim calcmode="lin" valueType="num">
                                      <p:cBhvr additive="base">
                                        <p:cTn id="62" dur="25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5" grpId="0"/>
      <p:bldP spid="17" grpId="0"/>
      <p:bldP spid="23" grpId="0"/>
      <p:bldP spid="31" grpId="0"/>
      <p:bldP spid="3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0E22140-F855-4D97-838A-43B9A7E10EAD}"/>
              </a:ext>
            </a:extLst>
          </p:cNvPr>
          <p:cNvSpPr/>
          <p:nvPr/>
        </p:nvSpPr>
        <p:spPr bwMode="auto">
          <a:xfrm>
            <a:off x="0" y="1"/>
            <a:ext cx="9142081" cy="9810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pPr>
            <a:endParaRPr lang="en-US" sz="15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9B67FDA-D4B6-4BF3-B363-F2FE1F3778F1}"/>
              </a:ext>
            </a:extLst>
          </p:cNvPr>
          <p:cNvSpPr>
            <a:spLocks noGrp="1"/>
          </p:cNvSpPr>
          <p:nvPr>
            <p:ph type="title"/>
          </p:nvPr>
        </p:nvSpPr>
        <p:spPr/>
        <p:txBody>
          <a:bodyPr/>
          <a:lstStyle/>
          <a:p>
            <a:r>
              <a:rPr lang="en-US"/>
              <a:t>Azure AD · </a:t>
            </a:r>
            <a:r>
              <a:rPr lang="en-US">
                <a:solidFill>
                  <a:schemeClr val="accent1"/>
                </a:solidFill>
              </a:rPr>
              <a:t>Conditional Access</a:t>
            </a:r>
            <a:r>
              <a:rPr lang="en-US"/>
              <a:t> · Report-only mode</a:t>
            </a:r>
          </a:p>
        </p:txBody>
      </p:sp>
      <p:sp useBgFill="1">
        <p:nvSpPr>
          <p:cNvPr id="17" name="Rectangle 16">
            <a:extLst>
              <a:ext uri="{FF2B5EF4-FFF2-40B4-BE49-F238E27FC236}">
                <a16:creationId xmlns:a16="http://schemas.microsoft.com/office/drawing/2014/main" id="{C410545D-4223-423B-B5DE-9472641998BC}"/>
              </a:ext>
            </a:extLst>
          </p:cNvPr>
          <p:cNvSpPr/>
          <p:nvPr/>
        </p:nvSpPr>
        <p:spPr bwMode="auto">
          <a:xfrm>
            <a:off x="1920" y="4800600"/>
            <a:ext cx="9142081" cy="3429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hangingPunct="1">
              <a:spcBef>
                <a:spcPct val="0"/>
              </a:spcBef>
              <a:spcAft>
                <a:spcPct val="0"/>
              </a:spcAft>
            </a:pPr>
            <a:endParaRPr lang="en-US" sz="1500"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4750ADA-4D86-42F2-8D14-BBE4A77686E4}"/>
              </a:ext>
            </a:extLst>
          </p:cNvPr>
          <p:cNvSpPr/>
          <p:nvPr/>
        </p:nvSpPr>
        <p:spPr>
          <a:xfrm>
            <a:off x="441197" y="1204596"/>
            <a:ext cx="3152903" cy="1974900"/>
          </a:xfrm>
          <a:prstGeom prst="rect">
            <a:avLst/>
          </a:prstGeom>
        </p:spPr>
        <p:txBody>
          <a:bodyPr wrap="square" lIns="0" anchor="t">
            <a:spAutoFit/>
          </a:bodyPr>
          <a:lstStyle/>
          <a:p>
            <a:pPr defTabSz="685775" hangingPunct="1">
              <a:spcBef>
                <a:spcPts val="900"/>
              </a:spcBef>
              <a:spcAft>
                <a:spcPts val="450"/>
              </a:spcAft>
              <a:defRPr/>
            </a:pPr>
            <a:r>
              <a:rPr lang="en-US" sz="1650" kern="1200" dirty="0">
                <a:solidFill>
                  <a:srgbClr val="0078D4"/>
                </a:solidFill>
                <a:latin typeface="Segoe UI Semibold"/>
                <a:ea typeface="+mn-ea"/>
                <a:cs typeface="Segoe UI" panose="020B0502040204020203" pitchFamily="34" charset="0"/>
              </a:rPr>
              <a:t>Evaluate CA policies </a:t>
            </a:r>
            <a:r>
              <a:rPr lang="en-US" sz="1650" spc="-53" dirty="0">
                <a:latin typeface="Segoe UI"/>
                <a:ea typeface="+mn-ea"/>
                <a:cs typeface="Segoe UI"/>
              </a:rPr>
              <a:t>without enforcing grant or session controls </a:t>
            </a:r>
          </a:p>
          <a:p>
            <a:pPr defTabSz="685775" hangingPunct="1">
              <a:spcBef>
                <a:spcPts val="900"/>
              </a:spcBef>
              <a:spcAft>
                <a:spcPts val="450"/>
              </a:spcAft>
              <a:defRPr/>
            </a:pPr>
            <a:r>
              <a:rPr lang="en-US" sz="1650" kern="1200" dirty="0">
                <a:solidFill>
                  <a:srgbClr val="0078D4"/>
                </a:solidFill>
                <a:latin typeface="Segoe UI Semibold"/>
                <a:ea typeface="+mn-ea"/>
                <a:cs typeface="Segoe UI" panose="020B0502040204020203" pitchFamily="34" charset="0"/>
              </a:rPr>
              <a:t>Visualize impact </a:t>
            </a:r>
            <a:r>
              <a:rPr lang="en-US" sz="1650" spc="-53" dirty="0">
                <a:latin typeface="Segoe UI"/>
                <a:ea typeface="+mn-ea"/>
                <a:cs typeface="Segoe UI"/>
              </a:rPr>
              <a:t>of multiple CA policies using the new Conditional Access Insights workbook</a:t>
            </a:r>
          </a:p>
          <a:p>
            <a:pPr defTabSz="685775" hangingPunct="1">
              <a:spcBef>
                <a:spcPts val="900"/>
              </a:spcBef>
              <a:spcAft>
                <a:spcPts val="450"/>
              </a:spcAft>
              <a:defRPr/>
            </a:pPr>
            <a:endParaRPr lang="en-US" sz="1650" spc="-53" dirty="0">
              <a:latin typeface="Segoe UI"/>
              <a:ea typeface="+mn-ea"/>
              <a:cs typeface="Segoe UI"/>
            </a:endParaRPr>
          </a:p>
        </p:txBody>
      </p:sp>
      <p:pic>
        <p:nvPicPr>
          <p:cNvPr id="12" name="Picture 12" descr="A screenshot of a cell phone&#10;&#10;Description generated with very high confidence">
            <a:extLst>
              <a:ext uri="{FF2B5EF4-FFF2-40B4-BE49-F238E27FC236}">
                <a16:creationId xmlns:a16="http://schemas.microsoft.com/office/drawing/2014/main" id="{D486A50C-CD75-4905-9FBE-147E5608FDF4}"/>
              </a:ext>
            </a:extLst>
          </p:cNvPr>
          <p:cNvPicPr>
            <a:picLocks noChangeAspect="1"/>
          </p:cNvPicPr>
          <p:nvPr/>
        </p:nvPicPr>
        <p:blipFill>
          <a:blip r:embed="rId3"/>
          <a:stretch>
            <a:fillRect/>
          </a:stretch>
        </p:blipFill>
        <p:spPr>
          <a:xfrm>
            <a:off x="-741412" y="-5414"/>
            <a:ext cx="608837" cy="1466793"/>
          </a:xfrm>
          <a:prstGeom prst="rect">
            <a:avLst/>
          </a:prstGeom>
        </p:spPr>
      </p:pic>
      <p:grpSp>
        <p:nvGrpSpPr>
          <p:cNvPr id="6" name="Group 5">
            <a:extLst>
              <a:ext uri="{FF2B5EF4-FFF2-40B4-BE49-F238E27FC236}">
                <a16:creationId xmlns:a16="http://schemas.microsoft.com/office/drawing/2014/main" id="{80105153-3F44-4D5F-BED3-805483E60EDD}"/>
              </a:ext>
            </a:extLst>
          </p:cNvPr>
          <p:cNvGrpSpPr/>
          <p:nvPr/>
        </p:nvGrpSpPr>
        <p:grpSpPr>
          <a:xfrm>
            <a:off x="3158172" y="1025224"/>
            <a:ext cx="6947074" cy="4118276"/>
            <a:chOff x="4210895" y="1366966"/>
            <a:chExt cx="9262765" cy="5491034"/>
          </a:xfrm>
        </p:grpSpPr>
        <p:grpSp>
          <p:nvGrpSpPr>
            <p:cNvPr id="5" name="Group 4">
              <a:extLst>
                <a:ext uri="{FF2B5EF4-FFF2-40B4-BE49-F238E27FC236}">
                  <a16:creationId xmlns:a16="http://schemas.microsoft.com/office/drawing/2014/main" id="{2BE60200-AE21-45F5-A8A0-04DF61B7B630}"/>
                </a:ext>
              </a:extLst>
            </p:cNvPr>
            <p:cNvGrpSpPr/>
            <p:nvPr/>
          </p:nvGrpSpPr>
          <p:grpSpPr>
            <a:xfrm>
              <a:off x="5496290" y="1782232"/>
              <a:ext cx="6701792" cy="4467861"/>
              <a:chOff x="5496290" y="1782232"/>
              <a:chExt cx="6701792" cy="4467861"/>
            </a:xfrm>
          </p:grpSpPr>
          <p:pic>
            <p:nvPicPr>
              <p:cNvPr id="8" name="Picture 8" descr="A screenshot of a cell phone&#10;&#10;Description generated with high confidence">
                <a:extLst>
                  <a:ext uri="{FF2B5EF4-FFF2-40B4-BE49-F238E27FC236}">
                    <a16:creationId xmlns:a16="http://schemas.microsoft.com/office/drawing/2014/main" id="{BBE790CF-F839-4F03-A826-2839DB1CF77D}"/>
                  </a:ext>
                </a:extLst>
              </p:cNvPr>
              <p:cNvPicPr>
                <a:picLocks noChangeAspect="1"/>
              </p:cNvPicPr>
              <p:nvPr/>
            </p:nvPicPr>
            <p:blipFill>
              <a:blip r:embed="rId4"/>
              <a:stretch>
                <a:fillRect/>
              </a:stretch>
            </p:blipFill>
            <p:spPr>
              <a:xfrm>
                <a:off x="5496290" y="1782232"/>
                <a:ext cx="6701792" cy="4467861"/>
              </a:xfrm>
              <a:prstGeom prst="rect">
                <a:avLst/>
              </a:prstGeom>
            </p:spPr>
          </p:pic>
          <p:pic>
            <p:nvPicPr>
              <p:cNvPr id="21" name="Picture 10" descr="A screenshot of a cell phone&#10;&#10;Description generated with high confidence">
                <a:extLst>
                  <a:ext uri="{FF2B5EF4-FFF2-40B4-BE49-F238E27FC236}">
                    <a16:creationId xmlns:a16="http://schemas.microsoft.com/office/drawing/2014/main" id="{FC4F1B1C-692A-459E-BEBF-52C67007C3F5}"/>
                  </a:ext>
                </a:extLst>
              </p:cNvPr>
              <p:cNvPicPr>
                <a:picLocks noChangeAspect="1"/>
              </p:cNvPicPr>
              <p:nvPr/>
            </p:nvPicPr>
            <p:blipFill rotWithShape="1">
              <a:blip r:embed="rId5"/>
              <a:srcRect l="1324" t="10573" b="5507"/>
              <a:stretch/>
            </p:blipFill>
            <p:spPr>
              <a:xfrm>
                <a:off x="5648188" y="2471977"/>
                <a:ext cx="3218688" cy="1828012"/>
              </a:xfrm>
              <a:prstGeom prst="rect">
                <a:avLst/>
              </a:prstGeom>
            </p:spPr>
          </p:pic>
        </p:grpSp>
        <p:pic>
          <p:nvPicPr>
            <p:cNvPr id="19" name="Picture 18" descr="A flat screen television&#10;&#10;Description automatically generated">
              <a:extLst>
                <a:ext uri="{FF2B5EF4-FFF2-40B4-BE49-F238E27FC236}">
                  <a16:creationId xmlns:a16="http://schemas.microsoft.com/office/drawing/2014/main" id="{2304D177-5084-4244-BD7B-11878C6A53BE}"/>
                </a:ext>
              </a:extLst>
            </p:cNvPr>
            <p:cNvPicPr>
              <a:picLocks noChangeAspect="1"/>
            </p:cNvPicPr>
            <p:nvPr/>
          </p:nvPicPr>
          <p:blipFill>
            <a:blip r:embed="rId6"/>
            <a:stretch>
              <a:fillRect/>
            </a:stretch>
          </p:blipFill>
          <p:spPr>
            <a:xfrm>
              <a:off x="4210895" y="1366966"/>
              <a:ext cx="9262765" cy="5491034"/>
            </a:xfrm>
            <a:prstGeom prst="rect">
              <a:avLst/>
            </a:prstGeom>
            <a:effectLst>
              <a:outerShdw blurRad="317500" sx="102000" sy="102000" algn="ctr" rotWithShape="0">
                <a:prstClr val="black">
                  <a:alpha val="25000"/>
                </a:prstClr>
              </a:outerShdw>
            </a:effectLst>
          </p:spPr>
        </p:pic>
      </p:grpSp>
    </p:spTree>
    <p:extLst>
      <p:ext uri="{BB962C8B-B14F-4D97-AF65-F5344CB8AC3E}">
        <p14:creationId xmlns:p14="http://schemas.microsoft.com/office/powerpoint/2010/main" val="3986760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CD666FF-85EB-4CD5-91B8-9069F07A5A58}"/>
              </a:ext>
            </a:extLst>
          </p:cNvPr>
          <p:cNvGrpSpPr/>
          <p:nvPr/>
        </p:nvGrpSpPr>
        <p:grpSpPr>
          <a:xfrm>
            <a:off x="3158172" y="1025224"/>
            <a:ext cx="6947074" cy="4118276"/>
            <a:chOff x="4210895" y="1225598"/>
            <a:chExt cx="9262765" cy="5491034"/>
          </a:xfrm>
        </p:grpSpPr>
        <p:pic>
          <p:nvPicPr>
            <p:cNvPr id="5" name="Picture 4" descr="A screenshot of a cell phone&#10;&#10;Description automatically generated">
              <a:extLst>
                <a:ext uri="{FF2B5EF4-FFF2-40B4-BE49-F238E27FC236}">
                  <a16:creationId xmlns:a16="http://schemas.microsoft.com/office/drawing/2014/main" id="{18AA5D76-9D4E-4405-A7FD-DE6F3D9B799A}"/>
                </a:ext>
              </a:extLst>
            </p:cNvPr>
            <p:cNvPicPr>
              <a:picLocks noChangeAspect="1"/>
            </p:cNvPicPr>
            <p:nvPr/>
          </p:nvPicPr>
          <p:blipFill>
            <a:blip r:embed="rId3"/>
            <a:stretch>
              <a:fillRect/>
            </a:stretch>
          </p:blipFill>
          <p:spPr>
            <a:xfrm>
              <a:off x="5482320" y="1646367"/>
              <a:ext cx="6719915" cy="4462333"/>
            </a:xfrm>
            <a:prstGeom prst="rect">
              <a:avLst/>
            </a:prstGeom>
          </p:spPr>
        </p:pic>
        <p:pic>
          <p:nvPicPr>
            <p:cNvPr id="13" name="Picture 12" descr="A flat screen television&#10;&#10;Description automatically generated">
              <a:extLst>
                <a:ext uri="{FF2B5EF4-FFF2-40B4-BE49-F238E27FC236}">
                  <a16:creationId xmlns:a16="http://schemas.microsoft.com/office/drawing/2014/main" id="{3FAB54EA-6364-4654-AEA0-545014952B36}"/>
                </a:ext>
              </a:extLst>
            </p:cNvPr>
            <p:cNvPicPr>
              <a:picLocks noChangeAspect="1"/>
            </p:cNvPicPr>
            <p:nvPr/>
          </p:nvPicPr>
          <p:blipFill>
            <a:blip r:embed="rId4"/>
            <a:stretch>
              <a:fillRect/>
            </a:stretch>
          </p:blipFill>
          <p:spPr>
            <a:xfrm>
              <a:off x="4210895" y="1225598"/>
              <a:ext cx="9262765" cy="5491034"/>
            </a:xfrm>
            <a:prstGeom prst="rect">
              <a:avLst/>
            </a:prstGeom>
            <a:effectLst>
              <a:outerShdw blurRad="317500" sx="102000" sy="102000" algn="ctr" rotWithShape="0">
                <a:prstClr val="black">
                  <a:alpha val="25000"/>
                </a:prstClr>
              </a:outerShdw>
            </a:effectLst>
          </p:spPr>
        </p:pic>
      </p:grpSp>
      <p:sp>
        <p:nvSpPr>
          <p:cNvPr id="2" name="Title 1">
            <a:extLst>
              <a:ext uri="{FF2B5EF4-FFF2-40B4-BE49-F238E27FC236}">
                <a16:creationId xmlns:a16="http://schemas.microsoft.com/office/drawing/2014/main" id="{6D7294BF-8367-402D-A664-68719D1DABC1}"/>
              </a:ext>
            </a:extLst>
          </p:cNvPr>
          <p:cNvSpPr>
            <a:spLocks noGrp="1"/>
          </p:cNvSpPr>
          <p:nvPr>
            <p:ph type="title"/>
          </p:nvPr>
        </p:nvSpPr>
        <p:spPr>
          <a:xfrm>
            <a:off x="441197" y="342900"/>
            <a:ext cx="8263890" cy="415498"/>
          </a:xfrm>
        </p:spPr>
        <p:txBody>
          <a:bodyPr/>
          <a:lstStyle/>
          <a:p>
            <a:r>
              <a:rPr lang="en-US" spc="-53"/>
              <a:t>Azure AD </a:t>
            </a:r>
            <a:r>
              <a:rPr lang="en-US" spc="-53">
                <a:solidFill>
                  <a:schemeClr val="accent6"/>
                </a:solidFill>
              </a:rPr>
              <a:t>·</a:t>
            </a:r>
            <a:r>
              <a:rPr lang="en-US" spc="-53"/>
              <a:t> </a:t>
            </a:r>
            <a:r>
              <a:rPr lang="en-US" spc="-53">
                <a:solidFill>
                  <a:schemeClr val="accent1"/>
                </a:solidFill>
              </a:rPr>
              <a:t>Identity Protection </a:t>
            </a:r>
            <a:r>
              <a:rPr lang="en-US" spc="-53">
                <a:solidFill>
                  <a:schemeClr val="accent6"/>
                </a:solidFill>
              </a:rPr>
              <a:t>·</a:t>
            </a:r>
            <a:r>
              <a:rPr lang="en-US" spc="-53"/>
              <a:t> Refresh</a:t>
            </a:r>
            <a:endParaRPr lang="en-US"/>
          </a:p>
        </p:txBody>
      </p:sp>
      <p:sp>
        <p:nvSpPr>
          <p:cNvPr id="6" name="TextBox 5">
            <a:extLst>
              <a:ext uri="{FF2B5EF4-FFF2-40B4-BE49-F238E27FC236}">
                <a16:creationId xmlns:a16="http://schemas.microsoft.com/office/drawing/2014/main" id="{61A70AB8-CF57-44B1-9C72-CFFC1A50EB92}"/>
              </a:ext>
            </a:extLst>
          </p:cNvPr>
          <p:cNvSpPr txBox="1"/>
          <p:nvPr/>
        </p:nvSpPr>
        <p:spPr>
          <a:xfrm>
            <a:off x="441197" y="1260175"/>
            <a:ext cx="3184653" cy="1867178"/>
          </a:xfrm>
          <a:prstGeom prst="rect">
            <a:avLst/>
          </a:prstGeom>
          <a:noFill/>
        </p:spPr>
        <p:txBody>
          <a:bodyPr wrap="square" lIns="0" tIns="0" rIns="0" bIns="0" rtlCol="0" anchor="t">
            <a:spAutoFit/>
          </a:bodyPr>
          <a:lstStyle/>
          <a:p>
            <a:pPr defTabSz="685800" hangingPunct="1">
              <a:spcBef>
                <a:spcPts val="900"/>
              </a:spcBef>
              <a:spcAft>
                <a:spcPts val="450"/>
              </a:spcAft>
              <a:buClr>
                <a:srgbClr val="000000"/>
              </a:buClr>
              <a:defRPr/>
            </a:pPr>
            <a:r>
              <a:rPr lang="en-US" sz="1500" spc="-53" dirty="0">
                <a:solidFill>
                  <a:srgbClr val="0078D4"/>
                </a:solidFill>
                <a:latin typeface="Segoe UI Semibold"/>
                <a:ea typeface="+mn-ea"/>
                <a:cs typeface="+mn-cs"/>
              </a:rPr>
              <a:t>Modern UX </a:t>
            </a:r>
            <a:r>
              <a:rPr lang="en-US" sz="1500" spc="-53" dirty="0">
                <a:latin typeface="Segoe UI"/>
                <a:ea typeface="+mn-ea"/>
                <a:cs typeface="+mn-cs"/>
              </a:rPr>
              <a:t>and </a:t>
            </a:r>
            <a:r>
              <a:rPr lang="en-US" sz="1500" spc="-53" dirty="0">
                <a:solidFill>
                  <a:srgbClr val="0078D4"/>
                </a:solidFill>
                <a:latin typeface="Segoe UI Semibold"/>
                <a:ea typeface="+mn-ea"/>
                <a:cs typeface="Segoe UI Semibold"/>
              </a:rPr>
              <a:t>new APIs</a:t>
            </a:r>
            <a:endParaRPr lang="en-US" sz="1500" spc="-53" dirty="0">
              <a:solidFill>
                <a:srgbClr val="0078D4"/>
              </a:solidFill>
              <a:latin typeface="Segoe UI"/>
              <a:ea typeface="+mn-ea"/>
              <a:cs typeface="Segoe UI"/>
            </a:endParaRPr>
          </a:p>
          <a:p>
            <a:pPr defTabSz="685800" hangingPunct="1">
              <a:spcBef>
                <a:spcPts val="900"/>
              </a:spcBef>
              <a:spcAft>
                <a:spcPts val="450"/>
              </a:spcAft>
              <a:buClr>
                <a:srgbClr val="000000"/>
              </a:buClr>
              <a:defRPr/>
            </a:pPr>
            <a:r>
              <a:rPr lang="en-US" sz="1500" spc="-53" dirty="0">
                <a:solidFill>
                  <a:srgbClr val="0078D4"/>
                </a:solidFill>
                <a:latin typeface="Segoe UI Semibold"/>
                <a:ea typeface="+mn-ea"/>
                <a:cs typeface="Segoe UI"/>
              </a:rPr>
              <a:t>Azure Sentinel </a:t>
            </a:r>
            <a:r>
              <a:rPr lang="en-US" sz="1500" spc="-53" dirty="0">
                <a:latin typeface="Segoe UI"/>
                <a:ea typeface="+mn-ea"/>
                <a:cs typeface="+mn-cs"/>
              </a:rPr>
              <a:t>integration</a:t>
            </a:r>
          </a:p>
          <a:p>
            <a:pPr defTabSz="685775" hangingPunct="1">
              <a:spcBef>
                <a:spcPts val="900"/>
              </a:spcBef>
              <a:spcAft>
                <a:spcPts val="450"/>
              </a:spcAft>
              <a:buClr>
                <a:srgbClr val="000000"/>
              </a:buClr>
              <a:defRPr/>
            </a:pPr>
            <a:r>
              <a:rPr lang="en-US" sz="1500" spc="-53" dirty="0">
                <a:solidFill>
                  <a:srgbClr val="0078D4"/>
                </a:solidFill>
                <a:latin typeface="Segoe UI Semibold"/>
                <a:ea typeface="+mn-ea"/>
                <a:cs typeface="+mn-cs"/>
              </a:rPr>
              <a:t>Improved risk assessment </a:t>
            </a:r>
            <a:r>
              <a:rPr lang="en-US" sz="1500" spc="-53" dirty="0">
                <a:latin typeface="Segoe UI"/>
                <a:ea typeface="+mn-ea"/>
                <a:cs typeface="+mn-cs"/>
              </a:rPr>
              <a:t>and policies </a:t>
            </a:r>
            <a:endParaRPr lang="en-US" sz="1500" spc="-53" dirty="0">
              <a:latin typeface="Segoe UI"/>
              <a:ea typeface="+mn-ea"/>
              <a:cs typeface="Segoe UI"/>
            </a:endParaRPr>
          </a:p>
          <a:p>
            <a:pPr marL="257175" indent="-167640" defTabSz="685775" hangingPunct="1">
              <a:spcAft>
                <a:spcPts val="450"/>
              </a:spcAft>
              <a:buClr>
                <a:srgbClr val="000000"/>
              </a:buClr>
              <a:buFont typeface="Arial" panose="020B0604020202020204" pitchFamily="34" charset="0"/>
              <a:buChar char="•"/>
              <a:defRPr/>
            </a:pPr>
            <a:r>
              <a:rPr lang="en-US" sz="1350" spc="-53" dirty="0">
                <a:latin typeface="Segoe UI"/>
                <a:ea typeface="+mn-ea"/>
                <a:cs typeface="Segoe UI"/>
              </a:rPr>
              <a:t>Admin feedback</a:t>
            </a:r>
          </a:p>
          <a:p>
            <a:pPr marL="257175" indent="-167640" defTabSz="685775" hangingPunct="1">
              <a:spcAft>
                <a:spcPts val="450"/>
              </a:spcAft>
              <a:buClr>
                <a:srgbClr val="000000"/>
              </a:buClr>
              <a:buFont typeface="Arial" panose="020B0604020202020204" pitchFamily="34" charset="0"/>
              <a:buChar char="•"/>
              <a:defRPr/>
            </a:pPr>
            <a:r>
              <a:rPr lang="en-US" sz="1350" spc="-53" dirty="0">
                <a:latin typeface="Segoe UI"/>
                <a:ea typeface="+mn-ea"/>
                <a:cs typeface="+mn-cs"/>
              </a:rPr>
              <a:t>ML/UEBA improvements </a:t>
            </a:r>
            <a:endParaRPr lang="en-US" sz="1350" spc="-53" dirty="0">
              <a:latin typeface="Segoe UI"/>
              <a:ea typeface="+mn-ea"/>
              <a:cs typeface="Segoe UI"/>
            </a:endParaRPr>
          </a:p>
          <a:p>
            <a:pPr marL="257175" indent="-167640" defTabSz="685775" hangingPunct="1">
              <a:spcAft>
                <a:spcPts val="450"/>
              </a:spcAft>
              <a:buClr>
                <a:srgbClr val="000000"/>
              </a:buClr>
              <a:buFont typeface="Arial" panose="020B0604020202020204" pitchFamily="34" charset="0"/>
              <a:buChar char="•"/>
              <a:defRPr/>
            </a:pPr>
            <a:r>
              <a:rPr lang="en-US" sz="1350" spc="-53" dirty="0">
                <a:latin typeface="Segoe UI"/>
                <a:ea typeface="+mn-ea"/>
                <a:cs typeface="+mn-cs"/>
              </a:rPr>
              <a:t>New detections</a:t>
            </a:r>
            <a:endParaRPr lang="en-US" sz="1350" spc="-53" dirty="0">
              <a:latin typeface="Segoe UI"/>
              <a:ea typeface="+mn-ea"/>
              <a:cs typeface="Segoe UI"/>
            </a:endParaRPr>
          </a:p>
        </p:txBody>
      </p:sp>
    </p:spTree>
    <p:extLst>
      <p:ext uri="{BB962C8B-B14F-4D97-AF65-F5344CB8AC3E}">
        <p14:creationId xmlns:p14="http://schemas.microsoft.com/office/powerpoint/2010/main" val="135957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58339" y="1556088"/>
            <a:ext cx="9027322"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Ignite 2019 Book Of News </a:t>
            </a:r>
            <a:br>
              <a:rPr lang="en-GB" sz="1600" b="1" dirty="0">
                <a:solidFill>
                  <a:srgbClr val="2E93B8"/>
                </a:solidFill>
                <a:latin typeface="Roboto Mono Medium for Powerlin" pitchFamily="2" charset="0"/>
                <a:ea typeface="Roboto Mono Medium for Powerlin" pitchFamily="2" charset="0"/>
              </a:rPr>
            </a:br>
            <a:r>
              <a:rPr lang="en-GB" sz="1600" b="1" dirty="0">
                <a:solidFill>
                  <a:srgbClr val="2E93B8"/>
                </a:solidFill>
                <a:latin typeface="Roboto Mono Medium for Powerlin" pitchFamily="2" charset="0"/>
                <a:ea typeface="Roboto Mono Medium for Powerlin" pitchFamily="2" charset="0"/>
              </a:rPr>
              <a:t>– https://sussexazure.uk/Ignite19BookOfNews</a:t>
            </a:r>
            <a:br>
              <a:rPr lang="en-GB" sz="1600" b="1" dirty="0">
                <a:solidFill>
                  <a:srgbClr val="2E93B8"/>
                </a:solidFill>
                <a:latin typeface="Roboto Mono Medium for Powerlin" pitchFamily="2" charset="0"/>
                <a:ea typeface="Roboto Mono Medium for Powerlin" pitchFamily="2" charset="0"/>
              </a:rPr>
            </a:br>
            <a:endParaRPr lang="en-GB" sz="1600" b="1" dirty="0">
              <a:solidFill>
                <a:srgbClr val="2E93B8"/>
              </a:solidFill>
              <a:latin typeface="Roboto Mono Medium for Powerlin" pitchFamily="2" charset="0"/>
              <a:ea typeface="Roboto Mono Medium for Powerlin" pitchFamily="2" charset="0"/>
            </a:endParaRPr>
          </a:p>
          <a:p>
            <a:pPr marL="342900" indent="-342900">
              <a:lnSpc>
                <a:spcPct val="150000"/>
              </a:lnSpc>
              <a:buFont typeface="Arial" panose="020B0604020202020204" pitchFamily="34" charset="0"/>
              <a:buChar char="•"/>
            </a:pPr>
            <a:r>
              <a:rPr lang="en-GB" sz="1800" b="1" dirty="0">
                <a:solidFill>
                  <a:srgbClr val="2E93B8"/>
                </a:solidFill>
                <a:latin typeface="Roboto Mono Medium for Powerlin" pitchFamily="2" charset="0"/>
                <a:ea typeface="Roboto Mono Medium for Powerlin" pitchFamily="2" charset="0"/>
              </a:rPr>
              <a:t>Ignite 2019 Session Recordings &amp; Slides </a:t>
            </a:r>
            <a:br>
              <a:rPr lang="en-GB" sz="1600" b="1" dirty="0">
                <a:solidFill>
                  <a:srgbClr val="2E93B8"/>
                </a:solidFill>
                <a:latin typeface="Roboto Mono Medium for Powerlin" pitchFamily="2" charset="0"/>
                <a:ea typeface="Roboto Mono Medium for Powerlin" pitchFamily="2" charset="0"/>
              </a:rPr>
            </a:br>
            <a:r>
              <a:rPr lang="en-GB" sz="1600" b="1" dirty="0">
                <a:solidFill>
                  <a:srgbClr val="2E93B8"/>
                </a:solidFill>
                <a:latin typeface="Roboto Mono Medium for Powerlin" pitchFamily="2" charset="0"/>
                <a:ea typeface="Roboto Mono Medium for Powerlin" pitchFamily="2" charset="0"/>
              </a:rPr>
              <a:t>– https://sussexazure.uk/Ignite19Sessions</a:t>
            </a:r>
          </a:p>
        </p:txBody>
      </p:sp>
      <p:sp>
        <p:nvSpPr>
          <p:cNvPr id="8" name="Shape 138">
            <a:extLst>
              <a:ext uri="{FF2B5EF4-FFF2-40B4-BE49-F238E27FC236}">
                <a16:creationId xmlns:a16="http://schemas.microsoft.com/office/drawing/2014/main" id="{022A2DF9-416C-4715-A4CE-B77A82E740E9}"/>
              </a:ext>
            </a:extLst>
          </p:cNvPr>
          <p:cNvSpPr/>
          <p:nvPr/>
        </p:nvSpPr>
        <p:spPr>
          <a:xfrm>
            <a:off x="-4073" y="185944"/>
            <a:ext cx="3497367"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7130613"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IGNITE USEFUL LINKS</a:t>
            </a:r>
            <a:endParaRPr dirty="0"/>
          </a:p>
        </p:txBody>
      </p:sp>
      <p:pic>
        <p:nvPicPr>
          <p:cNvPr id="11" name="Picture 10">
            <a:extLst>
              <a:ext uri="{FF2B5EF4-FFF2-40B4-BE49-F238E27FC236}">
                <a16:creationId xmlns:a16="http://schemas.microsoft.com/office/drawing/2014/main" id="{12001C5A-B84C-4326-90E9-93AF6F9F9E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Tree>
    <p:extLst>
      <p:ext uri="{BB962C8B-B14F-4D97-AF65-F5344CB8AC3E}">
        <p14:creationId xmlns:p14="http://schemas.microsoft.com/office/powerpoint/2010/main" val="2172853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611560" y="482315"/>
            <a:ext cx="7920880"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1" indent="0" algn="ctr" defTabSz="914400" rtl="0" eaLnBrk="1" fontAlgn="auto" latinLnBrk="0" hangingPunct="0">
              <a:lnSpc>
                <a:spcPct val="15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rPr>
              <a:t>75 Free Azure Training Videos Over Advent</a:t>
            </a:r>
          </a:p>
          <a:p>
            <a:pPr marL="0" marR="0" lvl="1" indent="0" algn="ctr" defTabSz="914400" rtl="0" eaLnBrk="1" fontAlgn="auto" latinLnBrk="0" hangingPunct="0">
              <a:lnSpc>
                <a:spcPct val="150000"/>
              </a:lnSpc>
              <a:spcBef>
                <a:spcPts val="0"/>
              </a:spcBef>
              <a:spcAft>
                <a:spcPts val="0"/>
              </a:spcAft>
              <a:buClrTx/>
              <a:buSzTx/>
              <a:buFontTx/>
              <a:buNone/>
              <a:tabLst/>
              <a:defRPr/>
            </a:pPr>
            <a:r>
              <a:rPr lang="en-GB" sz="1800" b="1" dirty="0">
                <a:solidFill>
                  <a:srgbClr val="2E93B8"/>
                </a:solidFill>
                <a:latin typeface="Roboto Mono Medium for Powerlin" pitchFamily="2" charset="0"/>
                <a:ea typeface="Roboto Mono Medium for Powerlin" pitchFamily="2" charset="0"/>
              </a:rPr>
              <a:t>3 People Per Day For 25 Days = 75 Videos</a:t>
            </a:r>
          </a:p>
          <a:p>
            <a:pPr lvl="1" algn="ctr">
              <a:lnSpc>
                <a:spcPct val="150000"/>
              </a:lnSpc>
            </a:pPr>
            <a:r>
              <a:rPr lang="en-GB" sz="1800" b="1" dirty="0">
                <a:solidFill>
                  <a:srgbClr val="2E93B8"/>
                </a:solidFill>
                <a:latin typeface="Roboto Mono Medium for Powerlin" pitchFamily="2" charset="0"/>
                <a:ea typeface="Roboto Mono Medium for Powerlin" pitchFamily="2" charset="0"/>
              </a:rPr>
              <a:t>https://azureadventcalendar.com</a:t>
            </a:r>
            <a:endParaRPr kumimoji="0" lang="en-GB" sz="1800" b="1" i="0" u="none" strike="noStrike" kern="0" cap="none" spc="0" normalizeH="0" baseline="0" noProof="0" dirty="0">
              <a:ln>
                <a:noFill/>
              </a:ln>
              <a:solidFill>
                <a:srgbClr val="2E93B8"/>
              </a:solidFill>
              <a:effectLst/>
              <a:uLnTx/>
              <a:uFillTx/>
              <a:latin typeface="Roboto Mono Medium for Powerlin" pitchFamily="2" charset="0"/>
              <a:ea typeface="Roboto Mono Medium for Powerlin" pitchFamily="2" charset="0"/>
              <a:cs typeface="Arial"/>
              <a:sym typeface="Arial"/>
            </a:endParaRP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4053558" cy="254954"/>
          </a:xfrm>
          <a:prstGeom prst="rect">
            <a:avLst/>
          </a:prstGeom>
          <a:solidFill>
            <a:schemeClr val="accent2"/>
          </a:solidFill>
          <a:ln w="12700">
            <a:miter lim="400000"/>
          </a:ln>
        </p:spPr>
        <p:txBody>
          <a:bodyPr lIns="45719" rIns="45719"/>
          <a:lstStyle/>
          <a:p>
            <a:pPr marL="0" marR="0" lvl="0" indent="0" algn="ctr" defTabSz="914400" rtl="0" eaLnBrk="1" fontAlgn="auto" latinLnBrk="0" hangingPunct="0">
              <a:lnSpc>
                <a:spcPct val="100000"/>
              </a:lnSpc>
              <a:spcBef>
                <a:spcPts val="0"/>
              </a:spcBef>
              <a:spcAft>
                <a:spcPts val="0"/>
              </a:spcAft>
              <a:buClrTx/>
              <a:buSzTx/>
              <a:buFontTx/>
              <a:buNone/>
              <a:tabLst/>
              <a:defRPr sz="1800">
                <a:latin typeface="Calibri"/>
                <a:ea typeface="Calibri"/>
                <a:cs typeface="Calibri"/>
                <a:sym typeface="Calibri"/>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latin typeface="Verdana"/>
                <a:ea typeface="Verdana"/>
                <a:sym typeface="Verdana"/>
              </a:rPr>
              <a:t>AZURE ADVENT CALENDAR</a:t>
            </a:r>
            <a:endParaRPr kumimoji="0" sz="1800" b="1" i="0" u="none" strike="noStrike" kern="0" cap="none" spc="0" normalizeH="0" baseline="0" noProof="0" dirty="0">
              <a:ln>
                <a:noFill/>
              </a:ln>
              <a:solidFill>
                <a:srgbClr val="FFFFFF"/>
              </a:solidFill>
              <a:effectLst/>
              <a:uLnTx/>
              <a:uFillTx/>
              <a:latin typeface="Verdana"/>
              <a:ea typeface="Verdana"/>
              <a:sym typeface="Verdana"/>
            </a:endParaRPr>
          </a:p>
        </p:txBody>
      </p:sp>
      <p:pic>
        <p:nvPicPr>
          <p:cNvPr id="3" name="Picture 2" descr="A close up of a logo&#10;&#10;Description automatically generated">
            <a:extLst>
              <a:ext uri="{FF2B5EF4-FFF2-40B4-BE49-F238E27FC236}">
                <a16:creationId xmlns:a16="http://schemas.microsoft.com/office/drawing/2014/main" id="{2806363A-DEF7-4B02-945D-3F2F6EECB0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436" y="1821141"/>
            <a:ext cx="6163128" cy="3081564"/>
          </a:xfrm>
          <a:prstGeom prst="rect">
            <a:avLst/>
          </a:prstGeom>
        </p:spPr>
      </p:pic>
    </p:spTree>
    <p:extLst>
      <p:ext uri="{BB962C8B-B14F-4D97-AF65-F5344CB8AC3E}">
        <p14:creationId xmlns:p14="http://schemas.microsoft.com/office/powerpoint/2010/main" val="4145438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uilding with a store on the side of a road&#10;&#10;Description automatically generated">
            <a:extLst>
              <a:ext uri="{FF2B5EF4-FFF2-40B4-BE49-F238E27FC236}">
                <a16:creationId xmlns:a16="http://schemas.microsoft.com/office/drawing/2014/main" id="{FA9705FA-9344-46B4-A3A3-5F3A79D56E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9155" y="522321"/>
            <a:ext cx="6117546" cy="4588160"/>
          </a:xfrm>
          <a:prstGeom prst="rect">
            <a:avLst/>
          </a:prstGeom>
        </p:spPr>
      </p:pic>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5563043"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5370302"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dirty="0"/>
              <a:t>THE IGNITE EXPERIENCE – THE SCALE</a:t>
            </a:r>
            <a:endParaRPr dirty="0"/>
          </a:p>
        </p:txBody>
      </p:sp>
      <p:pic>
        <p:nvPicPr>
          <p:cNvPr id="4" name="Picture 3">
            <a:extLst>
              <a:ext uri="{FF2B5EF4-FFF2-40B4-BE49-F238E27FC236}">
                <a16:creationId xmlns:a16="http://schemas.microsoft.com/office/drawing/2014/main" id="{9350F21F-9E69-448A-B20F-321F69C9CF68}"/>
              </a:ext>
            </a:extLst>
          </p:cNvPr>
          <p:cNvPicPr>
            <a:picLocks noChangeAspect="1"/>
          </p:cNvPicPr>
          <p:nvPr/>
        </p:nvPicPr>
        <p:blipFill>
          <a:blip r:embed="rId5"/>
          <a:stretch>
            <a:fillRect/>
          </a:stretch>
        </p:blipFill>
        <p:spPr>
          <a:xfrm>
            <a:off x="965191" y="567645"/>
            <a:ext cx="7213617" cy="4497515"/>
          </a:xfrm>
          <a:prstGeom prst="rect">
            <a:avLst/>
          </a:prstGeom>
        </p:spPr>
      </p:pic>
      <p:pic>
        <p:nvPicPr>
          <p:cNvPr id="7" name="Picture 6" descr="A picture containing night, light, young, riding&#10;&#10;Description automatically generated">
            <a:extLst>
              <a:ext uri="{FF2B5EF4-FFF2-40B4-BE49-F238E27FC236}">
                <a16:creationId xmlns:a16="http://schemas.microsoft.com/office/drawing/2014/main" id="{0D12AC71-544A-4C90-9663-7C28E8F06E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2" y="1338729"/>
            <a:ext cx="9148072" cy="2955345"/>
          </a:xfrm>
          <a:prstGeom prst="rect">
            <a:avLst/>
          </a:prstGeom>
        </p:spPr>
      </p:pic>
    </p:spTree>
    <p:extLst>
      <p:ext uri="{BB962C8B-B14F-4D97-AF65-F5344CB8AC3E}">
        <p14:creationId xmlns:p14="http://schemas.microsoft.com/office/powerpoint/2010/main" val="2879364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xit" presetSubtype="0" fill="hold"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800DE3-CF57-4603-8854-4529CC0A5DD9}"/>
              </a:ext>
            </a:extLst>
          </p:cNvPr>
          <p:cNvSpPr txBox="1"/>
          <p:nvPr/>
        </p:nvSpPr>
        <p:spPr>
          <a:xfrm>
            <a:off x="611560" y="959038"/>
            <a:ext cx="7920880"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1" algn="ctr">
              <a:lnSpc>
                <a:spcPct val="150000"/>
              </a:lnSpc>
            </a:pPr>
            <a:br>
              <a:rPr lang="en-GB" sz="1800" b="1" dirty="0">
                <a:solidFill>
                  <a:srgbClr val="2E93B8"/>
                </a:solidFill>
                <a:latin typeface="Roboto Mono Medium for Powerlin" pitchFamily="2" charset="0"/>
                <a:ea typeface="Roboto Mono Medium for Powerlin" pitchFamily="2" charset="0"/>
              </a:rPr>
            </a:br>
            <a:endParaRPr lang="en-GB" sz="1800" b="1" dirty="0">
              <a:solidFill>
                <a:srgbClr val="2E93B8"/>
              </a:solidFill>
              <a:latin typeface="Roboto Mono Medium for Powerlin" pitchFamily="2" charset="0"/>
              <a:ea typeface="Roboto Mono Medium for Powerlin" pitchFamily="2" charset="0"/>
            </a:endParaRPr>
          </a:p>
          <a:p>
            <a:pPr lvl="1" algn="ctr">
              <a:lnSpc>
                <a:spcPct val="150000"/>
              </a:lnSpc>
            </a:pPr>
            <a:r>
              <a:rPr lang="en-GB" sz="1800" b="1" dirty="0">
                <a:solidFill>
                  <a:srgbClr val="2E93B8"/>
                </a:solidFill>
                <a:latin typeface="Roboto Mono Medium for Powerlin" pitchFamily="2" charset="0"/>
                <a:ea typeface="Roboto Mono Medium for Powerlin" pitchFamily="2" charset="0"/>
              </a:rPr>
              <a:t>IT’S CHRISTMAS!</a:t>
            </a:r>
          </a:p>
          <a:p>
            <a:pPr lvl="1" algn="ctr">
              <a:lnSpc>
                <a:spcPct val="150000"/>
              </a:lnSpc>
            </a:pPr>
            <a:r>
              <a:rPr lang="en-GB" sz="1800" b="1" dirty="0">
                <a:solidFill>
                  <a:srgbClr val="2E93B8"/>
                </a:solidFill>
                <a:latin typeface="Roboto Mono Medium for Powerlin" pitchFamily="2" charset="0"/>
                <a:ea typeface="Roboto Mono Medium for Powerlin" pitchFamily="2" charset="0"/>
              </a:rPr>
              <a:t>What do we want to do…?</a:t>
            </a:r>
          </a:p>
        </p:txBody>
      </p:sp>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2" y="185944"/>
            <a:ext cx="2199808"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a:p>
        </p:txBody>
      </p:sp>
      <p:sp>
        <p:nvSpPr>
          <p:cNvPr id="9" name="Shape 139">
            <a:extLst>
              <a:ext uri="{FF2B5EF4-FFF2-40B4-BE49-F238E27FC236}">
                <a16:creationId xmlns:a16="http://schemas.microsoft.com/office/drawing/2014/main" id="{2448901E-48B7-4417-BBB0-4E51F689A76D}"/>
              </a:ext>
            </a:extLst>
          </p:cNvPr>
          <p:cNvSpPr/>
          <p:nvPr/>
        </p:nvSpPr>
        <p:spPr>
          <a:xfrm>
            <a:off x="384612" y="171738"/>
            <a:ext cx="3971364"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a:t>NEXT MONTH</a:t>
            </a:r>
            <a:endParaRPr/>
          </a:p>
        </p:txBody>
      </p:sp>
    </p:spTree>
    <p:extLst>
      <p:ext uri="{BB962C8B-B14F-4D97-AF65-F5344CB8AC3E}">
        <p14:creationId xmlns:p14="http://schemas.microsoft.com/office/powerpoint/2010/main" val="296554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475053"/>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5A513C8-36CB-0543-A7C0-24D6A8F5BDC4}"/>
              </a:ext>
            </a:extLst>
          </p:cNvPr>
          <p:cNvGrpSpPr/>
          <p:nvPr/>
        </p:nvGrpSpPr>
        <p:grpSpPr>
          <a:xfrm>
            <a:off x="467544" y="1152292"/>
            <a:ext cx="5256584" cy="1480418"/>
            <a:chOff x="467544" y="1238094"/>
            <a:chExt cx="3672408" cy="2375293"/>
          </a:xfrm>
        </p:grpSpPr>
        <p:sp>
          <p:nvSpPr>
            <p:cNvPr id="11" name="Shape 45">
              <a:extLst>
                <a:ext uri="{FF2B5EF4-FFF2-40B4-BE49-F238E27FC236}">
                  <a16:creationId xmlns:a16="http://schemas.microsoft.com/office/drawing/2014/main" id="{B590946B-09FD-3E44-8332-2F659C609471}"/>
                </a:ext>
              </a:extLst>
            </p:cNvPr>
            <p:cNvSpPr txBox="1">
              <a:spLocks/>
            </p:cNvSpPr>
            <p:nvPr/>
          </p:nvSpPr>
          <p:spPr>
            <a:xfrm>
              <a:off x="467544" y="1238094"/>
              <a:ext cx="3672408" cy="2375293"/>
            </a:xfrm>
            <a:prstGeom prst="rect">
              <a:avLst/>
            </a:prstGeom>
          </p:spPr>
          <p:txBody>
            <a:bodyPr vert="horz" lIns="0" tIns="0" rIns="0" bIns="0" rtlCol="0" anchor="b" anchorCtr="0">
              <a:normAutofit/>
            </a:bodyPr>
            <a:lstStyle>
              <a:lvl1pPr algn="l" defTabSz="457200" rtl="0" eaLnBrk="1" latinLnBrk="0" hangingPunct="1">
                <a:lnSpc>
                  <a:spcPct val="144444"/>
                </a:lnSpc>
                <a:spcBef>
                  <a:spcPct val="0"/>
                </a:spcBef>
                <a:buNone/>
                <a:defRPr sz="1800" b="1" i="0" kern="1200">
                  <a:solidFill>
                    <a:srgbClr val="FFFFFF"/>
                  </a:solidFill>
                  <a:latin typeface="+mj-lt"/>
                  <a:ea typeface="+mj-ea"/>
                  <a:cs typeface="Verdana"/>
                </a:defRPr>
              </a:lvl1pPr>
            </a:lstStyle>
            <a:p>
              <a:pPr lvl="0" defTabSz="630936">
                <a:lnSpc>
                  <a:spcPct val="118181"/>
                </a:lnSpc>
                <a:defRPr sz="1518"/>
              </a:pPr>
              <a:endParaRPr kumimoji="0" lang="en-GB" sz="1200" b="1" i="0" u="none" strike="noStrike" kern="1200" cap="none" spc="0" normalizeH="0" baseline="0" noProof="0">
                <a:ln>
                  <a:noFill/>
                </a:ln>
                <a:solidFill>
                  <a:schemeClr val="bg1"/>
                </a:solidFill>
                <a:effectLst/>
                <a:uLnTx/>
                <a:uFillTx/>
                <a:latin typeface="Verdana"/>
              </a:endParaRPr>
            </a:p>
          </p:txBody>
        </p:sp>
        <p:sp>
          <p:nvSpPr>
            <p:cNvPr id="12" name="Rectangle 11">
              <a:extLst>
                <a:ext uri="{FF2B5EF4-FFF2-40B4-BE49-F238E27FC236}">
                  <a16:creationId xmlns:a16="http://schemas.microsoft.com/office/drawing/2014/main" id="{AB841629-5D1F-1047-9314-FFE2F9842A54}"/>
                </a:ext>
              </a:extLst>
            </p:cNvPr>
            <p:cNvSpPr/>
            <p:nvPr/>
          </p:nvSpPr>
          <p:spPr>
            <a:xfrm>
              <a:off x="1373318" y="2093983"/>
              <a:ext cx="129059" cy="444438"/>
            </a:xfrm>
            <a:prstGeom prst="rect">
              <a:avLst/>
            </a:prstGeom>
          </p:spPr>
          <p:txBody>
            <a:bodyPr wrap="none">
              <a:spAutoFit/>
            </a:bodyPr>
            <a:lstStyle/>
            <a:p>
              <a:endParaRPr lang="en-GB" sz="1200">
                <a:solidFill>
                  <a:schemeClr val="bg1"/>
                </a:solidFill>
              </a:endParaRPr>
            </a:p>
          </p:txBody>
        </p:sp>
      </p:grpSp>
      <p:sp>
        <p:nvSpPr>
          <p:cNvPr id="15" name="Shape 45">
            <a:extLst>
              <a:ext uri="{FF2B5EF4-FFF2-40B4-BE49-F238E27FC236}">
                <a16:creationId xmlns:a16="http://schemas.microsoft.com/office/drawing/2014/main" id="{22A5AB88-84E0-CE4C-9899-9AB4655E2228}"/>
              </a:ext>
            </a:extLst>
          </p:cNvPr>
          <p:cNvSpPr txBox="1">
            <a:spLocks/>
          </p:cNvSpPr>
          <p:nvPr/>
        </p:nvSpPr>
        <p:spPr>
          <a:xfrm>
            <a:off x="3521933" y="215217"/>
            <a:ext cx="2128370" cy="339258"/>
          </a:xfrm>
          <a:prstGeom prst="rect">
            <a:avLst/>
          </a:prstGeom>
        </p:spPr>
        <p:txBody>
          <a:bodyPr vert="horz" lIns="0" tIns="0" rIns="0" bIns="0" rtlCol="0" anchor="b" anchorCtr="0">
            <a:noAutofit/>
          </a:bodyPr>
          <a:lstStyle>
            <a:lvl1pPr algn="l" defTabSz="457200" rtl="0" eaLnBrk="1" latinLnBrk="0" hangingPunct="1">
              <a:lnSpc>
                <a:spcPct val="144444"/>
              </a:lnSpc>
              <a:spcBef>
                <a:spcPct val="0"/>
              </a:spcBef>
              <a:buNone/>
              <a:defRPr sz="1800" b="1" i="0" kern="1200">
                <a:solidFill>
                  <a:srgbClr val="FFFFFF"/>
                </a:solidFill>
                <a:latin typeface="+mj-lt"/>
                <a:ea typeface="+mj-ea"/>
                <a:cs typeface="Verdana"/>
              </a:defRPr>
            </a:lvl1pPr>
          </a:lstStyle>
          <a:p>
            <a:pPr lvl="0" defTabSz="630936">
              <a:lnSpc>
                <a:spcPct val="118181"/>
              </a:lnSpc>
              <a:defRPr sz="1518"/>
            </a:pPr>
            <a:r>
              <a:rPr kumimoji="0" lang="en-GB" sz="2400" b="1" i="0" u="none" strike="noStrike" kern="1200" cap="none" spc="0" normalizeH="0" baseline="0" noProof="0">
                <a:ln>
                  <a:noFill/>
                </a:ln>
                <a:solidFill>
                  <a:srgbClr val="FFFFFF"/>
                </a:solidFill>
                <a:effectLst/>
                <a:uLnTx/>
                <a:uFillTx/>
                <a:latin typeface="Verdana"/>
                <a:ea typeface="+mj-ea"/>
                <a:cs typeface="Verdana"/>
              </a:rPr>
              <a:t>THANK YOU</a:t>
            </a:r>
            <a:endParaRPr kumimoji="0" lang="en-GB" sz="2400" b="1" i="0" u="none" strike="noStrike" kern="1200" cap="none" spc="0" normalizeH="0" baseline="0" noProof="0">
              <a:ln>
                <a:noFill/>
              </a:ln>
              <a:solidFill>
                <a:schemeClr val="bg1"/>
              </a:solidFill>
              <a:effectLst/>
              <a:uLnTx/>
              <a:uFillTx/>
              <a:latin typeface="Verdana"/>
            </a:endParaRPr>
          </a:p>
        </p:txBody>
      </p:sp>
      <p:grpSp>
        <p:nvGrpSpPr>
          <p:cNvPr id="20" name="Group 19">
            <a:extLst>
              <a:ext uri="{FF2B5EF4-FFF2-40B4-BE49-F238E27FC236}">
                <a16:creationId xmlns:a16="http://schemas.microsoft.com/office/drawing/2014/main" id="{5FA0A4EB-CAA7-4108-AADB-7E57C98043BC}"/>
              </a:ext>
            </a:extLst>
          </p:cNvPr>
          <p:cNvGrpSpPr/>
          <p:nvPr/>
        </p:nvGrpSpPr>
        <p:grpSpPr>
          <a:xfrm>
            <a:off x="3363355" y="2935516"/>
            <a:ext cx="4573896" cy="1637416"/>
            <a:chOff x="2397059" y="3106593"/>
            <a:chExt cx="2485128" cy="915392"/>
          </a:xfrm>
        </p:grpSpPr>
        <p:sp>
          <p:nvSpPr>
            <p:cNvPr id="21" name="TextBox 1">
              <a:extLst>
                <a:ext uri="{FF2B5EF4-FFF2-40B4-BE49-F238E27FC236}">
                  <a16:creationId xmlns:a16="http://schemas.microsoft.com/office/drawing/2014/main" id="{6BACF456-4E43-4B3F-9E69-F171B3659121}"/>
                </a:ext>
              </a:extLst>
            </p:cNvPr>
            <p:cNvSpPr txBox="1"/>
            <p:nvPr/>
          </p:nvSpPr>
          <p:spPr>
            <a:xfrm>
              <a:off x="2754852" y="3106594"/>
              <a:ext cx="2127335" cy="2769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sussexazure.uk</a:t>
              </a:r>
            </a:p>
          </p:txBody>
        </p:sp>
        <p:pic>
          <p:nvPicPr>
            <p:cNvPr id="22" name="Graphic 3">
              <a:extLst>
                <a:ext uri="{FF2B5EF4-FFF2-40B4-BE49-F238E27FC236}">
                  <a16:creationId xmlns:a16="http://schemas.microsoft.com/office/drawing/2014/main" id="{9ADE7332-A919-4A53-A585-7190EC6D4D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7059" y="3106593"/>
              <a:ext cx="307778" cy="307778"/>
            </a:xfrm>
            <a:prstGeom prst="rect">
              <a:avLst/>
            </a:prstGeom>
          </p:spPr>
        </p:pic>
        <p:sp>
          <p:nvSpPr>
            <p:cNvPr id="23" name="TextBox 5">
              <a:extLst>
                <a:ext uri="{FF2B5EF4-FFF2-40B4-BE49-F238E27FC236}">
                  <a16:creationId xmlns:a16="http://schemas.microsoft.com/office/drawing/2014/main" id="{5BE16098-11B1-4603-B656-6BE9F4864C2E}"/>
                </a:ext>
              </a:extLst>
            </p:cNvPr>
            <p:cNvSpPr txBox="1"/>
            <p:nvPr/>
          </p:nvSpPr>
          <p:spPr>
            <a:xfrm>
              <a:off x="2754852" y="3414372"/>
              <a:ext cx="1708801"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a:t>
              </a:r>
              <a:r>
                <a:rPr lang="en-GB" sz="1800" err="1">
                  <a:solidFill>
                    <a:schemeClr val="bg1"/>
                  </a:solidFill>
                  <a:latin typeface="Verdana" panose="020B0604030504040204" pitchFamily="34" charset="0"/>
                  <a:ea typeface="Verdana" panose="020B0604030504040204" pitchFamily="34" charset="0"/>
                </a:rPr>
                <a:t>SussexAzure</a:t>
              </a:r>
              <a:endParaRPr lang="en-GB" sz="1800">
                <a:solidFill>
                  <a:schemeClr val="bg1"/>
                </a:solidFill>
                <a:latin typeface="Verdana" panose="020B0604030504040204" pitchFamily="34" charset="0"/>
                <a:ea typeface="Verdana" panose="020B0604030504040204" pitchFamily="34" charset="0"/>
              </a:endParaRPr>
            </a:p>
          </p:txBody>
        </p:sp>
        <p:pic>
          <p:nvPicPr>
            <p:cNvPr id="24" name="Graphic 7">
              <a:extLst>
                <a:ext uri="{FF2B5EF4-FFF2-40B4-BE49-F238E27FC236}">
                  <a16:creationId xmlns:a16="http://schemas.microsoft.com/office/drawing/2014/main" id="{D1DC9B58-3E5B-4C7D-BBF6-5BFF7F6FFA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7063" y="3414372"/>
              <a:ext cx="307777" cy="307777"/>
            </a:xfrm>
            <a:prstGeom prst="rect">
              <a:avLst/>
            </a:prstGeom>
          </p:spPr>
        </p:pic>
        <p:sp>
          <p:nvSpPr>
            <p:cNvPr id="25" name="TextBox 8">
              <a:extLst>
                <a:ext uri="{FF2B5EF4-FFF2-40B4-BE49-F238E27FC236}">
                  <a16:creationId xmlns:a16="http://schemas.microsoft.com/office/drawing/2014/main" id="{5D640917-CA7A-47F6-B91A-31470B8FDEB6}"/>
                </a:ext>
              </a:extLst>
            </p:cNvPr>
            <p:cNvSpPr txBox="1"/>
            <p:nvPr/>
          </p:nvSpPr>
          <p:spPr>
            <a:xfrm>
              <a:off x="2754852" y="3742999"/>
              <a:ext cx="1477969"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err="1">
                  <a:solidFill>
                    <a:schemeClr val="bg1"/>
                  </a:solidFill>
                  <a:latin typeface="Verdana" panose="020B0604030504040204" pitchFamily="34" charset="0"/>
                  <a:ea typeface="Verdana" panose="020B0604030504040204" pitchFamily="34" charset="0"/>
                </a:rPr>
                <a:t>SussexAzure</a:t>
              </a:r>
              <a:endParaRPr lang="en-GB" sz="2000">
                <a:solidFill>
                  <a:schemeClr val="bg1"/>
                </a:solidFill>
                <a:latin typeface="Verdana" panose="020B0604030504040204" pitchFamily="34" charset="0"/>
                <a:ea typeface="Verdana" panose="020B0604030504040204" pitchFamily="34" charset="0"/>
              </a:endParaRPr>
            </a:p>
          </p:txBody>
        </p:sp>
        <p:pic>
          <p:nvPicPr>
            <p:cNvPr id="26" name="Graphic 10">
              <a:extLst>
                <a:ext uri="{FF2B5EF4-FFF2-40B4-BE49-F238E27FC236}">
                  <a16:creationId xmlns:a16="http://schemas.microsoft.com/office/drawing/2014/main" id="{0B797044-578F-4D64-A8CA-BE0AF2F2F9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0037" y="3717185"/>
              <a:ext cx="304800" cy="304800"/>
            </a:xfrm>
            <a:prstGeom prst="rect">
              <a:avLst/>
            </a:prstGeom>
          </p:spPr>
        </p:pic>
      </p:grpSp>
      <p:grpSp>
        <p:nvGrpSpPr>
          <p:cNvPr id="3" name="Group 2">
            <a:extLst>
              <a:ext uri="{FF2B5EF4-FFF2-40B4-BE49-F238E27FC236}">
                <a16:creationId xmlns:a16="http://schemas.microsoft.com/office/drawing/2014/main" id="{8E0DCF0F-8C3E-4DB7-8092-6330D23D238F}"/>
              </a:ext>
            </a:extLst>
          </p:cNvPr>
          <p:cNvGrpSpPr/>
          <p:nvPr/>
        </p:nvGrpSpPr>
        <p:grpSpPr>
          <a:xfrm>
            <a:off x="6012160" y="2540935"/>
            <a:ext cx="4573892" cy="2430034"/>
            <a:chOff x="231747" y="2673641"/>
            <a:chExt cx="4573892" cy="2430034"/>
          </a:xfrm>
        </p:grpSpPr>
        <p:grpSp>
          <p:nvGrpSpPr>
            <p:cNvPr id="10" name="Group 9">
              <a:extLst>
                <a:ext uri="{FF2B5EF4-FFF2-40B4-BE49-F238E27FC236}">
                  <a16:creationId xmlns:a16="http://schemas.microsoft.com/office/drawing/2014/main" id="{1872A94A-4C8D-4997-988F-CF03E8265A68}"/>
                </a:ext>
              </a:extLst>
            </p:cNvPr>
            <p:cNvGrpSpPr/>
            <p:nvPr/>
          </p:nvGrpSpPr>
          <p:grpSpPr>
            <a:xfrm>
              <a:off x="231747" y="2673641"/>
              <a:ext cx="4573892" cy="1803540"/>
              <a:chOff x="-1412092" y="4212367"/>
              <a:chExt cx="2485126" cy="1008263"/>
            </a:xfrm>
          </p:grpSpPr>
          <p:sp>
            <p:nvSpPr>
              <p:cNvPr id="13" name="TextBox 1">
                <a:extLst>
                  <a:ext uri="{FF2B5EF4-FFF2-40B4-BE49-F238E27FC236}">
                    <a16:creationId xmlns:a16="http://schemas.microsoft.com/office/drawing/2014/main" id="{2593C79D-109F-4C4E-8A6E-86D6384C04E6}"/>
                  </a:ext>
                </a:extLst>
              </p:cNvPr>
              <p:cNvSpPr txBox="1"/>
              <p:nvPr/>
            </p:nvSpPr>
            <p:spPr>
              <a:xfrm>
                <a:off x="-1054301" y="4212367"/>
                <a:ext cx="2127335" cy="2769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jacktracey.co.uk</a:t>
                </a:r>
              </a:p>
            </p:txBody>
          </p:sp>
          <p:pic>
            <p:nvPicPr>
              <p:cNvPr id="14" name="Graphic 3">
                <a:extLst>
                  <a:ext uri="{FF2B5EF4-FFF2-40B4-BE49-F238E27FC236}">
                    <a16:creationId xmlns:a16="http://schemas.microsoft.com/office/drawing/2014/main" id="{8D2B7678-82D9-433B-AEE2-4FC5AE8128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2092" y="4212368"/>
                <a:ext cx="307778" cy="307778"/>
              </a:xfrm>
              <a:prstGeom prst="rect">
                <a:avLst/>
              </a:prstGeom>
            </p:spPr>
          </p:pic>
          <p:sp>
            <p:nvSpPr>
              <p:cNvPr id="16" name="TextBox 5">
                <a:extLst>
                  <a:ext uri="{FF2B5EF4-FFF2-40B4-BE49-F238E27FC236}">
                    <a16:creationId xmlns:a16="http://schemas.microsoft.com/office/drawing/2014/main" id="{F9F85FC8-E30E-4480-B06A-6048B44B8719}"/>
                  </a:ext>
                </a:extLst>
              </p:cNvPr>
              <p:cNvSpPr txBox="1"/>
              <p:nvPr/>
            </p:nvSpPr>
            <p:spPr>
              <a:xfrm>
                <a:off x="-1054301" y="4562613"/>
                <a:ext cx="1170192"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a:t>
                </a:r>
                <a:r>
                  <a:rPr lang="en-GB" sz="1800" err="1">
                    <a:solidFill>
                      <a:schemeClr val="bg1"/>
                    </a:solidFill>
                    <a:latin typeface="Verdana" panose="020B0604030504040204" pitchFamily="34" charset="0"/>
                    <a:ea typeface="Verdana" panose="020B0604030504040204" pitchFamily="34" charset="0"/>
                  </a:rPr>
                  <a:t>jack_ref</a:t>
                </a:r>
                <a:endParaRPr lang="en-GB" sz="1800">
                  <a:solidFill>
                    <a:schemeClr val="bg1"/>
                  </a:solidFill>
                  <a:latin typeface="Verdana" panose="020B0604030504040204" pitchFamily="34" charset="0"/>
                  <a:ea typeface="Verdana" panose="020B0604030504040204" pitchFamily="34" charset="0"/>
                </a:endParaRPr>
              </a:p>
            </p:txBody>
          </p:sp>
          <p:pic>
            <p:nvPicPr>
              <p:cNvPr id="17" name="Graphic 7">
                <a:extLst>
                  <a:ext uri="{FF2B5EF4-FFF2-40B4-BE49-F238E27FC236}">
                    <a16:creationId xmlns:a16="http://schemas.microsoft.com/office/drawing/2014/main" id="{CF1F1581-E3AB-4E92-ADA1-14B1382A43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2081" y="4562613"/>
                <a:ext cx="307777" cy="307777"/>
              </a:xfrm>
              <a:prstGeom prst="rect">
                <a:avLst/>
              </a:prstGeom>
            </p:spPr>
          </p:pic>
          <p:sp>
            <p:nvSpPr>
              <p:cNvPr id="18" name="TextBox 8">
                <a:extLst>
                  <a:ext uri="{FF2B5EF4-FFF2-40B4-BE49-F238E27FC236}">
                    <a16:creationId xmlns:a16="http://schemas.microsoft.com/office/drawing/2014/main" id="{58060306-9E65-4571-A72E-EB1CE75776CD}"/>
                  </a:ext>
                </a:extLst>
              </p:cNvPr>
              <p:cNvSpPr txBox="1"/>
              <p:nvPr/>
            </p:nvSpPr>
            <p:spPr>
              <a:xfrm>
                <a:off x="-1054301" y="4912854"/>
                <a:ext cx="1092415"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jtracey93</a:t>
                </a:r>
                <a:endParaRPr lang="en-GB" sz="2000">
                  <a:solidFill>
                    <a:schemeClr val="bg1"/>
                  </a:solidFill>
                  <a:latin typeface="Verdana" panose="020B0604030504040204" pitchFamily="34" charset="0"/>
                  <a:ea typeface="Verdana" panose="020B0604030504040204" pitchFamily="34" charset="0"/>
                </a:endParaRPr>
              </a:p>
            </p:txBody>
          </p:sp>
          <p:pic>
            <p:nvPicPr>
              <p:cNvPr id="19" name="Graphic 10">
                <a:extLst>
                  <a:ext uri="{FF2B5EF4-FFF2-40B4-BE49-F238E27FC236}">
                    <a16:creationId xmlns:a16="http://schemas.microsoft.com/office/drawing/2014/main" id="{5CE2E72F-B8D5-43DD-A4BD-106B5373FE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09115" y="4915830"/>
                <a:ext cx="304800" cy="304800"/>
              </a:xfrm>
              <a:prstGeom prst="rect">
                <a:avLst/>
              </a:prstGeom>
            </p:spPr>
          </p:pic>
        </p:grpSp>
        <p:sp>
          <p:nvSpPr>
            <p:cNvPr id="28" name="TextBox 5">
              <a:extLst>
                <a:ext uri="{FF2B5EF4-FFF2-40B4-BE49-F238E27FC236}">
                  <a16:creationId xmlns:a16="http://schemas.microsoft.com/office/drawing/2014/main" id="{292067ED-B08A-4521-99A4-875226D05920}"/>
                </a:ext>
              </a:extLst>
            </p:cNvPr>
            <p:cNvSpPr txBox="1"/>
            <p:nvPr/>
          </p:nvSpPr>
          <p:spPr>
            <a:xfrm>
              <a:off x="872877" y="4554069"/>
              <a:ext cx="2366032"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sussexazure.uk/jack</a:t>
              </a:r>
            </a:p>
          </p:txBody>
        </p:sp>
        <p:pic>
          <p:nvPicPr>
            <p:cNvPr id="6" name="Picture 5">
              <a:extLst>
                <a:ext uri="{FF2B5EF4-FFF2-40B4-BE49-F238E27FC236}">
                  <a16:creationId xmlns:a16="http://schemas.microsoft.com/office/drawing/2014/main" id="{3FCE3B26-3DC6-4836-A0FA-E5B5AD5F4D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1747" y="4558462"/>
              <a:ext cx="641130" cy="545213"/>
            </a:xfrm>
            <a:prstGeom prst="rect">
              <a:avLst/>
            </a:prstGeom>
          </p:spPr>
        </p:pic>
      </p:grpSp>
      <p:grpSp>
        <p:nvGrpSpPr>
          <p:cNvPr id="2" name="Group 1">
            <a:extLst>
              <a:ext uri="{FF2B5EF4-FFF2-40B4-BE49-F238E27FC236}">
                <a16:creationId xmlns:a16="http://schemas.microsoft.com/office/drawing/2014/main" id="{809344A3-9BC0-444F-ABAF-679AA2C2D45C}"/>
              </a:ext>
            </a:extLst>
          </p:cNvPr>
          <p:cNvGrpSpPr/>
          <p:nvPr/>
        </p:nvGrpSpPr>
        <p:grpSpPr>
          <a:xfrm>
            <a:off x="144045" y="3370870"/>
            <a:ext cx="3045956" cy="1221347"/>
            <a:chOff x="5749648" y="2646547"/>
            <a:chExt cx="3045956" cy="1221347"/>
          </a:xfrm>
        </p:grpSpPr>
        <p:sp>
          <p:nvSpPr>
            <p:cNvPr id="27" name="TextBox 5">
              <a:extLst>
                <a:ext uri="{FF2B5EF4-FFF2-40B4-BE49-F238E27FC236}">
                  <a16:creationId xmlns:a16="http://schemas.microsoft.com/office/drawing/2014/main" id="{387BF5CA-3D16-41FF-B240-5C9553E95FE0}"/>
                </a:ext>
              </a:extLst>
            </p:cNvPr>
            <p:cNvSpPr txBox="1"/>
            <p:nvPr/>
          </p:nvSpPr>
          <p:spPr>
            <a:xfrm>
              <a:off x="6390778" y="2673641"/>
              <a:ext cx="2404826"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sussexazure.uk/</a:t>
              </a:r>
              <a:r>
                <a:rPr lang="en-GB" sz="1800" err="1">
                  <a:solidFill>
                    <a:schemeClr val="bg1"/>
                  </a:solidFill>
                  <a:latin typeface="Verdana" panose="020B0604030504040204" pitchFamily="34" charset="0"/>
                  <a:ea typeface="Verdana" panose="020B0604030504040204" pitchFamily="34" charset="0"/>
                </a:rPr>
                <a:t>ryan</a:t>
              </a:r>
              <a:endParaRPr lang="en-GB" sz="1800">
                <a:solidFill>
                  <a:schemeClr val="bg1"/>
                </a:solidFill>
                <a:latin typeface="Verdana" panose="020B0604030504040204" pitchFamily="34" charset="0"/>
                <a:ea typeface="Verdana" panose="020B0604030504040204" pitchFamily="34" charset="0"/>
              </a:endParaRPr>
            </a:p>
          </p:txBody>
        </p:sp>
        <p:sp>
          <p:nvSpPr>
            <p:cNvPr id="29" name="TextBox 5">
              <a:extLst>
                <a:ext uri="{FF2B5EF4-FFF2-40B4-BE49-F238E27FC236}">
                  <a16:creationId xmlns:a16="http://schemas.microsoft.com/office/drawing/2014/main" id="{41C5121F-B9BA-46B1-B888-E0C821190BB2}"/>
                </a:ext>
              </a:extLst>
            </p:cNvPr>
            <p:cNvSpPr txBox="1"/>
            <p:nvPr/>
          </p:nvSpPr>
          <p:spPr>
            <a:xfrm>
              <a:off x="6390778" y="3300147"/>
              <a:ext cx="2004075" cy="276999"/>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GB" sz="1800">
                  <a:solidFill>
                    <a:schemeClr val="bg1"/>
                  </a:solidFill>
                  <a:latin typeface="Verdana" panose="020B0604030504040204" pitchFamily="34" charset="0"/>
                  <a:ea typeface="Verdana" panose="020B0604030504040204" pitchFamily="34" charset="0"/>
                </a:rPr>
                <a:t>@</a:t>
              </a:r>
              <a:r>
                <a:rPr lang="en-GB" sz="1800" err="1">
                  <a:solidFill>
                    <a:schemeClr val="bg1"/>
                  </a:solidFill>
                  <a:latin typeface="Verdana" panose="020B0604030504040204" pitchFamily="34" charset="0"/>
                  <a:ea typeface="Verdana" panose="020B0604030504040204" pitchFamily="34" charset="0"/>
                </a:rPr>
                <a:t>ryan_littlemore</a:t>
              </a:r>
              <a:endParaRPr lang="en-GB" sz="1800">
                <a:solidFill>
                  <a:schemeClr val="bg1"/>
                </a:solidFill>
                <a:latin typeface="Verdana" panose="020B0604030504040204" pitchFamily="34" charset="0"/>
                <a:ea typeface="Verdana" panose="020B0604030504040204" pitchFamily="34" charset="0"/>
              </a:endParaRPr>
            </a:p>
          </p:txBody>
        </p:sp>
        <p:pic>
          <p:nvPicPr>
            <p:cNvPr id="30" name="Graphic 7">
              <a:extLst>
                <a:ext uri="{FF2B5EF4-FFF2-40B4-BE49-F238E27FC236}">
                  <a16:creationId xmlns:a16="http://schemas.microsoft.com/office/drawing/2014/main" id="{C802871A-E452-4312-9B1D-B7ABFCCE7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9648" y="3252381"/>
              <a:ext cx="566466" cy="615513"/>
            </a:xfrm>
            <a:prstGeom prst="rect">
              <a:avLst/>
            </a:prstGeom>
          </p:spPr>
        </p:pic>
        <p:pic>
          <p:nvPicPr>
            <p:cNvPr id="32" name="Picture 31">
              <a:extLst>
                <a:ext uri="{FF2B5EF4-FFF2-40B4-BE49-F238E27FC236}">
                  <a16:creationId xmlns:a16="http://schemas.microsoft.com/office/drawing/2014/main" id="{5FF744D3-5038-4D5E-8116-F20056A4EE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49648" y="2646547"/>
              <a:ext cx="641130" cy="545213"/>
            </a:xfrm>
            <a:prstGeom prst="rect">
              <a:avLst/>
            </a:prstGeom>
          </p:spPr>
        </p:pic>
      </p:grpSp>
      <p:sp>
        <p:nvSpPr>
          <p:cNvPr id="31" name="TextBox 30">
            <a:extLst>
              <a:ext uri="{FF2B5EF4-FFF2-40B4-BE49-F238E27FC236}">
                <a16:creationId xmlns:a16="http://schemas.microsoft.com/office/drawing/2014/main" id="{89E4F5E5-661B-4968-86C4-527F2600534E}"/>
              </a:ext>
            </a:extLst>
          </p:cNvPr>
          <p:cNvSpPr txBox="1"/>
          <p:nvPr/>
        </p:nvSpPr>
        <p:spPr>
          <a:xfrm>
            <a:off x="3375426" y="756253"/>
            <a:ext cx="5448998"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lnSpc>
                <a:spcPct val="150000"/>
              </a:lnSpc>
            </a:pPr>
            <a:r>
              <a:rPr lang="en-GB" sz="1800" b="1" dirty="0">
                <a:solidFill>
                  <a:srgbClr val="2E93B8"/>
                </a:solidFill>
                <a:latin typeface="Roboto Mono Medium for Powerlin" pitchFamily="2" charset="0"/>
                <a:ea typeface="Roboto Mono Medium for Powerlin" pitchFamily="2" charset="0"/>
              </a:rPr>
              <a:t>Please give us your feedback, we really do read this!</a:t>
            </a:r>
          </a:p>
          <a:p>
            <a:pPr algn="ctr">
              <a:lnSpc>
                <a:spcPct val="150000"/>
              </a:lnSpc>
            </a:pPr>
            <a:r>
              <a:rPr lang="en-GB" sz="1800" b="1" dirty="0">
                <a:solidFill>
                  <a:srgbClr val="2E93B8"/>
                </a:solidFill>
                <a:latin typeface="Roboto Mono Medium for Powerlin" pitchFamily="2" charset="0"/>
                <a:ea typeface="Roboto Mono Medium for Powerlin" pitchFamily="2" charset="0"/>
                <a:hlinkClick r:id="rId10">
                  <a:extLst>
                    <a:ext uri="{A12FA001-AC4F-418D-AE19-62706E023703}">
                      <ahyp:hlinkClr xmlns:ahyp="http://schemas.microsoft.com/office/drawing/2018/hyperlinkcolor" val="tx"/>
                    </a:ext>
                  </a:extLst>
                </a:hlinkClick>
              </a:rPr>
              <a:t>https://sussexazure.uk/november19review</a:t>
            </a:r>
            <a:r>
              <a:rPr lang="en-GB" sz="1800" b="1" dirty="0">
                <a:solidFill>
                  <a:srgbClr val="2E93B8"/>
                </a:solidFill>
                <a:latin typeface="Roboto Mono Medium for Powerlin" pitchFamily="2" charset="0"/>
                <a:ea typeface="Roboto Mono Medium for Powerlin" pitchFamily="2" charset="0"/>
              </a:rPr>
              <a:t> </a:t>
            </a:r>
          </a:p>
        </p:txBody>
      </p:sp>
      <p:pic>
        <p:nvPicPr>
          <p:cNvPr id="33" name="Picture 32">
            <a:extLst>
              <a:ext uri="{FF2B5EF4-FFF2-40B4-BE49-F238E27FC236}">
                <a16:creationId xmlns:a16="http://schemas.microsoft.com/office/drawing/2014/main" id="{660C38E6-F9F9-478B-A6DF-3122A8989F2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9C5DB219-88C6-4F98-96AE-DD5C84B296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36306" y="3184485"/>
            <a:ext cx="1216454" cy="625736"/>
          </a:xfrm>
          <a:prstGeom prst="rect">
            <a:avLst/>
          </a:prstGeom>
        </p:spPr>
      </p:pic>
      <p:pic>
        <p:nvPicPr>
          <p:cNvPr id="5" name="Picture 4" descr="A close up of a logo&#10;&#10;Description automatically generated">
            <a:extLst>
              <a:ext uri="{FF2B5EF4-FFF2-40B4-BE49-F238E27FC236}">
                <a16:creationId xmlns:a16="http://schemas.microsoft.com/office/drawing/2014/main" id="{1181E693-ECEA-4871-936E-59B9151077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045" y="155683"/>
            <a:ext cx="2987796" cy="2987796"/>
          </a:xfrm>
          <a:prstGeom prst="rect">
            <a:avLst/>
          </a:prstGeom>
        </p:spPr>
      </p:pic>
    </p:spTree>
    <p:extLst>
      <p:ext uri="{BB962C8B-B14F-4D97-AF65-F5344CB8AC3E}">
        <p14:creationId xmlns:p14="http://schemas.microsoft.com/office/powerpoint/2010/main" val="232398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6498D-5AEF-42A3-B193-212A21EA69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19" t="23007" r="11892" b="27916"/>
          <a:stretch/>
        </p:blipFill>
        <p:spPr>
          <a:xfrm>
            <a:off x="8316416" y="66249"/>
            <a:ext cx="769245" cy="487189"/>
          </a:xfrm>
          <a:prstGeom prst="rect">
            <a:avLst/>
          </a:prstGeom>
        </p:spPr>
      </p:pic>
      <p:sp>
        <p:nvSpPr>
          <p:cNvPr id="8" name="Shape 138">
            <a:extLst>
              <a:ext uri="{FF2B5EF4-FFF2-40B4-BE49-F238E27FC236}">
                <a16:creationId xmlns:a16="http://schemas.microsoft.com/office/drawing/2014/main" id="{022A2DF9-416C-4715-A4CE-B77A82E740E9}"/>
              </a:ext>
            </a:extLst>
          </p:cNvPr>
          <p:cNvSpPr/>
          <p:nvPr/>
        </p:nvSpPr>
        <p:spPr>
          <a:xfrm>
            <a:off x="-4073" y="185944"/>
            <a:ext cx="8248187" cy="254954"/>
          </a:xfrm>
          <a:prstGeom prst="rect">
            <a:avLst/>
          </a:prstGeom>
          <a:solidFill>
            <a:schemeClr val="accent2"/>
          </a:solidFill>
          <a:ln w="12700">
            <a:miter lim="400000"/>
          </a:ln>
        </p:spPr>
        <p:txBody>
          <a:bodyPr lIns="45719" rIns="45719"/>
          <a:lstStyle/>
          <a:p>
            <a:pPr algn="ctr">
              <a:defRPr sz="1800">
                <a:latin typeface="Calibri"/>
                <a:ea typeface="Calibri"/>
                <a:cs typeface="Calibri"/>
                <a:sym typeface="Calibri"/>
              </a:defRPr>
            </a:pPr>
            <a:endParaRPr dirty="0"/>
          </a:p>
        </p:txBody>
      </p:sp>
      <p:sp>
        <p:nvSpPr>
          <p:cNvPr id="9" name="Shape 139">
            <a:extLst>
              <a:ext uri="{FF2B5EF4-FFF2-40B4-BE49-F238E27FC236}">
                <a16:creationId xmlns:a16="http://schemas.microsoft.com/office/drawing/2014/main" id="{2448901E-48B7-4417-BBB0-4E51F689A76D}"/>
              </a:ext>
            </a:extLst>
          </p:cNvPr>
          <p:cNvSpPr/>
          <p:nvPr/>
        </p:nvSpPr>
        <p:spPr>
          <a:xfrm>
            <a:off x="384611" y="171738"/>
            <a:ext cx="8081272" cy="381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fontScale="92500"/>
          </a:bodyPr>
          <a:lstStyle>
            <a:lvl1pPr>
              <a:defRPr sz="1800" b="1">
                <a:solidFill>
                  <a:srgbClr val="FFFFFF"/>
                </a:solidFill>
                <a:latin typeface="Verdana"/>
                <a:ea typeface="Verdana"/>
                <a:cs typeface="Verdana"/>
                <a:sym typeface="Verdana"/>
              </a:defRPr>
            </a:lvl1pPr>
          </a:lstStyle>
          <a:p>
            <a:r>
              <a:rPr lang="en-GB" dirty="0"/>
              <a:t>THE IGNITE EXPERIENCE – COMMUNITY SUITCASE &amp; STICKERS</a:t>
            </a:r>
            <a:endParaRPr dirty="0"/>
          </a:p>
        </p:txBody>
      </p:sp>
      <p:pic>
        <p:nvPicPr>
          <p:cNvPr id="6" name="Picture 5" descr="A picture containing building, covered, parking, sitting&#10;&#10;Description automatically generated">
            <a:extLst>
              <a:ext uri="{FF2B5EF4-FFF2-40B4-BE49-F238E27FC236}">
                <a16:creationId xmlns:a16="http://schemas.microsoft.com/office/drawing/2014/main" id="{C00C54A8-F287-4F01-9186-80E021189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9948" y="1487714"/>
            <a:ext cx="4535713" cy="3401785"/>
          </a:xfrm>
          <a:prstGeom prst="rect">
            <a:avLst/>
          </a:prstGeom>
        </p:spPr>
      </p:pic>
      <p:pic>
        <p:nvPicPr>
          <p:cNvPr id="10" name="Picture 9" descr="A table topped with plates and glasses&#10;&#10;Description automatically generated">
            <a:extLst>
              <a:ext uri="{FF2B5EF4-FFF2-40B4-BE49-F238E27FC236}">
                <a16:creationId xmlns:a16="http://schemas.microsoft.com/office/drawing/2014/main" id="{87755443-3A56-4D73-AB86-695E419BDA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40" y="553438"/>
            <a:ext cx="4458198" cy="3343648"/>
          </a:xfrm>
          <a:prstGeom prst="rect">
            <a:avLst/>
          </a:prstGeom>
        </p:spPr>
      </p:pic>
    </p:spTree>
    <p:extLst>
      <p:ext uri="{BB962C8B-B14F-4D97-AF65-F5344CB8AC3E}">
        <p14:creationId xmlns:p14="http://schemas.microsoft.com/office/powerpoint/2010/main" val="284186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light-2">
      <a:majorFont>
        <a:latin typeface="Helvetica Neue"/>
        <a:ea typeface="Helvetica Neue"/>
        <a:cs typeface="Helvetica Neue"/>
      </a:majorFont>
      <a:minorFont>
        <a:latin typeface="Helvetica"/>
        <a:ea typeface="Helvetica"/>
        <a:cs typeface="Helvetica"/>
      </a:minorFont>
    </a:fontScheme>
    <a:fmtScheme name="simple-light-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11.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2.xml><?xml version="1.0" encoding="utf-8"?>
<a:theme xmlns:a="http://schemas.openxmlformats.org/drawingml/2006/main" name="2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13.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4.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5.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16.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17.xml><?xml version="1.0" encoding="utf-8"?>
<a:theme xmlns:a="http://schemas.openxmlformats.org/drawingml/2006/main"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light-2">
      <a:majorFont>
        <a:latin typeface="Helvetica Neue"/>
        <a:ea typeface="Helvetica Neue"/>
        <a:cs typeface="Helvetica Neue"/>
      </a:majorFont>
      <a:minorFont>
        <a:latin typeface="Helvetica"/>
        <a:ea typeface="Helvetica"/>
        <a:cs typeface="Helvetica"/>
      </a:minorFont>
    </a:fontScheme>
    <a:fmtScheme name="simple-light-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DW Townhall Template">
  <a:themeElements>
    <a:clrScheme name="CDW Updated Color Palette">
      <a:dk1>
        <a:srgbClr val="4D4D4F"/>
      </a:dk1>
      <a:lt1>
        <a:sysClr val="window" lastClr="FFFFFF"/>
      </a:lt1>
      <a:dk2>
        <a:srgbClr val="CC0000"/>
      </a:dk2>
      <a:lt2>
        <a:srgbClr val="D1D0CE"/>
      </a:lt2>
      <a:accent1>
        <a:srgbClr val="007299"/>
      </a:accent1>
      <a:accent2>
        <a:srgbClr val="009483"/>
      </a:accent2>
      <a:accent3>
        <a:srgbClr val="F28B00"/>
      </a:accent3>
      <a:accent4>
        <a:srgbClr val="76236D"/>
      </a:accent4>
      <a:accent5>
        <a:srgbClr val="B42573"/>
      </a:accent5>
      <a:accent6>
        <a:srgbClr val="F2BD7D"/>
      </a:accent6>
      <a:hlink>
        <a:srgbClr val="9ADADA"/>
      </a:hlink>
      <a:folHlink>
        <a:srgbClr val="CEADD0"/>
      </a:folHlink>
    </a:clrScheme>
    <a:fontScheme name="CDW Fonts">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cap="rnd">
          <a:solidFill>
            <a:schemeClr val="tx2"/>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defPPr>
      </a:lstStyle>
    </a:txDef>
  </a:objectDefaults>
  <a:extraClrSchemeLst/>
</a:theme>
</file>

<file path=ppt/theme/theme3.xml><?xml version="1.0" encoding="utf-8"?>
<a:theme xmlns:a="http://schemas.openxmlformats.org/drawingml/2006/main" name="2_CDW Townhall Template">
  <a:themeElements>
    <a:clrScheme name="CDW Updated Color Palette">
      <a:dk1>
        <a:srgbClr val="4D4D4F"/>
      </a:dk1>
      <a:lt1>
        <a:sysClr val="window" lastClr="FFFFFF"/>
      </a:lt1>
      <a:dk2>
        <a:srgbClr val="CC0000"/>
      </a:dk2>
      <a:lt2>
        <a:srgbClr val="D1D0CE"/>
      </a:lt2>
      <a:accent1>
        <a:srgbClr val="007299"/>
      </a:accent1>
      <a:accent2>
        <a:srgbClr val="009483"/>
      </a:accent2>
      <a:accent3>
        <a:srgbClr val="F28B00"/>
      </a:accent3>
      <a:accent4>
        <a:srgbClr val="76236D"/>
      </a:accent4>
      <a:accent5>
        <a:srgbClr val="B42573"/>
      </a:accent5>
      <a:accent6>
        <a:srgbClr val="F2BD7D"/>
      </a:accent6>
      <a:hlink>
        <a:srgbClr val="9ADADA"/>
      </a:hlink>
      <a:folHlink>
        <a:srgbClr val="CEADD0"/>
      </a:folHlink>
    </a:clrScheme>
    <a:fontScheme name="CDW Fonts">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cap="rnd">
          <a:solidFill>
            <a:schemeClr val="tx2"/>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6.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7.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8.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4CF017F4D24F840889840FAE048FE3A" ma:contentTypeVersion="10" ma:contentTypeDescription="Create a new document." ma:contentTypeScope="" ma:versionID="617d6a7e0ec6f7025d56289ec94b8d4b">
  <xsd:schema xmlns:xsd="http://www.w3.org/2001/XMLSchema" xmlns:xs="http://www.w3.org/2001/XMLSchema" xmlns:p="http://schemas.microsoft.com/office/2006/metadata/properties" xmlns:ns2="c59ee62a-5dd2-44db-af47-540f594c9f4b" xmlns:ns3="8a536f77-d2e6-415d-8f62-7b08f055e2a8" targetNamespace="http://schemas.microsoft.com/office/2006/metadata/properties" ma:root="true" ma:fieldsID="50dd05e735865f5ad2dc662322ad5b95" ns2:_="" ns3:_="">
    <xsd:import namespace="c59ee62a-5dd2-44db-af47-540f594c9f4b"/>
    <xsd:import namespace="8a536f77-d2e6-415d-8f62-7b08f055e2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9ee62a-5dd2-44db-af47-540f594c9f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536f77-d2e6-415d-8f62-7b08f055e2a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220897-2739-491F-8C51-412467B999FC}">
  <ds:schemaRefs>
    <ds:schemaRef ds:uri="http://schemas.openxmlformats.org/package/2006/metadata/core-properties"/>
    <ds:schemaRef ds:uri="http://www.w3.org/XML/1998/namespace"/>
    <ds:schemaRef ds:uri="http://purl.org/dc/dcmitype/"/>
    <ds:schemaRef ds:uri="http://purl.org/dc/elements/1.1/"/>
    <ds:schemaRef ds:uri="8a536f77-d2e6-415d-8f62-7b08f055e2a8"/>
    <ds:schemaRef ds:uri="c59ee62a-5dd2-44db-af47-540f594c9f4b"/>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A8FC47C-E740-487D-BDD1-FEF9F3E06D7C}">
  <ds:schemaRefs>
    <ds:schemaRef ds:uri="http://schemas.microsoft.com/sharepoint/v3/contenttype/forms"/>
  </ds:schemaRefs>
</ds:datastoreItem>
</file>

<file path=customXml/itemProps3.xml><?xml version="1.0" encoding="utf-8"?>
<ds:datastoreItem xmlns:ds="http://schemas.openxmlformats.org/officeDocument/2006/customXml" ds:itemID="{98A97FCE-0366-4533-A97F-14891AFFC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9ee62a-5dd2-44db-af47-540f594c9f4b"/>
    <ds:schemaRef ds:uri="8a536f77-d2e6-415d-8f62-7b08f055e2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2156</TotalTime>
  <Words>6260</Words>
  <Application>Microsoft Office PowerPoint</Application>
  <PresentationFormat>On-screen Show (16:9)</PresentationFormat>
  <Paragraphs>1219</Paragraphs>
  <Slides>81</Slides>
  <Notes>66</Notes>
  <HiddenSlides>0</HiddenSlides>
  <MMClips>6</MMClips>
  <ScaleCrop>false</ScaleCrop>
  <HeadingPairs>
    <vt:vector size="8" baseType="variant">
      <vt:variant>
        <vt:lpstr>Fonts Used</vt:lpstr>
      </vt:variant>
      <vt:variant>
        <vt:i4>19</vt:i4>
      </vt:variant>
      <vt:variant>
        <vt:lpstr>Theme</vt:lpstr>
      </vt:variant>
      <vt:variant>
        <vt:i4>16</vt:i4>
      </vt:variant>
      <vt:variant>
        <vt:lpstr>Embedded OLE Servers</vt:lpstr>
      </vt:variant>
      <vt:variant>
        <vt:i4>1</vt:i4>
      </vt:variant>
      <vt:variant>
        <vt:lpstr>Slide Titles</vt:lpstr>
      </vt:variant>
      <vt:variant>
        <vt:i4>81</vt:i4>
      </vt:variant>
    </vt:vector>
  </HeadingPairs>
  <TitlesOfParts>
    <vt:vector size="117" baseType="lpstr">
      <vt:lpstr>Arial</vt:lpstr>
      <vt:lpstr>Calibri</vt:lpstr>
      <vt:lpstr>Calibri Light</vt:lpstr>
      <vt:lpstr>Consolas</vt:lpstr>
      <vt:lpstr>Dosis</vt:lpstr>
      <vt:lpstr>Helvetica</vt:lpstr>
      <vt:lpstr>Helvetica Neue</vt:lpstr>
      <vt:lpstr>Roboto Mono Medium for Powerlin</vt:lpstr>
      <vt:lpstr>Segoe Pro</vt:lpstr>
      <vt:lpstr>Segoe Pro Display</vt:lpstr>
      <vt:lpstr>Segoe UI</vt:lpstr>
      <vt:lpstr>Segoe UI (Body)</vt:lpstr>
      <vt:lpstr>Segoe UI Black</vt:lpstr>
      <vt:lpstr>Segoe UI Light</vt:lpstr>
      <vt:lpstr>Segoe UI Semibold</vt:lpstr>
      <vt:lpstr>Segoe UI Semilight</vt:lpstr>
      <vt:lpstr>Times New Roman</vt:lpstr>
      <vt:lpstr>Verdana</vt:lpstr>
      <vt:lpstr>Wingdings</vt:lpstr>
      <vt:lpstr>simple-light-2</vt:lpstr>
      <vt:lpstr>CDW Townhall Template</vt:lpstr>
      <vt:lpstr>2_CDW Townhall Template</vt:lpstr>
      <vt:lpstr>Office Theme</vt:lpstr>
      <vt:lpstr>1_White Template</vt:lpstr>
      <vt:lpstr>Black Template</vt:lpstr>
      <vt:lpstr>7_WHITE TEMPLATE</vt:lpstr>
      <vt:lpstr>C+E Azure 2018</vt:lpstr>
      <vt:lpstr>1_Black Template</vt:lpstr>
      <vt:lpstr>Light Gray Template</vt:lpstr>
      <vt:lpstr>2_White Template</vt:lpstr>
      <vt:lpstr>2_Black Template</vt:lpstr>
      <vt:lpstr>3_White Template</vt:lpstr>
      <vt:lpstr>4_White Template</vt:lpstr>
      <vt:lpstr>9-51052_Microsoft_Inspire_Template_Light</vt:lpstr>
      <vt:lpstr>5_WHITE TEMPLATE</vt:lpstr>
      <vt:lpstr>think-cell Slide</vt:lpstr>
      <vt:lpstr>PowerPoint Presentation</vt:lpstr>
      <vt:lpstr>PowerPoint Presentation</vt:lpstr>
      <vt:lpstr>PowerPoint Presentation</vt:lpstr>
      <vt:lpstr>PowerPoint Presentation</vt:lpstr>
      <vt:lpstr>PowerPoint Presentation</vt:lpstr>
      <vt:lpstr>Ignite 2019 Roundup  With   Jack Tracey – Public Cloud Solutions Architect @ CDW  &amp; Ryan Littlemore – Azure Infrastructure Specialist @ Microsoft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IPv6 in Azure VNETs</vt:lpstr>
      <vt:lpstr>PowerPoint Presentation</vt:lpstr>
      <vt:lpstr>PowerPoint Presentation</vt:lpstr>
      <vt:lpstr>PowerPoint Presentation</vt:lpstr>
      <vt:lpstr>PowerPoint Presentation</vt:lpstr>
      <vt:lpstr>Azure Firewall Manager</vt:lpstr>
      <vt:lpstr>PowerPoint Presentation</vt:lpstr>
      <vt:lpstr>Private PaaS</vt:lpstr>
      <vt:lpstr>Secure connectivity from on-premises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Policy Guest Configuration can evolve Group Policy</vt:lpstr>
      <vt:lpstr>PowerPoint Presentation</vt:lpstr>
      <vt:lpstr>Announcing built-in vulnerability assessment for VMs</vt:lpstr>
      <vt:lpstr>Protect hybrid datacenters and multi-cloud with Azure security center</vt:lpstr>
      <vt:lpstr>PowerPoint Presentation</vt:lpstr>
      <vt:lpstr>PowerPoint Presentation</vt:lpstr>
      <vt:lpstr>New advanced protection capabilities for data services Now in preview</vt:lpstr>
      <vt:lpstr>Threat protection for cloud at scale:  Export assessments and alerts for security roles</vt:lpstr>
      <vt:lpstr>Automate workflows with ASC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App Service</vt:lpstr>
      <vt:lpstr>PowerPoint Presentation</vt:lpstr>
      <vt:lpstr>PowerPoint Presentation</vt:lpstr>
      <vt:lpstr>Geo-replication for Hyperscale</vt:lpstr>
      <vt:lpstr>PowerPoint Presentation</vt:lpstr>
      <vt:lpstr>PowerPoint Presentation</vt:lpstr>
      <vt:lpstr>PowerPoint Presentation</vt:lpstr>
      <vt:lpstr>PowerPoint Presentation</vt:lpstr>
      <vt:lpstr>Azure AD · Connect</vt:lpstr>
      <vt:lpstr>Azure AD · Connect cloud provisioning</vt:lpstr>
      <vt:lpstr>Azure AD · Connect cloud provisioning</vt:lpstr>
      <vt:lpstr>Azure AD · My Apps</vt:lpstr>
      <vt:lpstr>Azure AD · Entitlement management</vt:lpstr>
      <vt:lpstr>Azure AD · Conditional Access · Report-only mode</vt:lpstr>
      <vt:lpstr>Azure AD · Identity Protection · Refresh</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SAUG Slide Deck</dc:title>
  <dc:creator>Jack Tracey</dc:creator>
  <cp:lastModifiedBy>Jack Tracey</cp:lastModifiedBy>
  <cp:revision>14</cp:revision>
  <dcterms:created xsi:type="dcterms:W3CDTF">2016-03-11T15:24:30Z</dcterms:created>
  <dcterms:modified xsi:type="dcterms:W3CDTF">2019-11-28T12:38:30Z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0x01010034CF017F4D24F840889840FAE048FE3A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rylittle@microsoft.com</vt:lpwstr>
  </property>
  <property fmtid="{D5CDD505-2E9C-101B-9397-08002B2CF9AE}" pid="6" name="MSIP_Label_f42aa342-8706-4288-bd11-ebb85995028c_SetDate">
    <vt:lpwstr>2019-10-24T15:36:37.1976277Z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047c5afa-b223-4e3b-8499-8c9d803e8b91</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MarkAsFinal">
    <vt:bool>true</vt:bool>
  </property>
</Properties>
</file>